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(null)" ContentType="image/x-emf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648" r:id="rId1"/>
  </p:sldMasterIdLst>
  <p:notesMasterIdLst>
    <p:notesMasterId r:id="rId178"/>
  </p:notesMasterIdLst>
  <p:sldIdLst>
    <p:sldId id="256" r:id="rId2"/>
    <p:sldId id="653" r:id="rId3"/>
    <p:sldId id="654" r:id="rId4"/>
    <p:sldId id="655" r:id="rId5"/>
    <p:sldId id="656" r:id="rId6"/>
    <p:sldId id="657" r:id="rId7"/>
    <p:sldId id="658" r:id="rId8"/>
    <p:sldId id="659" r:id="rId9"/>
    <p:sldId id="660" r:id="rId10"/>
    <p:sldId id="535" r:id="rId11"/>
    <p:sldId id="587" r:id="rId12"/>
    <p:sldId id="536" r:id="rId13"/>
    <p:sldId id="537" r:id="rId14"/>
    <p:sldId id="538" r:id="rId15"/>
    <p:sldId id="539" r:id="rId16"/>
    <p:sldId id="533" r:id="rId17"/>
    <p:sldId id="540" r:id="rId18"/>
    <p:sldId id="541" r:id="rId19"/>
    <p:sldId id="542" r:id="rId20"/>
    <p:sldId id="543" r:id="rId21"/>
    <p:sldId id="544" r:id="rId22"/>
    <p:sldId id="545" r:id="rId23"/>
    <p:sldId id="546" r:id="rId24"/>
    <p:sldId id="547" r:id="rId25"/>
    <p:sldId id="548" r:id="rId26"/>
    <p:sldId id="549" r:id="rId27"/>
    <p:sldId id="550" r:id="rId28"/>
    <p:sldId id="551" r:id="rId29"/>
    <p:sldId id="552" r:id="rId30"/>
    <p:sldId id="553" r:id="rId31"/>
    <p:sldId id="676" r:id="rId32"/>
    <p:sldId id="677" r:id="rId33"/>
    <p:sldId id="678" r:id="rId34"/>
    <p:sldId id="661" r:id="rId35"/>
    <p:sldId id="662" r:id="rId36"/>
    <p:sldId id="663" r:id="rId37"/>
    <p:sldId id="664" r:id="rId38"/>
    <p:sldId id="665" r:id="rId39"/>
    <p:sldId id="666" r:id="rId40"/>
    <p:sldId id="667" r:id="rId41"/>
    <p:sldId id="668" r:id="rId42"/>
    <p:sldId id="554" r:id="rId43"/>
    <p:sldId id="591" r:id="rId44"/>
    <p:sldId id="593" r:id="rId45"/>
    <p:sldId id="693" r:id="rId46"/>
    <p:sldId id="599" r:id="rId47"/>
    <p:sldId id="641" r:id="rId48"/>
    <p:sldId id="642" r:id="rId49"/>
    <p:sldId id="555" r:id="rId50"/>
    <p:sldId id="556" r:id="rId51"/>
    <p:sldId id="559" r:id="rId52"/>
    <p:sldId id="560" r:id="rId53"/>
    <p:sldId id="561" r:id="rId54"/>
    <p:sldId id="562" r:id="rId55"/>
    <p:sldId id="563" r:id="rId56"/>
    <p:sldId id="564" r:id="rId57"/>
    <p:sldId id="565" r:id="rId58"/>
    <p:sldId id="600" r:id="rId59"/>
    <p:sldId id="566" r:id="rId60"/>
    <p:sldId id="568" r:id="rId61"/>
    <p:sldId id="569" r:id="rId62"/>
    <p:sldId id="643" r:id="rId63"/>
    <p:sldId id="644" r:id="rId64"/>
    <p:sldId id="502" r:id="rId65"/>
    <p:sldId id="592" r:id="rId66"/>
    <p:sldId id="594" r:id="rId67"/>
    <p:sldId id="629" r:id="rId68"/>
    <p:sldId id="630" r:id="rId69"/>
    <p:sldId id="631" r:id="rId70"/>
    <p:sldId id="632" r:id="rId71"/>
    <p:sldId id="633" r:id="rId72"/>
    <p:sldId id="603" r:id="rId73"/>
    <p:sldId id="634" r:id="rId74"/>
    <p:sldId id="635" r:id="rId75"/>
    <p:sldId id="573" r:id="rId76"/>
    <p:sldId id="574" r:id="rId77"/>
    <p:sldId id="575" r:id="rId78"/>
    <p:sldId id="636" r:id="rId79"/>
    <p:sldId id="637" r:id="rId80"/>
    <p:sldId id="576" r:id="rId81"/>
    <p:sldId id="577" r:id="rId82"/>
    <p:sldId id="578" r:id="rId83"/>
    <p:sldId id="579" r:id="rId84"/>
    <p:sldId id="580" r:id="rId85"/>
    <p:sldId id="638" r:id="rId86"/>
    <p:sldId id="639" r:id="rId87"/>
    <p:sldId id="585" r:id="rId88"/>
    <p:sldId id="670" r:id="rId89"/>
    <p:sldId id="671" r:id="rId90"/>
    <p:sldId id="672" r:id="rId91"/>
    <p:sldId id="640" r:id="rId92"/>
    <p:sldId id="645" r:id="rId93"/>
    <p:sldId id="472" r:id="rId94"/>
    <p:sldId id="471" r:id="rId95"/>
    <p:sldId id="601" r:id="rId96"/>
    <p:sldId id="602" r:id="rId97"/>
    <p:sldId id="473" r:id="rId98"/>
    <p:sldId id="475" r:id="rId99"/>
    <p:sldId id="474" r:id="rId100"/>
    <p:sldId id="646" r:id="rId101"/>
    <p:sldId id="647" r:id="rId102"/>
    <p:sldId id="628" r:id="rId103"/>
    <p:sldId id="570" r:id="rId104"/>
    <p:sldId id="571" r:id="rId105"/>
    <p:sldId id="572" r:id="rId106"/>
    <p:sldId id="495" r:id="rId107"/>
    <p:sldId id="496" r:id="rId108"/>
    <p:sldId id="497" r:id="rId109"/>
    <p:sldId id="526" r:id="rId110"/>
    <p:sldId id="527" r:id="rId111"/>
    <p:sldId id="528" r:id="rId112"/>
    <p:sldId id="605" r:id="rId113"/>
    <p:sldId id="341" r:id="rId114"/>
    <p:sldId id="606" r:id="rId115"/>
    <p:sldId id="437" r:id="rId116"/>
    <p:sldId id="466" r:id="rId117"/>
    <p:sldId id="607" r:id="rId118"/>
    <p:sldId id="608" r:id="rId119"/>
    <p:sldId id="610" r:id="rId120"/>
    <p:sldId id="611" r:id="rId121"/>
    <p:sldId id="612" r:id="rId122"/>
    <p:sldId id="613" r:id="rId123"/>
    <p:sldId id="615" r:id="rId124"/>
    <p:sldId id="616" r:id="rId125"/>
    <p:sldId id="617" r:id="rId126"/>
    <p:sldId id="618" r:id="rId127"/>
    <p:sldId id="619" r:id="rId128"/>
    <p:sldId id="620" r:id="rId129"/>
    <p:sldId id="621" r:id="rId130"/>
    <p:sldId id="622" r:id="rId131"/>
    <p:sldId id="623" r:id="rId132"/>
    <p:sldId id="624" r:id="rId133"/>
    <p:sldId id="625" r:id="rId134"/>
    <p:sldId id="626" r:id="rId135"/>
    <p:sldId id="627" r:id="rId136"/>
    <p:sldId id="649" r:id="rId137"/>
    <p:sldId id="650" r:id="rId138"/>
    <p:sldId id="651" r:id="rId139"/>
    <p:sldId id="673" r:id="rId140"/>
    <p:sldId id="648" r:id="rId141"/>
    <p:sldId id="604" r:id="rId142"/>
    <p:sldId id="674" r:id="rId143"/>
    <p:sldId id="675" r:id="rId144"/>
    <p:sldId id="683" r:id="rId145"/>
    <p:sldId id="684" r:id="rId146"/>
    <p:sldId id="685" r:id="rId147"/>
    <p:sldId id="687" r:id="rId148"/>
    <p:sldId id="686" r:id="rId149"/>
    <p:sldId id="688" r:id="rId150"/>
    <p:sldId id="690" r:id="rId151"/>
    <p:sldId id="689" r:id="rId152"/>
    <p:sldId id="691" r:id="rId153"/>
    <p:sldId id="692" r:id="rId154"/>
    <p:sldId id="590" r:id="rId155"/>
    <p:sldId id="597" r:id="rId156"/>
    <p:sldId id="489" r:id="rId157"/>
    <p:sldId id="598" r:id="rId158"/>
    <p:sldId id="669" r:id="rId159"/>
    <p:sldId id="596" r:id="rId160"/>
    <p:sldId id="679" r:id="rId161"/>
    <p:sldId id="680" r:id="rId162"/>
    <p:sldId id="681" r:id="rId163"/>
    <p:sldId id="682" r:id="rId164"/>
    <p:sldId id="388" r:id="rId165"/>
    <p:sldId id="529" r:id="rId166"/>
    <p:sldId id="530" r:id="rId167"/>
    <p:sldId id="531" r:id="rId168"/>
    <p:sldId id="354" r:id="rId169"/>
    <p:sldId id="358" r:id="rId170"/>
    <p:sldId id="359" r:id="rId171"/>
    <p:sldId id="360" r:id="rId172"/>
    <p:sldId id="361" r:id="rId173"/>
    <p:sldId id="461" r:id="rId174"/>
    <p:sldId id="459" r:id="rId175"/>
    <p:sldId id="460" r:id="rId176"/>
    <p:sldId id="482" r:id="rId17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C000"/>
    <a:srgbClr val="000BFF"/>
    <a:srgbClr val="FFEA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353"/>
    <p:restoredTop sz="92991"/>
  </p:normalViewPr>
  <p:slideViewPr>
    <p:cSldViewPr snapToGrid="0" snapToObjects="1">
      <p:cViewPr varScale="1">
        <p:scale>
          <a:sx n="93" d="100"/>
          <a:sy n="93" d="100"/>
        </p:scale>
        <p:origin x="64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theme" Target="theme/theme1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tableStyles" Target="tableStyles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72" Type="http://schemas.openxmlformats.org/officeDocument/2006/relationships/slide" Target="slides/slide17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presProps" Target="pres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viewProps" Target="viewProps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227089-1809-B34B-B1ED-856648D7D2DC}" type="datetimeFigureOut">
              <a:rPr lang="en-US" smtClean="0"/>
              <a:t>5/28/18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1EC749-E097-7540-A081-13A4DFB5A2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6852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1EC749-E097-7540-A081-13A4DFB5A2FA}" type="slidenum">
              <a:rPr lang="en-US" smtClean="0"/>
              <a:t>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9180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1EC749-E097-7540-A081-13A4DFB5A2FA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1532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1EC749-E097-7540-A081-13A4DFB5A2FA}" type="slidenum">
              <a:rPr lang="en-US" smtClean="0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3538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1EC749-E097-7540-A081-13A4DFB5A2FA}" type="slidenum">
              <a:rPr lang="en-US" smtClean="0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6890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1EC749-E097-7540-A081-13A4DFB5A2FA}" type="slidenum">
              <a:rPr lang="en-US" smtClean="0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0776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1EC749-E097-7540-A081-13A4DFB5A2FA}" type="slidenum">
              <a:rPr lang="en-US" smtClean="0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091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800CD-2C27-6043-9D6F-F61C0A15BB6A}" type="datetime1">
              <a:rPr lang="en-US" smtClean="0"/>
              <a:t>5/28/18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9961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45703-ED8D-CB4B-A56B-0AB46383B3A9}" type="datetime1">
              <a:rPr lang="en-US" smtClean="0"/>
              <a:t>5/28/18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2394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B2BBA-6E8F-8949-B0CA-805E20D06C22}" type="datetime1">
              <a:rPr lang="en-US" smtClean="0"/>
              <a:t>5/28/18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5066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FA4D3-DB29-0F47-BFAA-F10C53E0ACFE}" type="datetime1">
              <a:rPr lang="en-US" smtClean="0"/>
              <a:t>5/28/18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9998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B457C-7F51-C44C-A856-88B3348027E0}" type="datetime1">
              <a:rPr lang="en-US" smtClean="0"/>
              <a:t>5/28/18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1630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30822-9E07-3747-A77C-B5301C66B352}" type="datetime1">
              <a:rPr lang="en-US" smtClean="0"/>
              <a:t>5/28/18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770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E90457-8C02-E149-A422-8ABE19B49606}" type="datetime1">
              <a:rPr lang="en-US" smtClean="0"/>
              <a:t>5/28/18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4736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51C844-5123-DC42-B1C1-45281C68492E}" type="datetime1">
              <a:rPr lang="en-US" smtClean="0"/>
              <a:t>5/28/18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452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6A47D-357D-DB41-BA19-EC61F615CD03}" type="datetime1">
              <a:rPr lang="en-US" smtClean="0"/>
              <a:t>5/28/18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2182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5E7EA-9D2C-794C-96E8-BD74B12ECBF9}" type="datetime1">
              <a:rPr lang="en-US" smtClean="0"/>
              <a:t>5/28/18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3686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A4DF7-B101-9948-85BE-2963B82049BC}" type="datetime1">
              <a:rPr lang="en-US" smtClean="0"/>
              <a:t>5/28/18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6637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7CD048-411C-0046-B42C-0F84C3BCB2E3}" type="datetime1">
              <a:rPr lang="en-US" smtClean="0"/>
              <a:t>5/28/18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8BEBEC-8090-6140-A74A-8F0BF97155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1457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emf"/><Relationship Id="rId4" Type="http://schemas.openxmlformats.org/officeDocument/2006/relationships/image" Target="../media/image55.emf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7" Type="http://schemas.openxmlformats.org/officeDocument/2006/relationships/image" Target="../media/image56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emf"/><Relationship Id="rId5" Type="http://schemas.openxmlformats.org/officeDocument/2006/relationships/image" Target="../media/image55.emf"/><Relationship Id="rId4" Type="http://schemas.openxmlformats.org/officeDocument/2006/relationships/image" Target="../media/image54.emf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(null)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(null)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(null)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(null)"/><Relationship Id="rId7" Type="http://schemas.openxmlformats.org/officeDocument/2006/relationships/image" Target="../media/image34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(null)"/><Relationship Id="rId5" Type="http://schemas.openxmlformats.org/officeDocument/2006/relationships/image" Target="../media/image68.(null)"/><Relationship Id="rId4" Type="http://schemas.openxmlformats.org/officeDocument/2006/relationships/image" Target="../media/image66.(null)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(null)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(null)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(null)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(null)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(null)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(null)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(null)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(null)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(null)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(null)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(null)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(null)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(null)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(null)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(null)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(null)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(null)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(null)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(null)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(null)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(null)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(null)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(null)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emf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emf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emf"/><Relationship Id="rId2" Type="http://schemas.openxmlformats.org/officeDocument/2006/relationships/image" Target="../media/image82.emf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emf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emf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emf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png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9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9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.emf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9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.emf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92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emf"/><Relationship Id="rId4" Type="http://schemas.openxmlformats.org/officeDocument/2006/relationships/image" Target="../media/image93.emf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emf"/><Relationship Id="rId2" Type="http://schemas.openxmlformats.org/officeDocument/2006/relationships/image" Target="../media/image9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emf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emf"/><Relationship Id="rId2" Type="http://schemas.openxmlformats.org/officeDocument/2006/relationships/image" Target="../media/image92.emf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emf"/><Relationship Id="rId2" Type="http://schemas.openxmlformats.org/officeDocument/2006/relationships/image" Target="../media/image9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emf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emf"/><Relationship Id="rId2" Type="http://schemas.openxmlformats.org/officeDocument/2006/relationships/image" Target="../media/image9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emf"/><Relationship Id="rId4" Type="http://schemas.openxmlformats.org/officeDocument/2006/relationships/image" Target="../media/image13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emf"/><Relationship Id="rId4" Type="http://schemas.openxmlformats.org/officeDocument/2006/relationships/image" Target="../media/image14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emf"/><Relationship Id="rId4" Type="http://schemas.openxmlformats.org/officeDocument/2006/relationships/image" Target="../media/image14.e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(null)"/><Relationship Id="rId4" Type="http://schemas.openxmlformats.org/officeDocument/2006/relationships/image" Target="../media/image16.(null)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emf"/><Relationship Id="rId5" Type="http://schemas.openxmlformats.org/officeDocument/2006/relationships/image" Target="../media/image18.emf"/><Relationship Id="rId4" Type="http://schemas.openxmlformats.org/officeDocument/2006/relationships/image" Target="../media/image17.(null)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emf"/><Relationship Id="rId4" Type="http://schemas.openxmlformats.org/officeDocument/2006/relationships/image" Target="../media/image17.(null)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emf"/><Relationship Id="rId4" Type="http://schemas.openxmlformats.org/officeDocument/2006/relationships/image" Target="../media/image17.(null)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emf"/><Relationship Id="rId4" Type="http://schemas.openxmlformats.org/officeDocument/2006/relationships/image" Target="../media/image24.em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emf"/><Relationship Id="rId5" Type="http://schemas.openxmlformats.org/officeDocument/2006/relationships/image" Target="../media/image24.emf"/><Relationship Id="rId4" Type="http://schemas.openxmlformats.org/officeDocument/2006/relationships/image" Target="../media/image23.em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emf"/><Relationship Id="rId5" Type="http://schemas.openxmlformats.org/officeDocument/2006/relationships/image" Target="../media/image24.emf"/><Relationship Id="rId4" Type="http://schemas.openxmlformats.org/officeDocument/2006/relationships/image" Target="../media/image23.em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emf"/><Relationship Id="rId5" Type="http://schemas.openxmlformats.org/officeDocument/2006/relationships/image" Target="../media/image24.emf"/><Relationship Id="rId4" Type="http://schemas.openxmlformats.org/officeDocument/2006/relationships/image" Target="../media/image23.emf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emf"/><Relationship Id="rId5" Type="http://schemas.openxmlformats.org/officeDocument/2006/relationships/image" Target="../media/image24.emf"/><Relationship Id="rId4" Type="http://schemas.openxmlformats.org/officeDocument/2006/relationships/image" Target="../media/image23.emf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emf"/><Relationship Id="rId5" Type="http://schemas.openxmlformats.org/officeDocument/2006/relationships/image" Target="../media/image24.emf"/><Relationship Id="rId4" Type="http://schemas.openxmlformats.org/officeDocument/2006/relationships/image" Target="../media/image23.emf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emf"/><Relationship Id="rId5" Type="http://schemas.openxmlformats.org/officeDocument/2006/relationships/image" Target="../media/image24.emf"/><Relationship Id="rId4" Type="http://schemas.openxmlformats.org/officeDocument/2006/relationships/image" Target="../media/image23.emf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emf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emf"/></Relationships>
</file>

<file path=ppt/slides/_rels/slide7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emf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(null)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(null)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(null)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(null)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(null)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(null)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emf"/><Relationship Id="rId4" Type="http://schemas.openxmlformats.org/officeDocument/2006/relationships/image" Target="../media/image23.emf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emf"/><Relationship Id="rId4" Type="http://schemas.openxmlformats.org/officeDocument/2006/relationships/image" Target="../media/image23.emf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emf"/><Relationship Id="rId4" Type="http://schemas.openxmlformats.org/officeDocument/2006/relationships/image" Target="../media/image49.emf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122363"/>
            <a:ext cx="12192000" cy="2387600"/>
          </a:xfrm>
        </p:spPr>
        <p:txBody>
          <a:bodyPr>
            <a:normAutofit fontScale="90000"/>
          </a:bodyPr>
          <a:lstStyle/>
          <a:p>
            <a:r>
              <a:rPr lang="en-US" dirty="0"/>
              <a:t>Plasmon Hybridization in Clusters of Metal Nanoparticles and Magnetic Oligomers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Nicholas P. </a:t>
            </a:r>
            <a:r>
              <a:rPr lang="en-US" dirty="0" err="1"/>
              <a:t>Montoni</a:t>
            </a:r>
            <a:endParaRPr lang="en-US" dirty="0"/>
          </a:p>
          <a:p>
            <a:r>
              <a:rPr lang="en-US" dirty="0"/>
              <a:t>Final Doctoral Exam</a:t>
            </a:r>
          </a:p>
          <a:p>
            <a:r>
              <a:rPr lang="en-US" dirty="0"/>
              <a:t>Committee Chair: Prof. David </a:t>
            </a:r>
            <a:r>
              <a:rPr lang="en-US" dirty="0" err="1"/>
              <a:t>Masiello</a:t>
            </a:r>
            <a:endParaRPr lang="en-US" dirty="0"/>
          </a:p>
          <a:p>
            <a:r>
              <a:rPr lang="en-US" dirty="0"/>
              <a:t>June 5</a:t>
            </a:r>
            <a:r>
              <a:rPr lang="en-US" baseline="30000" dirty="0"/>
              <a:t>th</a:t>
            </a:r>
            <a:r>
              <a:rPr lang="en-US" dirty="0"/>
              <a:t>, 2018</a:t>
            </a:r>
          </a:p>
        </p:txBody>
      </p:sp>
    </p:spTree>
    <p:extLst>
      <p:ext uri="{BB962C8B-B14F-4D97-AF65-F5344CB8AC3E}">
        <p14:creationId xmlns:p14="http://schemas.microsoft.com/office/powerpoint/2010/main" val="14403396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</a:t>
            </a:r>
            <a:r>
              <a:rPr lang="en-US" dirty="0" err="1"/>
              <a:t>nanophotonics</a:t>
            </a:r>
            <a:r>
              <a:rPr lang="en-US" dirty="0"/>
              <a:t> do?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Cancer therapy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2702F6B-F290-4F46-A9A8-2F66D92627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0698" y="2276075"/>
            <a:ext cx="6070601" cy="40358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29E6761-6C20-0649-9915-3ED0B98C8ED9}"/>
              </a:ext>
            </a:extLst>
          </p:cNvPr>
          <p:cNvSpPr txBox="1"/>
          <p:nvPr/>
        </p:nvSpPr>
        <p:spPr>
          <a:xfrm>
            <a:off x="2871623" y="6354247"/>
            <a:ext cx="6448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Huang, X. and El-Sayed, M. A. </a:t>
            </a:r>
            <a:r>
              <a:rPr lang="en-US" i="1" dirty="0"/>
              <a:t>Alexandria Journal of Medicine</a:t>
            </a:r>
            <a:r>
              <a:rPr lang="en-US" dirty="0"/>
              <a:t>. 2011.</a:t>
            </a:r>
          </a:p>
        </p:txBody>
      </p:sp>
    </p:spTree>
    <p:extLst>
      <p:ext uri="{BB962C8B-B14F-4D97-AF65-F5344CB8AC3E}">
        <p14:creationId xmlns:p14="http://schemas.microsoft.com/office/powerpoint/2010/main" val="1587851851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for today: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Learn what a plasmon is and why we should care</a:t>
            </a:r>
          </a:p>
          <a:p>
            <a:endParaRPr lang="en-US" dirty="0"/>
          </a:p>
          <a:p>
            <a:r>
              <a:rPr lang="en-US" dirty="0"/>
              <a:t>Learn how plasmons behave in small particles and clusters of particles</a:t>
            </a:r>
          </a:p>
          <a:p>
            <a:endParaRPr lang="en-US" dirty="0"/>
          </a:p>
          <a:p>
            <a:r>
              <a:rPr lang="en-US" dirty="0"/>
              <a:t>Qualify and quantify plasmon hybridization in mixed-metal, mixed-geometry clusters</a:t>
            </a:r>
          </a:p>
          <a:p>
            <a:endParaRPr lang="en-US" dirty="0"/>
          </a:p>
          <a:p>
            <a:r>
              <a:rPr lang="en-US" b="1" dirty="0"/>
              <a:t>Introduce size and magnetic effects to our model of cluster behavior</a:t>
            </a:r>
          </a:p>
          <a:p>
            <a:endParaRPr lang="en-US" dirty="0"/>
          </a:p>
          <a:p>
            <a:r>
              <a:rPr lang="en-US" dirty="0"/>
              <a:t>Accurately describe the plasmon resonances of large, finite clusters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99</a:t>
            </a:fld>
            <a:endParaRPr lang="en-US"/>
          </a:p>
        </p:txBody>
      </p:sp>
      <p:sp>
        <p:nvSpPr>
          <p:cNvPr id="5" name="5-Point Star 4">
            <a:extLst>
              <a:ext uri="{FF2B5EF4-FFF2-40B4-BE49-F238E27FC236}">
                <a16:creationId xmlns:a16="http://schemas.microsoft.com/office/drawing/2014/main" id="{36D937E8-72B3-FA43-931F-21D1433C5E50}"/>
              </a:ext>
            </a:extLst>
          </p:cNvPr>
          <p:cNvSpPr/>
          <p:nvPr/>
        </p:nvSpPr>
        <p:spPr>
          <a:xfrm>
            <a:off x="508000" y="1690688"/>
            <a:ext cx="660400" cy="660400"/>
          </a:xfrm>
          <a:prstGeom prst="star5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5-Point Star 5">
            <a:extLst>
              <a:ext uri="{FF2B5EF4-FFF2-40B4-BE49-F238E27FC236}">
                <a16:creationId xmlns:a16="http://schemas.microsoft.com/office/drawing/2014/main" id="{4B8EB41C-2E8B-074E-8C36-71E7BBDE8DAB}"/>
              </a:ext>
            </a:extLst>
          </p:cNvPr>
          <p:cNvSpPr/>
          <p:nvPr/>
        </p:nvSpPr>
        <p:spPr>
          <a:xfrm>
            <a:off x="508000" y="2576513"/>
            <a:ext cx="660400" cy="660400"/>
          </a:xfrm>
          <a:prstGeom prst="star5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5-Point Star 6">
            <a:extLst>
              <a:ext uri="{FF2B5EF4-FFF2-40B4-BE49-F238E27FC236}">
                <a16:creationId xmlns:a16="http://schemas.microsoft.com/office/drawing/2014/main" id="{8D965C66-848D-D346-BC25-841E86DA4EE7}"/>
              </a:ext>
            </a:extLst>
          </p:cNvPr>
          <p:cNvSpPr/>
          <p:nvPr/>
        </p:nvSpPr>
        <p:spPr>
          <a:xfrm>
            <a:off x="508000" y="3460751"/>
            <a:ext cx="660400" cy="660400"/>
          </a:xfrm>
          <a:prstGeom prst="star5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21702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for today: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Learn what a plasmon is and why we should care</a:t>
            </a:r>
          </a:p>
          <a:p>
            <a:endParaRPr lang="en-US" dirty="0"/>
          </a:p>
          <a:p>
            <a:r>
              <a:rPr lang="en-US" dirty="0"/>
              <a:t>Learn how plasmons behave in small particles and clusters of particles</a:t>
            </a:r>
          </a:p>
          <a:p>
            <a:endParaRPr lang="en-US" dirty="0"/>
          </a:p>
          <a:p>
            <a:r>
              <a:rPr lang="en-US" dirty="0"/>
              <a:t>Qualify and quantify plasmon hybridization in mixed-metal, mixed-geometry clusters</a:t>
            </a:r>
          </a:p>
          <a:p>
            <a:endParaRPr lang="en-US" dirty="0"/>
          </a:p>
          <a:p>
            <a:r>
              <a:rPr lang="en-US" dirty="0"/>
              <a:t>Introduce size and magnetic effects to our model of cluster behavior</a:t>
            </a:r>
          </a:p>
          <a:p>
            <a:endParaRPr lang="en-US" dirty="0"/>
          </a:p>
          <a:p>
            <a:r>
              <a:rPr lang="en-US" b="1" dirty="0"/>
              <a:t>Accurately describe the plasmon resonances of large, finite clusters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100</a:t>
            </a:fld>
            <a:endParaRPr lang="en-US"/>
          </a:p>
        </p:txBody>
      </p:sp>
      <p:sp>
        <p:nvSpPr>
          <p:cNvPr id="5" name="5-Point Star 4">
            <a:extLst>
              <a:ext uri="{FF2B5EF4-FFF2-40B4-BE49-F238E27FC236}">
                <a16:creationId xmlns:a16="http://schemas.microsoft.com/office/drawing/2014/main" id="{36D937E8-72B3-FA43-931F-21D1433C5E50}"/>
              </a:ext>
            </a:extLst>
          </p:cNvPr>
          <p:cNvSpPr/>
          <p:nvPr/>
        </p:nvSpPr>
        <p:spPr>
          <a:xfrm>
            <a:off x="508000" y="1690688"/>
            <a:ext cx="660400" cy="660400"/>
          </a:xfrm>
          <a:prstGeom prst="star5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5-Point Star 5">
            <a:extLst>
              <a:ext uri="{FF2B5EF4-FFF2-40B4-BE49-F238E27FC236}">
                <a16:creationId xmlns:a16="http://schemas.microsoft.com/office/drawing/2014/main" id="{4B8EB41C-2E8B-074E-8C36-71E7BBDE8DAB}"/>
              </a:ext>
            </a:extLst>
          </p:cNvPr>
          <p:cNvSpPr/>
          <p:nvPr/>
        </p:nvSpPr>
        <p:spPr>
          <a:xfrm>
            <a:off x="508000" y="2576513"/>
            <a:ext cx="660400" cy="660400"/>
          </a:xfrm>
          <a:prstGeom prst="star5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5-Point Star 6">
            <a:extLst>
              <a:ext uri="{FF2B5EF4-FFF2-40B4-BE49-F238E27FC236}">
                <a16:creationId xmlns:a16="http://schemas.microsoft.com/office/drawing/2014/main" id="{8D965C66-848D-D346-BC25-841E86DA4EE7}"/>
              </a:ext>
            </a:extLst>
          </p:cNvPr>
          <p:cNvSpPr/>
          <p:nvPr/>
        </p:nvSpPr>
        <p:spPr>
          <a:xfrm>
            <a:off x="508000" y="3460751"/>
            <a:ext cx="660400" cy="660400"/>
          </a:xfrm>
          <a:prstGeom prst="star5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5-Point Star 7">
            <a:extLst>
              <a:ext uri="{FF2B5EF4-FFF2-40B4-BE49-F238E27FC236}">
                <a16:creationId xmlns:a16="http://schemas.microsoft.com/office/drawing/2014/main" id="{7AB58488-F93A-DB41-9F80-74DA276E0034}"/>
              </a:ext>
            </a:extLst>
          </p:cNvPr>
          <p:cNvSpPr/>
          <p:nvPr/>
        </p:nvSpPr>
        <p:spPr>
          <a:xfrm>
            <a:off x="508000" y="4666457"/>
            <a:ext cx="660400" cy="660400"/>
          </a:xfrm>
          <a:prstGeom prst="star5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93956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C78AFE-4B55-994C-8CB1-A895B8B89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Tunable Spectral Ordering of Magnetic Plasmon Resonances in Metal Nanoparticle Clusters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FDB2F3-F676-AE4F-8A88-06892375D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423025"/>
            <a:ext cx="10515600" cy="307975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sz="1600" b="1" dirty="0" err="1"/>
              <a:t>Montoni</a:t>
            </a:r>
            <a:r>
              <a:rPr lang="en-US" sz="1600" b="1" dirty="0"/>
              <a:t> N. P.</a:t>
            </a:r>
            <a:r>
              <a:rPr lang="en-US" sz="1600" dirty="0"/>
              <a:t>, </a:t>
            </a:r>
            <a:r>
              <a:rPr lang="en-US" sz="1600" dirty="0" err="1"/>
              <a:t>Quillin</a:t>
            </a:r>
            <a:r>
              <a:rPr lang="en-US" sz="1600" dirty="0"/>
              <a:t>, S. C., </a:t>
            </a:r>
            <a:r>
              <a:rPr lang="en-US" sz="1600" dirty="0" err="1"/>
              <a:t>Cherqui</a:t>
            </a:r>
            <a:r>
              <a:rPr lang="en-US" sz="1600" dirty="0"/>
              <a:t>, C., and </a:t>
            </a:r>
            <a:r>
              <a:rPr lang="en-US" sz="1600" dirty="0" err="1"/>
              <a:t>Masiello</a:t>
            </a:r>
            <a:r>
              <a:rPr lang="en-US" sz="1600" dirty="0"/>
              <a:t>, D. J. </a:t>
            </a:r>
            <a:r>
              <a:rPr lang="en-US" sz="1600" i="1" dirty="0"/>
              <a:t>ACS Photonics</a:t>
            </a:r>
            <a:r>
              <a:rPr lang="en-US" sz="1600" dirty="0"/>
              <a:t>, Just Accepted.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FD63AA-33B0-3248-A511-8171250A3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101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B08C0DF-713A-8543-9416-7855EF8BE1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7550" y="1890405"/>
            <a:ext cx="8216900" cy="4332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66622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“magnetic” mean?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102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4262" y="2171799"/>
            <a:ext cx="1412566" cy="1400177"/>
          </a:xfrm>
          <a:prstGeom prst="rect">
            <a:avLst/>
          </a:prstGeom>
        </p:spPr>
      </p:pic>
      <p:sp>
        <p:nvSpPr>
          <p:cNvPr id="6" name="Down Arrow 5"/>
          <p:cNvSpPr/>
          <p:nvPr/>
        </p:nvSpPr>
        <p:spPr>
          <a:xfrm rot="5400000">
            <a:off x="3259792" y="2376535"/>
            <a:ext cx="421507" cy="978516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4289" y="3936023"/>
            <a:ext cx="1412566" cy="1400177"/>
          </a:xfrm>
          <a:prstGeom prst="rect">
            <a:avLst/>
          </a:prstGeom>
        </p:spPr>
      </p:pic>
      <p:sp>
        <p:nvSpPr>
          <p:cNvPr id="8" name="Down Arrow 7"/>
          <p:cNvSpPr/>
          <p:nvPr/>
        </p:nvSpPr>
        <p:spPr>
          <a:xfrm rot="19805286">
            <a:off x="2249819" y="4140759"/>
            <a:ext cx="421507" cy="978516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435" y="3936023"/>
            <a:ext cx="1412566" cy="1400177"/>
          </a:xfrm>
          <a:prstGeom prst="rect">
            <a:avLst/>
          </a:prstGeom>
        </p:spPr>
      </p:pic>
      <p:sp>
        <p:nvSpPr>
          <p:cNvPr id="10" name="Down Arrow 9"/>
          <p:cNvSpPr/>
          <p:nvPr/>
        </p:nvSpPr>
        <p:spPr>
          <a:xfrm rot="12634886">
            <a:off x="4305965" y="4140759"/>
            <a:ext cx="421507" cy="978516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48815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“magnetic” mean?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103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4262" y="2171799"/>
            <a:ext cx="1412566" cy="1400177"/>
          </a:xfrm>
          <a:prstGeom prst="rect">
            <a:avLst/>
          </a:prstGeom>
        </p:spPr>
      </p:pic>
      <p:sp>
        <p:nvSpPr>
          <p:cNvPr id="6" name="Down Arrow 5"/>
          <p:cNvSpPr/>
          <p:nvPr/>
        </p:nvSpPr>
        <p:spPr>
          <a:xfrm rot="5400000">
            <a:off x="3259792" y="2376535"/>
            <a:ext cx="421507" cy="978516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4289" y="3936023"/>
            <a:ext cx="1412566" cy="1400177"/>
          </a:xfrm>
          <a:prstGeom prst="rect">
            <a:avLst/>
          </a:prstGeom>
        </p:spPr>
      </p:pic>
      <p:sp>
        <p:nvSpPr>
          <p:cNvPr id="8" name="Down Arrow 7"/>
          <p:cNvSpPr/>
          <p:nvPr/>
        </p:nvSpPr>
        <p:spPr>
          <a:xfrm rot="19805286">
            <a:off x="2249819" y="4140759"/>
            <a:ext cx="421507" cy="978516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435" y="3936023"/>
            <a:ext cx="1412566" cy="1400177"/>
          </a:xfrm>
          <a:prstGeom prst="rect">
            <a:avLst/>
          </a:prstGeom>
        </p:spPr>
      </p:pic>
      <p:sp>
        <p:nvSpPr>
          <p:cNvPr id="10" name="Down Arrow 9"/>
          <p:cNvSpPr/>
          <p:nvPr/>
        </p:nvSpPr>
        <p:spPr>
          <a:xfrm rot="12634886">
            <a:off x="4305965" y="4140759"/>
            <a:ext cx="421507" cy="978516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Donut 11"/>
          <p:cNvSpPr/>
          <p:nvPr/>
        </p:nvSpPr>
        <p:spPr>
          <a:xfrm>
            <a:off x="7046119" y="2207238"/>
            <a:ext cx="3128962" cy="3128962"/>
          </a:xfrm>
          <a:prstGeom prst="donut">
            <a:avLst>
              <a:gd name="adj" fmla="val 5763"/>
            </a:avLst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Triangle 12"/>
          <p:cNvSpPr/>
          <p:nvPr/>
        </p:nvSpPr>
        <p:spPr>
          <a:xfrm rot="18254480">
            <a:off x="8789194" y="1862076"/>
            <a:ext cx="528637" cy="885825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 flipV="1">
            <a:off x="8610600" y="2389032"/>
            <a:ext cx="0" cy="139495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2484" y="1900082"/>
            <a:ext cx="215900" cy="3175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2361" y="3231041"/>
            <a:ext cx="342900" cy="342900"/>
          </a:xfrm>
          <a:prstGeom prst="rect">
            <a:avLst/>
          </a:prstGeom>
        </p:spPr>
      </p:pic>
      <p:cxnSp>
        <p:nvCxnSpPr>
          <p:cNvPr id="19" name="Straight Connector 18"/>
          <p:cNvCxnSpPr/>
          <p:nvPr/>
        </p:nvCxnSpPr>
        <p:spPr>
          <a:xfrm flipV="1">
            <a:off x="3492461" y="2875544"/>
            <a:ext cx="0" cy="118490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4222" y="3717553"/>
            <a:ext cx="342900" cy="3429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28" b="54597"/>
          <a:stretch/>
        </p:blipFill>
        <p:spPr>
          <a:xfrm>
            <a:off x="2009695" y="4663575"/>
            <a:ext cx="299839" cy="507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67534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Oval 22"/>
          <p:cNvSpPr/>
          <p:nvPr/>
        </p:nvSpPr>
        <p:spPr>
          <a:xfrm>
            <a:off x="2105255" y="2628565"/>
            <a:ext cx="2789908" cy="2789908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Cyclic dipoles: like cyclic currents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104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4262" y="2171799"/>
            <a:ext cx="1412566" cy="1400177"/>
          </a:xfrm>
          <a:prstGeom prst="rect">
            <a:avLst/>
          </a:prstGeom>
        </p:spPr>
      </p:pic>
      <p:sp>
        <p:nvSpPr>
          <p:cNvPr id="6" name="Down Arrow 5"/>
          <p:cNvSpPr/>
          <p:nvPr/>
        </p:nvSpPr>
        <p:spPr>
          <a:xfrm rot="5400000">
            <a:off x="3259792" y="2376535"/>
            <a:ext cx="421507" cy="978516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4289" y="3936023"/>
            <a:ext cx="1412566" cy="1400177"/>
          </a:xfrm>
          <a:prstGeom prst="rect">
            <a:avLst/>
          </a:prstGeom>
        </p:spPr>
      </p:pic>
      <p:sp>
        <p:nvSpPr>
          <p:cNvPr id="8" name="Down Arrow 7"/>
          <p:cNvSpPr/>
          <p:nvPr/>
        </p:nvSpPr>
        <p:spPr>
          <a:xfrm rot="19805286">
            <a:off x="2249819" y="4140759"/>
            <a:ext cx="421507" cy="978516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435" y="3936023"/>
            <a:ext cx="1412566" cy="1400177"/>
          </a:xfrm>
          <a:prstGeom prst="rect">
            <a:avLst/>
          </a:prstGeom>
        </p:spPr>
      </p:pic>
      <p:sp>
        <p:nvSpPr>
          <p:cNvPr id="10" name="Down Arrow 9"/>
          <p:cNvSpPr/>
          <p:nvPr/>
        </p:nvSpPr>
        <p:spPr>
          <a:xfrm rot="12634886">
            <a:off x="4305965" y="4140759"/>
            <a:ext cx="421507" cy="978516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7215646" y="2389032"/>
            <a:ext cx="2789908" cy="2789908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Donut 11"/>
          <p:cNvSpPr/>
          <p:nvPr/>
        </p:nvSpPr>
        <p:spPr>
          <a:xfrm>
            <a:off x="7046119" y="2207238"/>
            <a:ext cx="3128962" cy="3128962"/>
          </a:xfrm>
          <a:prstGeom prst="donut">
            <a:avLst>
              <a:gd name="adj" fmla="val 5763"/>
            </a:avLst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Triangle 12"/>
          <p:cNvSpPr/>
          <p:nvPr/>
        </p:nvSpPr>
        <p:spPr>
          <a:xfrm rot="18254480">
            <a:off x="8789194" y="1862076"/>
            <a:ext cx="528637" cy="885825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2050" y="4100835"/>
            <a:ext cx="2197100" cy="508000"/>
          </a:xfrm>
          <a:prstGeom prst="rect">
            <a:avLst/>
          </a:prstGeom>
        </p:spPr>
      </p:pic>
      <p:cxnSp>
        <p:nvCxnSpPr>
          <p:cNvPr id="16" name="Straight Connector 15"/>
          <p:cNvCxnSpPr>
            <a:endCxn id="11" idx="0"/>
          </p:cNvCxnSpPr>
          <p:nvPr/>
        </p:nvCxnSpPr>
        <p:spPr>
          <a:xfrm flipV="1">
            <a:off x="8610600" y="2389032"/>
            <a:ext cx="0" cy="139495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2484" y="1900082"/>
            <a:ext cx="215900" cy="3175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2361" y="3231041"/>
            <a:ext cx="342900" cy="342900"/>
          </a:xfrm>
          <a:prstGeom prst="rect">
            <a:avLst/>
          </a:prstGeom>
        </p:spPr>
      </p:pic>
      <p:cxnSp>
        <p:nvCxnSpPr>
          <p:cNvPr id="19" name="Straight Connector 18"/>
          <p:cNvCxnSpPr/>
          <p:nvPr/>
        </p:nvCxnSpPr>
        <p:spPr>
          <a:xfrm flipV="1">
            <a:off x="3492461" y="2875544"/>
            <a:ext cx="0" cy="118490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4222" y="3717553"/>
            <a:ext cx="342900" cy="3429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2021" y="5428195"/>
            <a:ext cx="2349500" cy="9525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28" b="54597"/>
          <a:stretch/>
        </p:blipFill>
        <p:spPr>
          <a:xfrm>
            <a:off x="2009695" y="4663575"/>
            <a:ext cx="299839" cy="507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876517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Motivation:</a:t>
            </a:r>
            <a:br>
              <a:rPr lang="en-US" dirty="0"/>
            </a:br>
            <a:r>
              <a:rPr lang="en-US" dirty="0"/>
              <a:t>Size Dependence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Single-oligomer regime: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105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6380862" y="6311900"/>
            <a:ext cx="3737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Brandl</a:t>
            </a:r>
            <a:r>
              <a:rPr lang="en-US" dirty="0"/>
              <a:t>, D. </a:t>
            </a:r>
            <a:r>
              <a:rPr lang="en-US" i="1" dirty="0"/>
              <a:t>et al</a:t>
            </a:r>
            <a:r>
              <a:rPr lang="en-US" dirty="0"/>
              <a:t>. </a:t>
            </a:r>
            <a:r>
              <a:rPr lang="en-US" i="1" dirty="0"/>
              <a:t>J. Phys. Chem. B</a:t>
            </a:r>
            <a:r>
              <a:rPr lang="en-US" dirty="0"/>
              <a:t> 2006.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04"/>
          <a:stretch/>
        </p:blipFill>
        <p:spPr>
          <a:xfrm>
            <a:off x="5820430" y="365125"/>
            <a:ext cx="4858295" cy="5819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75363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Motivation:</a:t>
            </a:r>
            <a:br>
              <a:rPr lang="en-US" dirty="0"/>
            </a:br>
            <a:r>
              <a:rPr lang="en-US" dirty="0"/>
              <a:t>Size Dependence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Infinite regime: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106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4324361" y="5561725"/>
            <a:ext cx="3543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Weick</a:t>
            </a:r>
            <a:r>
              <a:rPr lang="en-US" dirty="0"/>
              <a:t>, G. </a:t>
            </a:r>
            <a:r>
              <a:rPr lang="en-US" i="1" dirty="0"/>
              <a:t>et al</a:t>
            </a:r>
            <a:r>
              <a:rPr lang="en-US" dirty="0"/>
              <a:t>. </a:t>
            </a:r>
            <a:r>
              <a:rPr lang="en-US" i="1" dirty="0"/>
              <a:t>Phys. Rev. Lett.</a:t>
            </a:r>
            <a:r>
              <a:rPr lang="en-US" dirty="0"/>
              <a:t> 2013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785" y="2245757"/>
            <a:ext cx="6476430" cy="3045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3310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Motivation:</a:t>
            </a:r>
            <a:br>
              <a:rPr lang="en-US" dirty="0"/>
            </a:br>
            <a:r>
              <a:rPr lang="en-US" dirty="0"/>
              <a:t>Size Dependence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Intermediate size regime: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107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4855020" y="5629946"/>
            <a:ext cx="3326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Greybush</a:t>
            </a:r>
            <a:r>
              <a:rPr lang="en-US" dirty="0"/>
              <a:t>, J. </a:t>
            </a:r>
            <a:r>
              <a:rPr lang="en-US" i="1" dirty="0"/>
              <a:t>et al</a:t>
            </a:r>
            <a:r>
              <a:rPr lang="en-US" dirty="0"/>
              <a:t>. </a:t>
            </a:r>
            <a:r>
              <a:rPr lang="en-US" i="1" dirty="0"/>
              <a:t>ACS Nano</a:t>
            </a:r>
            <a:r>
              <a:rPr lang="en-US" dirty="0"/>
              <a:t> 2017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7671" y="2364008"/>
            <a:ext cx="7911547" cy="3219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74211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Motivation:</a:t>
            </a:r>
            <a:br>
              <a:rPr lang="en-US" dirty="0"/>
            </a:br>
            <a:r>
              <a:rPr lang="en-US" dirty="0"/>
              <a:t>Accurate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108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8234" y="1940410"/>
            <a:ext cx="8515531" cy="384389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820526" y="6215746"/>
            <a:ext cx="24544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Cherqui</a:t>
            </a:r>
            <a:r>
              <a:rPr lang="en-US" dirty="0"/>
              <a:t>, C. </a:t>
            </a:r>
            <a:r>
              <a:rPr lang="en-US" i="1" dirty="0"/>
              <a:t>et al</a:t>
            </a:r>
            <a:r>
              <a:rPr lang="en-US" dirty="0"/>
              <a:t>. </a:t>
            </a:r>
            <a:r>
              <a:rPr lang="en-US" i="1" dirty="0"/>
              <a:t>ACS Photonics </a:t>
            </a:r>
            <a:r>
              <a:rPr lang="en-US" dirty="0"/>
              <a:t>2014</a:t>
            </a:r>
          </a:p>
        </p:txBody>
      </p:sp>
    </p:spTree>
    <p:extLst>
      <p:ext uri="{BB962C8B-B14F-4D97-AF65-F5344CB8AC3E}">
        <p14:creationId xmlns:p14="http://schemas.microsoft.com/office/powerpoint/2010/main" val="17013487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71414-1E73-EC41-B339-8A8C56320B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</a:t>
            </a:r>
            <a:r>
              <a:rPr lang="en-US" dirty="0" err="1"/>
              <a:t>nanophotonics</a:t>
            </a:r>
            <a:r>
              <a:rPr lang="en-US" dirty="0"/>
              <a:t> do?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D09461-6F99-AF4B-860C-B83EBCDF13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Chemical catalysis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A53C3B-E26D-2F4D-89D6-8208E0562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10</a:t>
            </a:fld>
            <a:endParaRPr lang="en-US"/>
          </a:p>
        </p:txBody>
      </p:sp>
      <p:pic>
        <p:nvPicPr>
          <p:cNvPr id="5" name="Picture 4" descr="Screen Shot 2017-03-29 at 10.41.10 AM.png">
            <a:extLst>
              <a:ext uri="{FF2B5EF4-FFF2-40B4-BE49-F238E27FC236}">
                <a16:creationId xmlns:a16="http://schemas.microsoft.com/office/drawing/2014/main" id="{EDBA1A7D-4823-374D-A6B2-13D896EE21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706" y="2558833"/>
            <a:ext cx="2349500" cy="2641600"/>
          </a:xfrm>
          <a:prstGeom prst="rect">
            <a:avLst/>
          </a:prstGeom>
        </p:spPr>
      </p:pic>
      <p:pic>
        <p:nvPicPr>
          <p:cNvPr id="6" name="Picture 5" descr="Screen Shot 2017-03-29 at 11.19.30 AM.png">
            <a:extLst>
              <a:ext uri="{FF2B5EF4-FFF2-40B4-BE49-F238E27FC236}">
                <a16:creationId xmlns:a16="http://schemas.microsoft.com/office/drawing/2014/main" id="{C63B2F9E-BC5B-E049-9C67-7C9F1C12CF2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0" r="2208" b="4938"/>
          <a:stretch/>
        </p:blipFill>
        <p:spPr>
          <a:xfrm>
            <a:off x="5023765" y="2558833"/>
            <a:ext cx="5443407" cy="2641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C8C2C1A-7FBF-9746-AD62-667D7B3CDE0E}"/>
              </a:ext>
            </a:extLst>
          </p:cNvPr>
          <p:cNvSpPr txBox="1"/>
          <p:nvPr/>
        </p:nvSpPr>
        <p:spPr>
          <a:xfrm>
            <a:off x="2106706" y="5530632"/>
            <a:ext cx="2349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N. Halas </a:t>
            </a:r>
            <a:r>
              <a:rPr lang="en-US" i="1" dirty="0"/>
              <a:t>et al</a:t>
            </a:r>
            <a:r>
              <a:rPr lang="en-US" dirty="0"/>
              <a:t>. Nano </a:t>
            </a:r>
            <a:r>
              <a:rPr lang="en-US" dirty="0" err="1"/>
              <a:t>Lett</a:t>
            </a:r>
            <a:r>
              <a:rPr lang="en-US" dirty="0"/>
              <a:t>. 2012.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BA63A2-CE1B-4543-B982-6C8FD73E1443}"/>
              </a:ext>
            </a:extLst>
          </p:cNvPr>
          <p:cNvSpPr txBox="1"/>
          <p:nvPr/>
        </p:nvSpPr>
        <p:spPr>
          <a:xfrm>
            <a:off x="6577106" y="5510919"/>
            <a:ext cx="2349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S. </a:t>
            </a:r>
            <a:r>
              <a:rPr lang="en-US" dirty="0" err="1"/>
              <a:t>Linic</a:t>
            </a:r>
            <a:r>
              <a:rPr lang="en-US" dirty="0"/>
              <a:t> </a:t>
            </a:r>
            <a:r>
              <a:rPr lang="en-US" i="1" dirty="0"/>
              <a:t>et al</a:t>
            </a:r>
            <a:r>
              <a:rPr lang="en-US" dirty="0"/>
              <a:t>. ACS Nano. 2015.</a:t>
            </a:r>
          </a:p>
        </p:txBody>
      </p:sp>
    </p:spTree>
    <p:extLst>
      <p:ext uri="{BB962C8B-B14F-4D97-AF65-F5344CB8AC3E}">
        <p14:creationId xmlns:p14="http://schemas.microsoft.com/office/powerpoint/2010/main" val="56461661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Motivation: Accurate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109</a:t>
            </a:fld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1634927" y="1279894"/>
            <a:ext cx="3098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Quasistatic</a:t>
            </a:r>
            <a:r>
              <a:rPr lang="en-US" sz="2400" dirty="0"/>
              <a:t> Tight-Binding Model</a:t>
            </a:r>
          </a:p>
        </p:txBody>
      </p:sp>
      <p:sp>
        <p:nvSpPr>
          <p:cNvPr id="7" name="Up Arrow 6"/>
          <p:cNvSpPr/>
          <p:nvPr/>
        </p:nvSpPr>
        <p:spPr>
          <a:xfrm>
            <a:off x="433952" y="201478"/>
            <a:ext cx="309966" cy="6519997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 rot="16200000">
            <a:off x="-460878" y="3086732"/>
            <a:ext cx="13222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Energy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265"/>
          <a:stretch/>
        </p:blipFill>
        <p:spPr>
          <a:xfrm>
            <a:off x="1570658" y="4495110"/>
            <a:ext cx="3227338" cy="236289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15"/>
          <a:stretch/>
        </p:blipFill>
        <p:spPr>
          <a:xfrm>
            <a:off x="1570658" y="2094094"/>
            <a:ext cx="3227338" cy="2374762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6869141" y="3181394"/>
            <a:ext cx="3482917" cy="2253467"/>
            <a:chOff x="2468961" y="2114633"/>
            <a:chExt cx="4641770" cy="3003251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3670" y="2669140"/>
              <a:ext cx="787853" cy="780942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3669" y="3782435"/>
              <a:ext cx="787853" cy="780942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8962" y="2669140"/>
              <a:ext cx="787853" cy="780942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8961" y="3782435"/>
              <a:ext cx="787853" cy="780942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36316" y="2114633"/>
              <a:ext cx="787853" cy="780942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36316" y="4336942"/>
              <a:ext cx="787853" cy="780942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22878" y="2669140"/>
              <a:ext cx="787853" cy="780942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22877" y="3782435"/>
              <a:ext cx="787853" cy="780942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71022" y="2114633"/>
              <a:ext cx="787853" cy="780942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71022" y="4336942"/>
              <a:ext cx="787853" cy="780942"/>
            </a:xfrm>
            <a:prstGeom prst="rect">
              <a:avLst/>
            </a:prstGeom>
          </p:spPr>
        </p:pic>
      </p:grpSp>
      <p:sp>
        <p:nvSpPr>
          <p:cNvPr id="25" name="TextBox 24"/>
          <p:cNvSpPr txBox="1"/>
          <p:nvPr/>
        </p:nvSpPr>
        <p:spPr>
          <a:xfrm>
            <a:off x="4820526" y="6215746"/>
            <a:ext cx="24544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Cherqui</a:t>
            </a:r>
            <a:r>
              <a:rPr lang="en-US" dirty="0"/>
              <a:t>, C. </a:t>
            </a:r>
            <a:r>
              <a:rPr lang="en-US" i="1" dirty="0"/>
              <a:t>et al</a:t>
            </a:r>
            <a:r>
              <a:rPr lang="en-US" dirty="0"/>
              <a:t>. </a:t>
            </a:r>
            <a:r>
              <a:rPr lang="en-US" i="1" dirty="0"/>
              <a:t>ACS Photonics </a:t>
            </a:r>
            <a:r>
              <a:rPr lang="en-US" dirty="0"/>
              <a:t>2014</a:t>
            </a:r>
          </a:p>
        </p:txBody>
      </p:sp>
    </p:spTree>
    <p:extLst>
      <p:ext uri="{BB962C8B-B14F-4D97-AF65-F5344CB8AC3E}">
        <p14:creationId xmlns:p14="http://schemas.microsoft.com/office/powerpoint/2010/main" val="82366463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Motivation: Accurate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110</a:t>
            </a:fld>
            <a:endParaRPr lang="en-US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4965700" y="3679429"/>
            <a:ext cx="2222500" cy="1496219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4965700" y="3702448"/>
            <a:ext cx="2222500" cy="145018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5283200" y="3517782"/>
            <a:ext cx="1587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Switch order!</a:t>
            </a:r>
          </a:p>
        </p:txBody>
      </p:sp>
      <p:sp>
        <p:nvSpPr>
          <p:cNvPr id="13" name="Up Arrow 12"/>
          <p:cNvSpPr/>
          <p:nvPr/>
        </p:nvSpPr>
        <p:spPr>
          <a:xfrm>
            <a:off x="433952" y="201478"/>
            <a:ext cx="309966" cy="6519997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 rot="16200000">
            <a:off x="-460878" y="3086732"/>
            <a:ext cx="13222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Energy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7530" y="2107096"/>
            <a:ext cx="3227338" cy="4750904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1634927" y="1279894"/>
            <a:ext cx="3098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Quasistatic</a:t>
            </a:r>
            <a:r>
              <a:rPr lang="en-US" sz="2400" dirty="0"/>
              <a:t> Tight-Binding Model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265"/>
          <a:stretch/>
        </p:blipFill>
        <p:spPr>
          <a:xfrm>
            <a:off x="1570658" y="4495110"/>
            <a:ext cx="3227338" cy="236289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15"/>
          <a:stretch/>
        </p:blipFill>
        <p:spPr>
          <a:xfrm>
            <a:off x="1570658" y="2094094"/>
            <a:ext cx="3227338" cy="2374762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7361799" y="1263097"/>
            <a:ext cx="309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Full-wave Simulations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820526" y="6215746"/>
            <a:ext cx="24544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Cherqui</a:t>
            </a:r>
            <a:r>
              <a:rPr lang="en-US" dirty="0"/>
              <a:t>, C. </a:t>
            </a:r>
            <a:r>
              <a:rPr lang="en-US" i="1" dirty="0"/>
              <a:t>et al</a:t>
            </a:r>
            <a:r>
              <a:rPr lang="en-US" dirty="0"/>
              <a:t>. </a:t>
            </a:r>
            <a:r>
              <a:rPr lang="en-US" i="1" dirty="0"/>
              <a:t>ACS Photonics </a:t>
            </a:r>
            <a:r>
              <a:rPr lang="en-US" dirty="0"/>
              <a:t>2014</a:t>
            </a:r>
          </a:p>
        </p:txBody>
      </p:sp>
    </p:spTree>
    <p:extLst>
      <p:ext uri="{BB962C8B-B14F-4D97-AF65-F5344CB8AC3E}">
        <p14:creationId xmlns:p14="http://schemas.microsoft.com/office/powerpoint/2010/main" val="651982304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73485-82A7-FE44-9D3A-94882C120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Motivation: Accurate Model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9625E0-4377-6740-8C87-CACB8E84F2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111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E2F147-BEB5-9E4F-97DB-B9A71AFFCF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9500" y="1409700"/>
            <a:ext cx="7493000" cy="4038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58EEEC2-30C0-4A48-8003-04F0F44D02DB}"/>
              </a:ext>
            </a:extLst>
          </p:cNvPr>
          <p:cNvSpPr txBox="1"/>
          <p:nvPr/>
        </p:nvSpPr>
        <p:spPr>
          <a:xfrm>
            <a:off x="2149310" y="5629978"/>
            <a:ext cx="7893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Li, C., Lee, S., Qian, Z., Woods, C., Park, S.-J., and </a:t>
            </a:r>
            <a:r>
              <a:rPr lang="en-US" dirty="0" err="1"/>
              <a:t>Fakhraai</a:t>
            </a:r>
            <a:r>
              <a:rPr lang="en-US" dirty="0"/>
              <a:t>, Z. </a:t>
            </a:r>
            <a:r>
              <a:rPr lang="en-US" i="1" dirty="0"/>
              <a:t>J. Phys. Chem. C</a:t>
            </a:r>
            <a:r>
              <a:rPr lang="en-US" dirty="0"/>
              <a:t>. 2018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5E2AB60-E64E-D042-8786-EA4BE5D70DC2}"/>
              </a:ext>
            </a:extLst>
          </p:cNvPr>
          <p:cNvCxnSpPr/>
          <p:nvPr/>
        </p:nvCxnSpPr>
        <p:spPr>
          <a:xfrm>
            <a:off x="2923309" y="2119745"/>
            <a:ext cx="997527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49EE41C-88FC-6C47-9279-2F022355AAB1}"/>
              </a:ext>
            </a:extLst>
          </p:cNvPr>
          <p:cNvCxnSpPr>
            <a:cxnSpLocks/>
          </p:cNvCxnSpPr>
          <p:nvPr/>
        </p:nvCxnSpPr>
        <p:spPr>
          <a:xfrm flipV="1">
            <a:off x="3422072" y="1593273"/>
            <a:ext cx="0" cy="969818"/>
          </a:xfrm>
          <a:prstGeom prst="straightConnector1">
            <a:avLst/>
          </a:prstGeom>
          <a:ln w="76200">
            <a:solidFill>
              <a:srgbClr val="000B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3878686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System: Arrays of Silver Nanospheres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112</a:t>
            </a:fld>
            <a:endParaRPr lang="en-US"/>
          </a:p>
        </p:txBody>
      </p:sp>
      <p:grpSp>
        <p:nvGrpSpPr>
          <p:cNvPr id="19" name="Group 18"/>
          <p:cNvGrpSpPr/>
          <p:nvPr/>
        </p:nvGrpSpPr>
        <p:grpSpPr>
          <a:xfrm>
            <a:off x="1478243" y="3685772"/>
            <a:ext cx="3260012" cy="2109246"/>
            <a:chOff x="2468961" y="2114633"/>
            <a:chExt cx="4641770" cy="3003251"/>
          </a:xfrm>
        </p:grpSpPr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3670" y="2669140"/>
              <a:ext cx="787853" cy="780942"/>
            </a:xfrm>
            <a:prstGeom prst="rect">
              <a:avLst/>
            </a:prstGeom>
          </p:spPr>
        </p:pic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3669" y="3782435"/>
              <a:ext cx="787853" cy="780942"/>
            </a:xfrm>
            <a:prstGeom prst="rect">
              <a:avLst/>
            </a:prstGeom>
          </p:spPr>
        </p:pic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8962" y="2669140"/>
              <a:ext cx="787853" cy="780942"/>
            </a:xfrm>
            <a:prstGeom prst="rect">
              <a:avLst/>
            </a:prstGeom>
          </p:spPr>
        </p:pic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8961" y="3782435"/>
              <a:ext cx="787853" cy="780942"/>
            </a:xfrm>
            <a:prstGeom prst="rect">
              <a:avLst/>
            </a:prstGeom>
          </p:spPr>
        </p:pic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36316" y="2114633"/>
              <a:ext cx="787853" cy="780942"/>
            </a:xfrm>
            <a:prstGeom prst="rect">
              <a:avLst/>
            </a:prstGeom>
          </p:spPr>
        </p:pic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36316" y="4336942"/>
              <a:ext cx="787853" cy="780942"/>
            </a:xfrm>
            <a:prstGeom prst="rect">
              <a:avLst/>
            </a:prstGeom>
          </p:spPr>
        </p:pic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22878" y="2669140"/>
              <a:ext cx="787853" cy="780942"/>
            </a:xfrm>
            <a:prstGeom prst="rect">
              <a:avLst/>
            </a:prstGeom>
          </p:spPr>
        </p:pic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22877" y="3782435"/>
              <a:ext cx="787853" cy="780942"/>
            </a:xfrm>
            <a:prstGeom prst="rect">
              <a:avLst/>
            </a:prstGeom>
          </p:spPr>
        </p:pic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71022" y="2114633"/>
              <a:ext cx="787853" cy="780942"/>
            </a:xfrm>
            <a:prstGeom prst="rect">
              <a:avLst/>
            </a:prstGeom>
          </p:spPr>
        </p:pic>
        <p:pic>
          <p:nvPicPr>
            <p:cNvPr id="44" name="Picture 4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71022" y="4336942"/>
              <a:ext cx="787853" cy="780942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CBDB928-3942-4640-A072-08A4D97FC5E6}"/>
              </a:ext>
            </a:extLst>
          </p:cNvPr>
          <p:cNvGrpSpPr/>
          <p:nvPr/>
        </p:nvGrpSpPr>
        <p:grpSpPr>
          <a:xfrm>
            <a:off x="6967536" y="2493818"/>
            <a:ext cx="3286128" cy="3301200"/>
            <a:chOff x="7731004" y="1922501"/>
            <a:chExt cx="2999292" cy="3013048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7C0030F5-E838-CA46-9405-C9001D982B1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81121" y="3353287"/>
              <a:ext cx="509073" cy="504608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DA440AF7-835D-D742-B945-1E15BD3508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81120" y="4072645"/>
              <a:ext cx="509073" cy="504608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D38051C1-5E6A-ED48-ACC3-95D7DCF9F6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31004" y="3353287"/>
              <a:ext cx="509073" cy="504608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2B030EBD-D441-DD49-957B-D3F3EF84814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31004" y="4072645"/>
              <a:ext cx="509073" cy="504608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FDF0ACDB-9711-4540-AA69-FC492ADD075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56063" y="2994991"/>
              <a:ext cx="509073" cy="504608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30A0E88F-618F-8341-9451-07B9FDA40F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56063" y="4430941"/>
              <a:ext cx="509073" cy="504608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1F3669FA-4066-2B42-BBFD-AE68602FB0B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21223" y="3353287"/>
              <a:ext cx="509073" cy="504608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4D7D5708-B149-3845-8361-D330304AA2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21221" y="4072645"/>
              <a:ext cx="509073" cy="504608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F13F3E14-9C4F-6140-A6E8-516811469F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06179" y="2994991"/>
              <a:ext cx="509073" cy="504608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DB2E4134-544C-CE49-80C9-36E4AD6A74C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06178" y="4430941"/>
              <a:ext cx="509073" cy="504608"/>
            </a:xfrm>
            <a:prstGeom prst="rect">
              <a:avLst/>
            </a:pr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742ABF6C-1323-DD45-BA9A-29ABDE068CE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81120" y="1922501"/>
              <a:ext cx="509073" cy="504608"/>
            </a:xfrm>
            <a:prstGeom prst="rect">
              <a:avLst/>
            </a:prstGeom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DE3EABF3-3F94-EA4A-AAD4-8A74C9C7DA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56063" y="2280797"/>
              <a:ext cx="509073" cy="504608"/>
            </a:xfrm>
            <a:prstGeom prst="rect">
              <a:avLst/>
            </a:prstGeom>
          </p:spPr>
        </p:pic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CA9088F1-CE93-DB4A-97CB-DA5269E850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06178" y="2280797"/>
              <a:ext cx="509073" cy="504608"/>
            </a:xfrm>
            <a:prstGeom prst="rect">
              <a:avLst/>
            </a:prstGeom>
          </p:spPr>
        </p:pic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F6F8BA42-29AD-B043-8B2D-50A3D3912D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1797" y="3479214"/>
            <a:ext cx="215900" cy="215900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5B07D8F6-A9CA-9545-86E7-91CCC05452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4422" y="2648464"/>
            <a:ext cx="215900" cy="215900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994C339-CBCC-3141-B1CF-880C3154283E}"/>
              </a:ext>
            </a:extLst>
          </p:cNvPr>
          <p:cNvCxnSpPr>
            <a:cxnSpLocks/>
            <a:stCxn id="43" idx="3"/>
          </p:cNvCxnSpPr>
          <p:nvPr/>
        </p:nvCxnSpPr>
        <p:spPr>
          <a:xfrm flipH="1">
            <a:off x="3793085" y="3960008"/>
            <a:ext cx="27666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A292D90-79A1-9E46-9E92-AA8AA965BE8F}"/>
              </a:ext>
            </a:extLst>
          </p:cNvPr>
          <p:cNvCxnSpPr>
            <a:cxnSpLocks/>
          </p:cNvCxnSpPr>
          <p:nvPr/>
        </p:nvCxnSpPr>
        <p:spPr>
          <a:xfrm flipH="1">
            <a:off x="7654589" y="3174708"/>
            <a:ext cx="27666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2EB47D26-65C3-9646-92D9-E8C518F03437}"/>
              </a:ext>
            </a:extLst>
          </p:cNvPr>
          <p:cNvCxnSpPr>
            <a:cxnSpLocks/>
          </p:cNvCxnSpPr>
          <p:nvPr/>
        </p:nvCxnSpPr>
        <p:spPr>
          <a:xfrm flipH="1">
            <a:off x="3793084" y="5135354"/>
            <a:ext cx="661275" cy="38323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980E6598-3A25-EE42-96E7-5FB62955664F}"/>
              </a:ext>
            </a:extLst>
          </p:cNvPr>
          <p:cNvCxnSpPr>
            <a:cxnSpLocks/>
          </p:cNvCxnSpPr>
          <p:nvPr/>
        </p:nvCxnSpPr>
        <p:spPr>
          <a:xfrm flipH="1" flipV="1">
            <a:off x="7246415" y="5135354"/>
            <a:ext cx="684836" cy="38323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C6354539-8D96-3741-B291-FA1DB92938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9305" y="5450818"/>
            <a:ext cx="977900" cy="241300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95F4D8F8-F03A-DF40-B697-EEF34C7BEA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6522" y="5466369"/>
            <a:ext cx="977900" cy="24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128505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64F5F-001C-BA40-8375-518E647F5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Magnetic Plasmons of the 2-mer and 3-mer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F64E9A-D108-A74E-9228-EDCB0D7850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113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05415AF-8A77-0144-8FDE-84FB335518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5474" y="1646807"/>
            <a:ext cx="8505826" cy="5088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44378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Investigate spectral switching via system size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114</a:t>
            </a:fld>
            <a:endParaRPr lang="en-US"/>
          </a:p>
        </p:txBody>
      </p:sp>
      <p:grpSp>
        <p:nvGrpSpPr>
          <p:cNvPr id="19" name="Group 18"/>
          <p:cNvGrpSpPr/>
          <p:nvPr/>
        </p:nvGrpSpPr>
        <p:grpSpPr>
          <a:xfrm>
            <a:off x="836488" y="3742082"/>
            <a:ext cx="2692150" cy="1741836"/>
            <a:chOff x="2468961" y="2114633"/>
            <a:chExt cx="4641770" cy="3003251"/>
          </a:xfrm>
        </p:grpSpPr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3670" y="2669140"/>
              <a:ext cx="787853" cy="780942"/>
            </a:xfrm>
            <a:prstGeom prst="rect">
              <a:avLst/>
            </a:prstGeom>
          </p:spPr>
        </p:pic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3669" y="3782435"/>
              <a:ext cx="787853" cy="780942"/>
            </a:xfrm>
            <a:prstGeom prst="rect">
              <a:avLst/>
            </a:prstGeom>
          </p:spPr>
        </p:pic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8962" y="2669140"/>
              <a:ext cx="787853" cy="780942"/>
            </a:xfrm>
            <a:prstGeom prst="rect">
              <a:avLst/>
            </a:prstGeom>
          </p:spPr>
        </p:pic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8961" y="3782435"/>
              <a:ext cx="787853" cy="780942"/>
            </a:xfrm>
            <a:prstGeom prst="rect">
              <a:avLst/>
            </a:prstGeom>
          </p:spPr>
        </p:pic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36316" y="2114633"/>
              <a:ext cx="787853" cy="780942"/>
            </a:xfrm>
            <a:prstGeom prst="rect">
              <a:avLst/>
            </a:prstGeom>
          </p:spPr>
        </p:pic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36316" y="4336942"/>
              <a:ext cx="787853" cy="780942"/>
            </a:xfrm>
            <a:prstGeom prst="rect">
              <a:avLst/>
            </a:prstGeom>
          </p:spPr>
        </p:pic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22878" y="2669140"/>
              <a:ext cx="787853" cy="780942"/>
            </a:xfrm>
            <a:prstGeom prst="rect">
              <a:avLst/>
            </a:prstGeom>
          </p:spPr>
        </p:pic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22877" y="3782435"/>
              <a:ext cx="787853" cy="780942"/>
            </a:xfrm>
            <a:prstGeom prst="rect">
              <a:avLst/>
            </a:prstGeom>
          </p:spPr>
        </p:pic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71022" y="2114633"/>
              <a:ext cx="787853" cy="780942"/>
            </a:xfrm>
            <a:prstGeom prst="rect">
              <a:avLst/>
            </a:prstGeom>
          </p:spPr>
        </p:pic>
        <p:pic>
          <p:nvPicPr>
            <p:cNvPr id="44" name="Picture 4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71022" y="4336942"/>
              <a:ext cx="787853" cy="780942"/>
            </a:xfrm>
            <a:prstGeom prst="rect">
              <a:avLst/>
            </a:prstGeom>
          </p:spPr>
        </p:pic>
      </p:grpSp>
      <p:cxnSp>
        <p:nvCxnSpPr>
          <p:cNvPr id="47" name="Straight Connector 46"/>
          <p:cNvCxnSpPr/>
          <p:nvPr/>
        </p:nvCxnSpPr>
        <p:spPr>
          <a:xfrm flipH="1" flipV="1">
            <a:off x="2519635" y="3972852"/>
            <a:ext cx="228471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flipV="1">
            <a:off x="2748106" y="4935846"/>
            <a:ext cx="552061" cy="3216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26"/>
          <p:cNvGrpSpPr/>
          <p:nvPr/>
        </p:nvGrpSpPr>
        <p:grpSpPr>
          <a:xfrm>
            <a:off x="5296154" y="1616205"/>
            <a:ext cx="5977867" cy="3867713"/>
            <a:chOff x="2468961" y="2114633"/>
            <a:chExt cx="4641770" cy="3003251"/>
          </a:xfrm>
        </p:grpSpPr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3670" y="2669140"/>
              <a:ext cx="787853" cy="780942"/>
            </a:xfrm>
            <a:prstGeom prst="rect">
              <a:avLst/>
            </a:prstGeom>
          </p:spPr>
        </p:pic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3669" y="3782435"/>
              <a:ext cx="787853" cy="780942"/>
            </a:xfrm>
            <a:prstGeom prst="rect">
              <a:avLst/>
            </a:prstGeom>
          </p:spPr>
        </p:pic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8962" y="2669140"/>
              <a:ext cx="787853" cy="780942"/>
            </a:xfrm>
            <a:prstGeom prst="rect">
              <a:avLst/>
            </a:prstGeom>
          </p:spPr>
        </p:pic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8961" y="3782435"/>
              <a:ext cx="787853" cy="780942"/>
            </a:xfrm>
            <a:prstGeom prst="rect">
              <a:avLst/>
            </a:prstGeom>
          </p:spPr>
        </p:pic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36316" y="2114633"/>
              <a:ext cx="787853" cy="780942"/>
            </a:xfrm>
            <a:prstGeom prst="rect">
              <a:avLst/>
            </a:prstGeom>
          </p:spPr>
        </p:pic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36316" y="4336942"/>
              <a:ext cx="787853" cy="780942"/>
            </a:xfrm>
            <a:prstGeom prst="rect">
              <a:avLst/>
            </a:prstGeom>
          </p:spPr>
        </p:pic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22878" y="2669140"/>
              <a:ext cx="787853" cy="780942"/>
            </a:xfrm>
            <a:prstGeom prst="rect">
              <a:avLst/>
            </a:prstGeom>
          </p:spPr>
        </p:pic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22877" y="3782435"/>
              <a:ext cx="787853" cy="780942"/>
            </a:xfrm>
            <a:prstGeom prst="rect">
              <a:avLst/>
            </a:prstGeom>
          </p:spPr>
        </p:pic>
        <p:pic>
          <p:nvPicPr>
            <p:cNvPr id="51" name="Picture 5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71022" y="2114633"/>
              <a:ext cx="787853" cy="780942"/>
            </a:xfrm>
            <a:prstGeom prst="rect">
              <a:avLst/>
            </a:prstGeom>
          </p:spPr>
        </p:pic>
        <p:pic>
          <p:nvPicPr>
            <p:cNvPr id="52" name="Picture 5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71022" y="4336942"/>
              <a:ext cx="787853" cy="780942"/>
            </a:xfrm>
            <a:prstGeom prst="rect">
              <a:avLst/>
            </a:prstGeom>
          </p:spPr>
        </p:pic>
      </p:grpSp>
      <p:cxnSp>
        <p:nvCxnSpPr>
          <p:cNvPr id="53" name="Straight Connector 52"/>
          <p:cNvCxnSpPr/>
          <p:nvPr/>
        </p:nvCxnSpPr>
        <p:spPr>
          <a:xfrm flipH="1">
            <a:off x="9033551" y="2145357"/>
            <a:ext cx="507314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V="1">
            <a:off x="9540865" y="4266937"/>
            <a:ext cx="1225839" cy="75627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Up Arrow 58"/>
          <p:cNvSpPr/>
          <p:nvPr/>
        </p:nvSpPr>
        <p:spPr>
          <a:xfrm rot="4341103">
            <a:off x="4175133" y="3018690"/>
            <a:ext cx="630947" cy="164115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1802097" y="4823684"/>
            <a:ext cx="343223" cy="5242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FD439697-F3B1-5B43-B6B0-7165363A3B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1360" y="3522489"/>
            <a:ext cx="215900" cy="215900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FB33E07A-9A50-9D49-B39A-600944333A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9153" y="5193634"/>
            <a:ext cx="977900" cy="241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4B65F01-5C75-FF4B-9E89-9074450FF3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03350" y="1797160"/>
            <a:ext cx="330200" cy="381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49104C2-0E32-D642-8EC9-B917DA572D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53784" y="4806173"/>
            <a:ext cx="1092200" cy="381000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BA7E32EF-1F5F-7E4C-B9C2-CCE0C790F7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6949" y="5705815"/>
            <a:ext cx="51181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734850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size-dependence of magnetic plasmon energetics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115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4FB94D-D99A-7745-841E-C00443D667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9500" y="1191419"/>
            <a:ext cx="4991100" cy="566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588334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size-dependence of magnetic plasmon energetics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116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4FB94D-D99A-7745-841E-C00443D667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6802"/>
          <a:stretch/>
        </p:blipFill>
        <p:spPr>
          <a:xfrm>
            <a:off x="1165999" y="2300287"/>
            <a:ext cx="9860002" cy="371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63008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size-dependence of magnetic plasmon energetics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117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4FB94D-D99A-7745-841E-C00443D667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2304" b="34498"/>
          <a:stretch/>
        </p:blipFill>
        <p:spPr>
          <a:xfrm>
            <a:off x="1165999" y="2300287"/>
            <a:ext cx="9860002" cy="371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298062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size-dependence of magnetic plasmon energetics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118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4FB94D-D99A-7745-841E-C00443D667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6013" b="789"/>
          <a:stretch/>
        </p:blipFill>
        <p:spPr>
          <a:xfrm>
            <a:off x="1165999" y="2300287"/>
            <a:ext cx="9860002" cy="371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9624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</a:t>
            </a:r>
            <a:r>
              <a:rPr lang="en-US" dirty="0" err="1"/>
              <a:t>nanophotonics</a:t>
            </a:r>
            <a:r>
              <a:rPr lang="en-US" dirty="0"/>
              <a:t> do?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Photovoltaic devices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ABFE728-F9C9-E045-9405-C747A37D37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4800" y="2760663"/>
            <a:ext cx="6502400" cy="2768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5A64BB1-BA55-F64B-9614-F2D3D95EA08D}"/>
              </a:ext>
            </a:extLst>
          </p:cNvPr>
          <p:cNvSpPr txBox="1"/>
          <p:nvPr/>
        </p:nvSpPr>
        <p:spPr>
          <a:xfrm>
            <a:off x="4171947" y="6279635"/>
            <a:ext cx="3848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Sanden, S. </a:t>
            </a:r>
            <a:r>
              <a:rPr lang="en-US" i="1" dirty="0"/>
              <a:t>et al.</a:t>
            </a:r>
            <a:r>
              <a:rPr lang="en-US" dirty="0"/>
              <a:t> </a:t>
            </a:r>
            <a:r>
              <a:rPr lang="en-US" i="1" dirty="0"/>
              <a:t>J. Phys. Chem. C</a:t>
            </a:r>
            <a:r>
              <a:rPr lang="en-US" dirty="0"/>
              <a:t>. 2015.</a:t>
            </a:r>
          </a:p>
        </p:txBody>
      </p:sp>
    </p:spTree>
    <p:extLst>
      <p:ext uri="{BB962C8B-B14F-4D97-AF65-F5344CB8AC3E}">
        <p14:creationId xmlns:p14="http://schemas.microsoft.com/office/powerpoint/2010/main" val="839518854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64F5F-001C-BA40-8375-518E647F5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Distinguishing the magnetic plasmons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F64E9A-D108-A74E-9228-EDCB0D7850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119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05415AF-8A77-0144-8FDE-84FB335518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5474" y="1646807"/>
            <a:ext cx="8505826" cy="5088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359960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D5897-FA2F-B348-9F47-65F74E1C7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Directional Radiation from Electric and Magnetic Dipole Moments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6A4BF2-0BA2-944C-8872-BF871E2C4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120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AEC8184-CEC7-FC4F-851E-25E6249DCA93}"/>
              </a:ext>
            </a:extLst>
          </p:cNvPr>
          <p:cNvGrpSpPr/>
          <p:nvPr/>
        </p:nvGrpSpPr>
        <p:grpSpPr>
          <a:xfrm>
            <a:off x="3207463" y="2301700"/>
            <a:ext cx="5774612" cy="3736206"/>
            <a:chOff x="2468961" y="2114633"/>
            <a:chExt cx="4641770" cy="300325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29DC138-2D5A-B548-8D99-4BB9B05E1F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3670" y="2669140"/>
              <a:ext cx="787853" cy="780942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F692773-A427-D643-88D7-F4340F2DFA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3669" y="3782435"/>
              <a:ext cx="787853" cy="780942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3B7480A-1CC5-934A-9B52-E266F516F7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8962" y="2669140"/>
              <a:ext cx="787853" cy="780942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F92F379-DA66-1742-A22D-359B4FA6894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8961" y="3782435"/>
              <a:ext cx="787853" cy="780942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E4907CB-C67B-D745-BC08-6EE1206544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36316" y="2114633"/>
              <a:ext cx="787853" cy="780942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52A20A2B-4324-3145-97AA-18824F5A61E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36316" y="4336942"/>
              <a:ext cx="787853" cy="780942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70EBABD-9FDF-0A43-A8DC-44D5D5CE9D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22878" y="2669140"/>
              <a:ext cx="787853" cy="780942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A5033DC-FD1B-954D-8282-3774403889B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22877" y="3782435"/>
              <a:ext cx="787853" cy="780942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8093648B-5880-FD40-806A-DDFB4024FA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71022" y="2114633"/>
              <a:ext cx="787853" cy="780942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EE03261-C024-3A45-9DC8-E21E90B97E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71022" y="4336942"/>
              <a:ext cx="787853" cy="780942"/>
            </a:xfrm>
            <a:prstGeom prst="rect">
              <a:avLst/>
            </a:prstGeom>
          </p:spPr>
        </p:pic>
      </p:grpSp>
      <p:sp>
        <p:nvSpPr>
          <p:cNvPr id="16" name="Up Arrow 15">
            <a:extLst>
              <a:ext uri="{FF2B5EF4-FFF2-40B4-BE49-F238E27FC236}">
                <a16:creationId xmlns:a16="http://schemas.microsoft.com/office/drawing/2014/main" id="{8A398EFA-EC6B-D847-86A8-DA49486737BA}"/>
              </a:ext>
            </a:extLst>
          </p:cNvPr>
          <p:cNvSpPr/>
          <p:nvPr/>
        </p:nvSpPr>
        <p:spPr>
          <a:xfrm>
            <a:off x="4586288" y="2686050"/>
            <a:ext cx="600075" cy="297180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Up Arrow 16">
            <a:extLst>
              <a:ext uri="{FF2B5EF4-FFF2-40B4-BE49-F238E27FC236}">
                <a16:creationId xmlns:a16="http://schemas.microsoft.com/office/drawing/2014/main" id="{8B3E7472-F95D-DB4A-9C99-E7DDEC4F3CEC}"/>
              </a:ext>
            </a:extLst>
          </p:cNvPr>
          <p:cNvSpPr/>
          <p:nvPr/>
        </p:nvSpPr>
        <p:spPr>
          <a:xfrm>
            <a:off x="7022457" y="2681949"/>
            <a:ext cx="600075" cy="297180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Donut 17">
            <a:extLst>
              <a:ext uri="{FF2B5EF4-FFF2-40B4-BE49-F238E27FC236}">
                <a16:creationId xmlns:a16="http://schemas.microsoft.com/office/drawing/2014/main" id="{10B1239D-94B8-FA44-84D5-E78A54716CFB}"/>
              </a:ext>
            </a:extLst>
          </p:cNvPr>
          <p:cNvSpPr/>
          <p:nvPr/>
        </p:nvSpPr>
        <p:spPr>
          <a:xfrm>
            <a:off x="3996451" y="3266718"/>
            <a:ext cx="1793138" cy="1793138"/>
          </a:xfrm>
          <a:prstGeom prst="donut">
            <a:avLst>
              <a:gd name="adj" fmla="val 11446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11FB957-D761-0A47-905E-7F2B31648527}"/>
              </a:ext>
            </a:extLst>
          </p:cNvPr>
          <p:cNvSpPr/>
          <p:nvPr/>
        </p:nvSpPr>
        <p:spPr>
          <a:xfrm>
            <a:off x="4540925" y="3809238"/>
            <a:ext cx="704189" cy="70418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Donut 19">
            <a:extLst>
              <a:ext uri="{FF2B5EF4-FFF2-40B4-BE49-F238E27FC236}">
                <a16:creationId xmlns:a16="http://schemas.microsoft.com/office/drawing/2014/main" id="{16715D24-8ED5-8043-ADFC-1B2B5E46F5B9}"/>
              </a:ext>
            </a:extLst>
          </p:cNvPr>
          <p:cNvSpPr/>
          <p:nvPr/>
        </p:nvSpPr>
        <p:spPr>
          <a:xfrm>
            <a:off x="6420596" y="3276238"/>
            <a:ext cx="1793138" cy="1793138"/>
          </a:xfrm>
          <a:prstGeom prst="donut">
            <a:avLst>
              <a:gd name="adj" fmla="val 11446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511F2BD-704F-6945-BE62-557A3916BAED}"/>
              </a:ext>
            </a:extLst>
          </p:cNvPr>
          <p:cNvSpPr/>
          <p:nvPr/>
        </p:nvSpPr>
        <p:spPr>
          <a:xfrm>
            <a:off x="6965070" y="3818758"/>
            <a:ext cx="704189" cy="70418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598494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D5897-FA2F-B348-9F47-65F74E1C7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Directional Radiation from Electric and Magnetic Dipole Moments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6A4BF2-0BA2-944C-8872-BF871E2C4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121</a:t>
            </a:fld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D74C3F2-FA60-6F42-919F-2E9D969E3625}"/>
              </a:ext>
            </a:extLst>
          </p:cNvPr>
          <p:cNvGrpSpPr/>
          <p:nvPr/>
        </p:nvGrpSpPr>
        <p:grpSpPr>
          <a:xfrm>
            <a:off x="9693988" y="210495"/>
            <a:ext cx="2287759" cy="1480193"/>
            <a:chOff x="3207463" y="2301700"/>
            <a:chExt cx="5774612" cy="3736206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1AEC8184-CEC7-FC4F-851E-25E6249DCA93}"/>
                </a:ext>
              </a:extLst>
            </p:cNvPr>
            <p:cNvGrpSpPr/>
            <p:nvPr/>
          </p:nvGrpSpPr>
          <p:grpSpPr>
            <a:xfrm>
              <a:off x="3207463" y="2301700"/>
              <a:ext cx="5774612" cy="3736206"/>
              <a:chOff x="2468961" y="2114633"/>
              <a:chExt cx="4641770" cy="3003251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E29DC138-2D5A-B548-8D99-4BB9B05E1F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03670" y="2669140"/>
                <a:ext cx="787853" cy="780942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DF692773-A427-D643-88D7-F4340F2DFA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03669" y="3782435"/>
                <a:ext cx="787853" cy="780942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A3B7480A-1CC5-934A-9B52-E266F516F7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68962" y="2669140"/>
                <a:ext cx="787853" cy="780942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5F92F379-DA66-1742-A22D-359B4FA689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68961" y="3782435"/>
                <a:ext cx="787853" cy="780942"/>
              </a:xfrm>
              <a:prstGeom prst="rect">
                <a:avLst/>
              </a:prstGeom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DE4907CB-C67B-D745-BC08-6EE1206544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36316" y="2114633"/>
                <a:ext cx="787853" cy="780942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52A20A2B-4324-3145-97AA-18824F5A61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36316" y="4336942"/>
                <a:ext cx="787853" cy="780942"/>
              </a:xfrm>
              <a:prstGeom prst="rect">
                <a:avLst/>
              </a:prstGeom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A70EBABD-9FDF-0A43-A8DC-44D5D5CE9D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22878" y="2669140"/>
                <a:ext cx="787853" cy="780942"/>
              </a:xfrm>
              <a:prstGeom prst="rect">
                <a:avLst/>
              </a:prstGeom>
            </p:spPr>
          </p:pic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1A5033DC-FD1B-954D-8282-3774403889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22877" y="3782435"/>
                <a:ext cx="787853" cy="780942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8093648B-5880-FD40-806A-DDFB4024FA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71022" y="2114633"/>
                <a:ext cx="787853" cy="780942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8EE03261-C024-3A45-9DC8-E21E90B97E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71022" y="4336942"/>
                <a:ext cx="787853" cy="780942"/>
              </a:xfrm>
              <a:prstGeom prst="rect">
                <a:avLst/>
              </a:prstGeom>
            </p:spPr>
          </p:pic>
        </p:grpSp>
        <p:sp>
          <p:nvSpPr>
            <p:cNvPr id="16" name="Up Arrow 15">
              <a:extLst>
                <a:ext uri="{FF2B5EF4-FFF2-40B4-BE49-F238E27FC236}">
                  <a16:creationId xmlns:a16="http://schemas.microsoft.com/office/drawing/2014/main" id="{8A398EFA-EC6B-D847-86A8-DA49486737BA}"/>
                </a:ext>
              </a:extLst>
            </p:cNvPr>
            <p:cNvSpPr/>
            <p:nvPr/>
          </p:nvSpPr>
          <p:spPr>
            <a:xfrm>
              <a:off x="4586288" y="2686050"/>
              <a:ext cx="600075" cy="2971800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Up Arrow 16">
              <a:extLst>
                <a:ext uri="{FF2B5EF4-FFF2-40B4-BE49-F238E27FC236}">
                  <a16:creationId xmlns:a16="http://schemas.microsoft.com/office/drawing/2014/main" id="{8B3E7472-F95D-DB4A-9C99-E7DDEC4F3CEC}"/>
                </a:ext>
              </a:extLst>
            </p:cNvPr>
            <p:cNvSpPr/>
            <p:nvPr/>
          </p:nvSpPr>
          <p:spPr>
            <a:xfrm>
              <a:off x="7022457" y="2681949"/>
              <a:ext cx="600075" cy="2971800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Donut 17">
              <a:extLst>
                <a:ext uri="{FF2B5EF4-FFF2-40B4-BE49-F238E27FC236}">
                  <a16:creationId xmlns:a16="http://schemas.microsoft.com/office/drawing/2014/main" id="{10B1239D-94B8-FA44-84D5-E78A54716CFB}"/>
                </a:ext>
              </a:extLst>
            </p:cNvPr>
            <p:cNvSpPr/>
            <p:nvPr/>
          </p:nvSpPr>
          <p:spPr>
            <a:xfrm>
              <a:off x="3996451" y="3266718"/>
              <a:ext cx="1793138" cy="1793138"/>
            </a:xfrm>
            <a:prstGeom prst="donut">
              <a:avLst>
                <a:gd name="adj" fmla="val 11446"/>
              </a:avLst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B11FB957-D761-0A47-905E-7F2B31648527}"/>
                </a:ext>
              </a:extLst>
            </p:cNvPr>
            <p:cNvSpPr/>
            <p:nvPr/>
          </p:nvSpPr>
          <p:spPr>
            <a:xfrm>
              <a:off x="4540925" y="3809238"/>
              <a:ext cx="704189" cy="704189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Donut 19">
              <a:extLst>
                <a:ext uri="{FF2B5EF4-FFF2-40B4-BE49-F238E27FC236}">
                  <a16:creationId xmlns:a16="http://schemas.microsoft.com/office/drawing/2014/main" id="{16715D24-8ED5-8043-ADFC-1B2B5E46F5B9}"/>
                </a:ext>
              </a:extLst>
            </p:cNvPr>
            <p:cNvSpPr/>
            <p:nvPr/>
          </p:nvSpPr>
          <p:spPr>
            <a:xfrm>
              <a:off x="6420596" y="3276238"/>
              <a:ext cx="1793138" cy="1793138"/>
            </a:xfrm>
            <a:prstGeom prst="donut">
              <a:avLst>
                <a:gd name="adj" fmla="val 11446"/>
              </a:avLst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1511F2BD-704F-6945-BE62-557A3916BAED}"/>
                </a:ext>
              </a:extLst>
            </p:cNvPr>
            <p:cNvSpPr/>
            <p:nvPr/>
          </p:nvSpPr>
          <p:spPr>
            <a:xfrm>
              <a:off x="6965070" y="3818758"/>
              <a:ext cx="704189" cy="704189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215A388D-06A3-7D47-A8B4-485E2DB7B5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4800" y="2736850"/>
            <a:ext cx="9042400" cy="138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16584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D5897-FA2F-B348-9F47-65F74E1C7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Directional Radiation from Electric and Magnetic Dipole Moments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6A4BF2-0BA2-944C-8872-BF871E2C4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122</a:t>
            </a:fld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D74C3F2-FA60-6F42-919F-2E9D969E3625}"/>
              </a:ext>
            </a:extLst>
          </p:cNvPr>
          <p:cNvGrpSpPr/>
          <p:nvPr/>
        </p:nvGrpSpPr>
        <p:grpSpPr>
          <a:xfrm>
            <a:off x="9693988" y="210495"/>
            <a:ext cx="2287759" cy="1480193"/>
            <a:chOff x="3207463" y="2301700"/>
            <a:chExt cx="5774612" cy="3736206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1AEC8184-CEC7-FC4F-851E-25E6249DCA93}"/>
                </a:ext>
              </a:extLst>
            </p:cNvPr>
            <p:cNvGrpSpPr/>
            <p:nvPr/>
          </p:nvGrpSpPr>
          <p:grpSpPr>
            <a:xfrm>
              <a:off x="3207463" y="2301700"/>
              <a:ext cx="5774612" cy="3736206"/>
              <a:chOff x="2468961" y="2114633"/>
              <a:chExt cx="4641770" cy="3003251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E29DC138-2D5A-B548-8D99-4BB9B05E1F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03670" y="2669140"/>
                <a:ext cx="787853" cy="780942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DF692773-A427-D643-88D7-F4340F2DFA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03669" y="3782435"/>
                <a:ext cx="787853" cy="780942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A3B7480A-1CC5-934A-9B52-E266F516F7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68962" y="2669140"/>
                <a:ext cx="787853" cy="780942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5F92F379-DA66-1742-A22D-359B4FA689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68961" y="3782435"/>
                <a:ext cx="787853" cy="780942"/>
              </a:xfrm>
              <a:prstGeom prst="rect">
                <a:avLst/>
              </a:prstGeom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DE4907CB-C67B-D745-BC08-6EE1206544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36316" y="2114633"/>
                <a:ext cx="787853" cy="780942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52A20A2B-4324-3145-97AA-18824F5A61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36316" y="4336942"/>
                <a:ext cx="787853" cy="780942"/>
              </a:xfrm>
              <a:prstGeom prst="rect">
                <a:avLst/>
              </a:prstGeom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A70EBABD-9FDF-0A43-A8DC-44D5D5CE9D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22878" y="2669140"/>
                <a:ext cx="787853" cy="780942"/>
              </a:xfrm>
              <a:prstGeom prst="rect">
                <a:avLst/>
              </a:prstGeom>
            </p:spPr>
          </p:pic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1A5033DC-FD1B-954D-8282-3774403889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22877" y="3782435"/>
                <a:ext cx="787853" cy="780942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8093648B-5880-FD40-806A-DDFB4024FA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71022" y="2114633"/>
                <a:ext cx="787853" cy="780942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8EE03261-C024-3A45-9DC8-E21E90B97E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71022" y="4336942"/>
                <a:ext cx="787853" cy="780942"/>
              </a:xfrm>
              <a:prstGeom prst="rect">
                <a:avLst/>
              </a:prstGeom>
            </p:spPr>
          </p:pic>
        </p:grpSp>
        <p:sp>
          <p:nvSpPr>
            <p:cNvPr id="16" name="Up Arrow 15">
              <a:extLst>
                <a:ext uri="{FF2B5EF4-FFF2-40B4-BE49-F238E27FC236}">
                  <a16:creationId xmlns:a16="http://schemas.microsoft.com/office/drawing/2014/main" id="{8A398EFA-EC6B-D847-86A8-DA49486737BA}"/>
                </a:ext>
              </a:extLst>
            </p:cNvPr>
            <p:cNvSpPr/>
            <p:nvPr/>
          </p:nvSpPr>
          <p:spPr>
            <a:xfrm>
              <a:off x="4586288" y="2686050"/>
              <a:ext cx="600075" cy="2971800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Up Arrow 16">
              <a:extLst>
                <a:ext uri="{FF2B5EF4-FFF2-40B4-BE49-F238E27FC236}">
                  <a16:creationId xmlns:a16="http://schemas.microsoft.com/office/drawing/2014/main" id="{8B3E7472-F95D-DB4A-9C99-E7DDEC4F3CEC}"/>
                </a:ext>
              </a:extLst>
            </p:cNvPr>
            <p:cNvSpPr/>
            <p:nvPr/>
          </p:nvSpPr>
          <p:spPr>
            <a:xfrm>
              <a:off x="7022457" y="2681949"/>
              <a:ext cx="600075" cy="2971800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Donut 17">
              <a:extLst>
                <a:ext uri="{FF2B5EF4-FFF2-40B4-BE49-F238E27FC236}">
                  <a16:creationId xmlns:a16="http://schemas.microsoft.com/office/drawing/2014/main" id="{10B1239D-94B8-FA44-84D5-E78A54716CFB}"/>
                </a:ext>
              </a:extLst>
            </p:cNvPr>
            <p:cNvSpPr/>
            <p:nvPr/>
          </p:nvSpPr>
          <p:spPr>
            <a:xfrm>
              <a:off x="3996451" y="3266718"/>
              <a:ext cx="1793138" cy="1793138"/>
            </a:xfrm>
            <a:prstGeom prst="donut">
              <a:avLst>
                <a:gd name="adj" fmla="val 11446"/>
              </a:avLst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B11FB957-D761-0A47-905E-7F2B31648527}"/>
                </a:ext>
              </a:extLst>
            </p:cNvPr>
            <p:cNvSpPr/>
            <p:nvPr/>
          </p:nvSpPr>
          <p:spPr>
            <a:xfrm>
              <a:off x="4540925" y="3809238"/>
              <a:ext cx="704189" cy="704189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Donut 19">
              <a:extLst>
                <a:ext uri="{FF2B5EF4-FFF2-40B4-BE49-F238E27FC236}">
                  <a16:creationId xmlns:a16="http://schemas.microsoft.com/office/drawing/2014/main" id="{16715D24-8ED5-8043-ADFC-1B2B5E46F5B9}"/>
                </a:ext>
              </a:extLst>
            </p:cNvPr>
            <p:cNvSpPr/>
            <p:nvPr/>
          </p:nvSpPr>
          <p:spPr>
            <a:xfrm>
              <a:off x="6420596" y="3276238"/>
              <a:ext cx="1793138" cy="1793138"/>
            </a:xfrm>
            <a:prstGeom prst="donut">
              <a:avLst>
                <a:gd name="adj" fmla="val 11446"/>
              </a:avLst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1511F2BD-704F-6945-BE62-557A3916BAED}"/>
                </a:ext>
              </a:extLst>
            </p:cNvPr>
            <p:cNvSpPr/>
            <p:nvPr/>
          </p:nvSpPr>
          <p:spPr>
            <a:xfrm>
              <a:off x="6965070" y="3818758"/>
              <a:ext cx="704189" cy="704189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1F23CE5A-56B6-FD4B-B284-7CD5FA3E6B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83407"/>
            <a:ext cx="12192000" cy="2434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675689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D5897-FA2F-B348-9F47-65F74E1C7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Directional Radiation from Electric and Magnetic Dipole Moments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6A4BF2-0BA2-944C-8872-BF871E2C4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123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AEC8184-CEC7-FC4F-851E-25E6249DCA93}"/>
              </a:ext>
            </a:extLst>
          </p:cNvPr>
          <p:cNvGrpSpPr/>
          <p:nvPr/>
        </p:nvGrpSpPr>
        <p:grpSpPr>
          <a:xfrm>
            <a:off x="9693988" y="210495"/>
            <a:ext cx="2287759" cy="1480193"/>
            <a:chOff x="2468961" y="2114633"/>
            <a:chExt cx="4641770" cy="300325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29DC138-2D5A-B548-8D99-4BB9B05E1F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3670" y="2669140"/>
              <a:ext cx="787853" cy="780942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F692773-A427-D643-88D7-F4340F2DFA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3669" y="3782435"/>
              <a:ext cx="787853" cy="780942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3B7480A-1CC5-934A-9B52-E266F516F7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8962" y="2669140"/>
              <a:ext cx="787853" cy="780942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F92F379-DA66-1742-A22D-359B4FA6894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8961" y="3782435"/>
              <a:ext cx="787853" cy="780942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E4907CB-C67B-D745-BC08-6EE1206544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36316" y="2114633"/>
              <a:ext cx="787853" cy="780942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52A20A2B-4324-3145-97AA-18824F5A61E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36316" y="4336942"/>
              <a:ext cx="787853" cy="780942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70EBABD-9FDF-0A43-A8DC-44D5D5CE9D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22878" y="2669140"/>
              <a:ext cx="787853" cy="780942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A5033DC-FD1B-954D-8282-3774403889B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22877" y="3782435"/>
              <a:ext cx="787853" cy="780942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8093648B-5880-FD40-806A-DDFB4024FA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71022" y="2114633"/>
              <a:ext cx="787853" cy="780942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EE03261-C024-3A45-9DC8-E21E90B97E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71022" y="4336942"/>
              <a:ext cx="787853" cy="780942"/>
            </a:xfrm>
            <a:prstGeom prst="rect">
              <a:avLst/>
            </a:prstGeom>
          </p:spPr>
        </p:pic>
      </p:grpSp>
      <p:sp>
        <p:nvSpPr>
          <p:cNvPr id="16" name="Up Arrow 15">
            <a:extLst>
              <a:ext uri="{FF2B5EF4-FFF2-40B4-BE49-F238E27FC236}">
                <a16:creationId xmlns:a16="http://schemas.microsoft.com/office/drawing/2014/main" id="{8A398EFA-EC6B-D847-86A8-DA49486737BA}"/>
              </a:ext>
            </a:extLst>
          </p:cNvPr>
          <p:cNvSpPr/>
          <p:nvPr/>
        </p:nvSpPr>
        <p:spPr>
          <a:xfrm>
            <a:off x="10240244" y="362765"/>
            <a:ext cx="237735" cy="1177354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Up Arrow 16">
            <a:extLst>
              <a:ext uri="{FF2B5EF4-FFF2-40B4-BE49-F238E27FC236}">
                <a16:creationId xmlns:a16="http://schemas.microsoft.com/office/drawing/2014/main" id="{8B3E7472-F95D-DB4A-9C99-E7DDEC4F3CEC}"/>
              </a:ext>
            </a:extLst>
          </p:cNvPr>
          <p:cNvSpPr/>
          <p:nvPr/>
        </p:nvSpPr>
        <p:spPr>
          <a:xfrm>
            <a:off x="11205395" y="361140"/>
            <a:ext cx="237735" cy="1177354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1F23CE5A-56B6-FD4B-B284-7CD5FA3E6B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83407"/>
            <a:ext cx="12192000" cy="2434203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920BB0FE-7FC5-C04C-912C-EFDB96934A6D}"/>
              </a:ext>
            </a:extLst>
          </p:cNvPr>
          <p:cNvSpPr/>
          <p:nvPr/>
        </p:nvSpPr>
        <p:spPr>
          <a:xfrm>
            <a:off x="7615238" y="2986088"/>
            <a:ext cx="4576762" cy="9286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ACC8C5C-0E86-4847-987D-7801714B4660}"/>
              </a:ext>
            </a:extLst>
          </p:cNvPr>
          <p:cNvSpPr/>
          <p:nvPr/>
        </p:nvSpPr>
        <p:spPr>
          <a:xfrm>
            <a:off x="3095628" y="4303195"/>
            <a:ext cx="4576762" cy="9286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AD3C539C-C71C-E64F-88AF-F31EE82BD68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8250"/>
          <a:stretch/>
        </p:blipFill>
        <p:spPr>
          <a:xfrm>
            <a:off x="7947857" y="3828133"/>
            <a:ext cx="3087982" cy="3029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825340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D5897-FA2F-B348-9F47-65F74E1C7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Directional Radiation from Electric and Magnetic Dipole Moments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6A4BF2-0BA2-944C-8872-BF871E2C4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124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AEC8184-CEC7-FC4F-851E-25E6249DCA93}"/>
              </a:ext>
            </a:extLst>
          </p:cNvPr>
          <p:cNvGrpSpPr/>
          <p:nvPr/>
        </p:nvGrpSpPr>
        <p:grpSpPr>
          <a:xfrm>
            <a:off x="9693988" y="210495"/>
            <a:ext cx="2287759" cy="1480193"/>
            <a:chOff x="2468961" y="2114633"/>
            <a:chExt cx="4641770" cy="300325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29DC138-2D5A-B548-8D99-4BB9B05E1F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3670" y="2669140"/>
              <a:ext cx="787853" cy="780942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F692773-A427-D643-88D7-F4340F2DFA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3669" y="3782435"/>
              <a:ext cx="787853" cy="780942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3B7480A-1CC5-934A-9B52-E266F516F7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8962" y="2669140"/>
              <a:ext cx="787853" cy="780942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F92F379-DA66-1742-A22D-359B4FA6894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8961" y="3782435"/>
              <a:ext cx="787853" cy="780942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E4907CB-C67B-D745-BC08-6EE1206544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36316" y="2114633"/>
              <a:ext cx="787853" cy="780942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52A20A2B-4324-3145-97AA-18824F5A61E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36316" y="4336942"/>
              <a:ext cx="787853" cy="780942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70EBABD-9FDF-0A43-A8DC-44D5D5CE9D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22878" y="2669140"/>
              <a:ext cx="787853" cy="780942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A5033DC-FD1B-954D-8282-3774403889B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22877" y="3782435"/>
              <a:ext cx="787853" cy="780942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8093648B-5880-FD40-806A-DDFB4024FA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71022" y="2114633"/>
              <a:ext cx="787853" cy="780942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EE03261-C024-3A45-9DC8-E21E90B97E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71022" y="4336942"/>
              <a:ext cx="787853" cy="780942"/>
            </a:xfrm>
            <a:prstGeom prst="rect">
              <a:avLst/>
            </a:prstGeom>
          </p:spPr>
        </p:pic>
      </p:grpSp>
      <p:sp>
        <p:nvSpPr>
          <p:cNvPr id="18" name="Donut 17">
            <a:extLst>
              <a:ext uri="{FF2B5EF4-FFF2-40B4-BE49-F238E27FC236}">
                <a16:creationId xmlns:a16="http://schemas.microsoft.com/office/drawing/2014/main" id="{10B1239D-94B8-FA44-84D5-E78A54716CFB}"/>
              </a:ext>
            </a:extLst>
          </p:cNvPr>
          <p:cNvSpPr/>
          <p:nvPr/>
        </p:nvSpPr>
        <p:spPr>
          <a:xfrm>
            <a:off x="10006566" y="592811"/>
            <a:ext cx="710397" cy="710397"/>
          </a:xfrm>
          <a:prstGeom prst="donut">
            <a:avLst>
              <a:gd name="adj" fmla="val 11446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11FB957-D761-0A47-905E-7F2B31648527}"/>
              </a:ext>
            </a:extLst>
          </p:cNvPr>
          <p:cNvSpPr/>
          <p:nvPr/>
        </p:nvSpPr>
        <p:spPr>
          <a:xfrm>
            <a:off x="10222273" y="807745"/>
            <a:ext cx="278982" cy="27898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Donut 19">
            <a:extLst>
              <a:ext uri="{FF2B5EF4-FFF2-40B4-BE49-F238E27FC236}">
                <a16:creationId xmlns:a16="http://schemas.microsoft.com/office/drawing/2014/main" id="{16715D24-8ED5-8043-ADFC-1B2B5E46F5B9}"/>
              </a:ext>
            </a:extLst>
          </p:cNvPr>
          <p:cNvSpPr/>
          <p:nvPr/>
        </p:nvSpPr>
        <p:spPr>
          <a:xfrm>
            <a:off x="10966952" y="596583"/>
            <a:ext cx="710397" cy="710397"/>
          </a:xfrm>
          <a:prstGeom prst="donut">
            <a:avLst>
              <a:gd name="adj" fmla="val 11446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511F2BD-704F-6945-BE62-557A3916BAED}"/>
              </a:ext>
            </a:extLst>
          </p:cNvPr>
          <p:cNvSpPr/>
          <p:nvPr/>
        </p:nvSpPr>
        <p:spPr>
          <a:xfrm>
            <a:off x="11182659" y="811516"/>
            <a:ext cx="278982" cy="27898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1F23CE5A-56B6-FD4B-B284-7CD5FA3E6B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83407"/>
            <a:ext cx="12192000" cy="2434203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920BB0FE-7FC5-C04C-912C-EFDB96934A6D}"/>
              </a:ext>
            </a:extLst>
          </p:cNvPr>
          <p:cNvSpPr/>
          <p:nvPr/>
        </p:nvSpPr>
        <p:spPr>
          <a:xfrm>
            <a:off x="3528983" y="2986088"/>
            <a:ext cx="4414867" cy="9286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ACC8C5C-0E86-4847-987D-7801714B4660}"/>
              </a:ext>
            </a:extLst>
          </p:cNvPr>
          <p:cNvSpPr/>
          <p:nvPr/>
        </p:nvSpPr>
        <p:spPr>
          <a:xfrm>
            <a:off x="3095628" y="4303195"/>
            <a:ext cx="4576762" cy="9286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5009A109-72B2-7943-A26E-40C60B16063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2256" b="35994"/>
          <a:stretch/>
        </p:blipFill>
        <p:spPr>
          <a:xfrm>
            <a:off x="7947857" y="3828133"/>
            <a:ext cx="3087982" cy="3029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984475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D5897-FA2F-B348-9F47-65F74E1C7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Directional Radiation from Electric and Magnetic Dipole Moments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6A4BF2-0BA2-944C-8872-BF871E2C4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125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AEC8184-CEC7-FC4F-851E-25E6249DCA93}"/>
              </a:ext>
            </a:extLst>
          </p:cNvPr>
          <p:cNvGrpSpPr/>
          <p:nvPr/>
        </p:nvGrpSpPr>
        <p:grpSpPr>
          <a:xfrm>
            <a:off x="9693988" y="210495"/>
            <a:ext cx="2287759" cy="1480193"/>
            <a:chOff x="2468961" y="2114633"/>
            <a:chExt cx="4641770" cy="300325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29DC138-2D5A-B548-8D99-4BB9B05E1F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3670" y="2669140"/>
              <a:ext cx="787853" cy="780942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F692773-A427-D643-88D7-F4340F2DFA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3669" y="3782435"/>
              <a:ext cx="787853" cy="780942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3B7480A-1CC5-934A-9B52-E266F516F7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8962" y="2669140"/>
              <a:ext cx="787853" cy="780942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F92F379-DA66-1742-A22D-359B4FA6894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8961" y="3782435"/>
              <a:ext cx="787853" cy="780942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E4907CB-C67B-D745-BC08-6EE1206544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36316" y="2114633"/>
              <a:ext cx="787853" cy="780942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52A20A2B-4324-3145-97AA-18824F5A61E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36316" y="4336942"/>
              <a:ext cx="787853" cy="780942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70EBABD-9FDF-0A43-A8DC-44D5D5CE9D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22878" y="2669140"/>
              <a:ext cx="787853" cy="780942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A5033DC-FD1B-954D-8282-3774403889B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22877" y="3782435"/>
              <a:ext cx="787853" cy="780942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8093648B-5880-FD40-806A-DDFB4024FA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71022" y="2114633"/>
              <a:ext cx="787853" cy="780942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EE03261-C024-3A45-9DC8-E21E90B97E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71022" y="4336942"/>
              <a:ext cx="787853" cy="780942"/>
            </a:xfrm>
            <a:prstGeom prst="rect">
              <a:avLst/>
            </a:prstGeom>
          </p:spPr>
        </p:pic>
      </p:grpSp>
      <p:sp>
        <p:nvSpPr>
          <p:cNvPr id="16" name="Up Arrow 15">
            <a:extLst>
              <a:ext uri="{FF2B5EF4-FFF2-40B4-BE49-F238E27FC236}">
                <a16:creationId xmlns:a16="http://schemas.microsoft.com/office/drawing/2014/main" id="{8A398EFA-EC6B-D847-86A8-DA49486737BA}"/>
              </a:ext>
            </a:extLst>
          </p:cNvPr>
          <p:cNvSpPr/>
          <p:nvPr/>
        </p:nvSpPr>
        <p:spPr>
          <a:xfrm>
            <a:off x="10240244" y="362765"/>
            <a:ext cx="237735" cy="1177354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Up Arrow 16">
            <a:extLst>
              <a:ext uri="{FF2B5EF4-FFF2-40B4-BE49-F238E27FC236}">
                <a16:creationId xmlns:a16="http://schemas.microsoft.com/office/drawing/2014/main" id="{8B3E7472-F95D-DB4A-9C99-E7DDEC4F3CEC}"/>
              </a:ext>
            </a:extLst>
          </p:cNvPr>
          <p:cNvSpPr/>
          <p:nvPr/>
        </p:nvSpPr>
        <p:spPr>
          <a:xfrm>
            <a:off x="11205395" y="361140"/>
            <a:ext cx="237735" cy="1177354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Donut 17">
            <a:extLst>
              <a:ext uri="{FF2B5EF4-FFF2-40B4-BE49-F238E27FC236}">
                <a16:creationId xmlns:a16="http://schemas.microsoft.com/office/drawing/2014/main" id="{10B1239D-94B8-FA44-84D5-E78A54716CFB}"/>
              </a:ext>
            </a:extLst>
          </p:cNvPr>
          <p:cNvSpPr/>
          <p:nvPr/>
        </p:nvSpPr>
        <p:spPr>
          <a:xfrm>
            <a:off x="10006566" y="592811"/>
            <a:ext cx="710397" cy="710397"/>
          </a:xfrm>
          <a:prstGeom prst="donut">
            <a:avLst>
              <a:gd name="adj" fmla="val 11446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11FB957-D761-0A47-905E-7F2B31648527}"/>
              </a:ext>
            </a:extLst>
          </p:cNvPr>
          <p:cNvSpPr/>
          <p:nvPr/>
        </p:nvSpPr>
        <p:spPr>
          <a:xfrm>
            <a:off x="10222273" y="807745"/>
            <a:ext cx="278982" cy="27898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Donut 19">
            <a:extLst>
              <a:ext uri="{FF2B5EF4-FFF2-40B4-BE49-F238E27FC236}">
                <a16:creationId xmlns:a16="http://schemas.microsoft.com/office/drawing/2014/main" id="{16715D24-8ED5-8043-ADFC-1B2B5E46F5B9}"/>
              </a:ext>
            </a:extLst>
          </p:cNvPr>
          <p:cNvSpPr/>
          <p:nvPr/>
        </p:nvSpPr>
        <p:spPr>
          <a:xfrm>
            <a:off x="10966952" y="596583"/>
            <a:ext cx="710397" cy="710397"/>
          </a:xfrm>
          <a:prstGeom prst="donut">
            <a:avLst>
              <a:gd name="adj" fmla="val 11446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511F2BD-704F-6945-BE62-557A3916BAED}"/>
              </a:ext>
            </a:extLst>
          </p:cNvPr>
          <p:cNvSpPr/>
          <p:nvPr/>
        </p:nvSpPr>
        <p:spPr>
          <a:xfrm>
            <a:off x="11182659" y="811516"/>
            <a:ext cx="278982" cy="27898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1F23CE5A-56B6-FD4B-B284-7CD5FA3E6B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83407"/>
            <a:ext cx="12192000" cy="2434203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0B10FC71-65A4-7E44-9A3F-D8658D66F86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77" t="66541" r="77" b="1709"/>
          <a:stretch/>
        </p:blipFill>
        <p:spPr>
          <a:xfrm>
            <a:off x="7947857" y="3899573"/>
            <a:ext cx="3087982" cy="3029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992647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3D64C4-DE79-9D4D-9433-DE0242BBC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Measuring the angular dependence of scattered light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9463EE-755D-EB49-9B40-5513877456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126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57C743-037E-A24D-B8D0-49592B4F7C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3247" y="1690688"/>
            <a:ext cx="4477310" cy="404177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C28DE8F-8896-BC4E-A63E-69A7B96098FE}"/>
              </a:ext>
            </a:extLst>
          </p:cNvPr>
          <p:cNvSpPr txBox="1"/>
          <p:nvPr/>
        </p:nvSpPr>
        <p:spPr>
          <a:xfrm>
            <a:off x="6628745" y="5892581"/>
            <a:ext cx="43863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Coenen</a:t>
            </a:r>
            <a:r>
              <a:rPr lang="en-US" dirty="0"/>
              <a:t>, T., </a:t>
            </a:r>
            <a:r>
              <a:rPr lang="en-US" dirty="0" err="1"/>
              <a:t>Vesseur</a:t>
            </a:r>
            <a:r>
              <a:rPr lang="en-US" dirty="0"/>
              <a:t>, E. J. R., and </a:t>
            </a:r>
            <a:r>
              <a:rPr lang="en-US" dirty="0" err="1"/>
              <a:t>Polman</a:t>
            </a:r>
            <a:r>
              <a:rPr lang="en-US" dirty="0"/>
              <a:t>, A. </a:t>
            </a:r>
            <a:r>
              <a:rPr lang="en-US" i="1" dirty="0"/>
              <a:t>Appl. Phys. Lett.</a:t>
            </a:r>
            <a:r>
              <a:rPr lang="en-US" dirty="0"/>
              <a:t> 2011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9E06219-0B98-FE4C-85E0-8DA6F84D8F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342" y="2619631"/>
            <a:ext cx="5108246" cy="219208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DF26423-924F-F64C-B396-6B39FEF96D5F}"/>
              </a:ext>
            </a:extLst>
          </p:cNvPr>
          <p:cNvSpPr txBox="1"/>
          <p:nvPr/>
        </p:nvSpPr>
        <p:spPr>
          <a:xfrm>
            <a:off x="1096308" y="5890774"/>
            <a:ext cx="43863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Coenen</a:t>
            </a:r>
            <a:r>
              <a:rPr lang="en-US" dirty="0"/>
              <a:t>, T., </a:t>
            </a:r>
            <a:r>
              <a:rPr lang="en-US" dirty="0" err="1"/>
              <a:t>Vesseur</a:t>
            </a:r>
            <a:r>
              <a:rPr lang="en-US" dirty="0"/>
              <a:t>, E. J. R., </a:t>
            </a:r>
            <a:r>
              <a:rPr lang="en-US" dirty="0" err="1"/>
              <a:t>Polman</a:t>
            </a:r>
            <a:r>
              <a:rPr lang="en-US" dirty="0"/>
              <a:t>, A., and </a:t>
            </a:r>
            <a:r>
              <a:rPr lang="en-US" dirty="0" err="1"/>
              <a:t>Koenderink</a:t>
            </a:r>
            <a:r>
              <a:rPr lang="en-US" dirty="0"/>
              <a:t>, F. </a:t>
            </a:r>
            <a:r>
              <a:rPr lang="en-US" i="1" dirty="0"/>
              <a:t>Nano Lett.</a:t>
            </a:r>
            <a:r>
              <a:rPr lang="en-US" dirty="0"/>
              <a:t> 2011</a:t>
            </a:r>
          </a:p>
        </p:txBody>
      </p:sp>
    </p:spTree>
    <p:extLst>
      <p:ext uri="{BB962C8B-B14F-4D97-AF65-F5344CB8AC3E}">
        <p14:creationId xmlns:p14="http://schemas.microsoft.com/office/powerpoint/2010/main" val="1701502299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6A577-284A-A840-97FF-030D5BACC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Angle Resolved CL spectra of magnetic oligomers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1D54B9-5F72-2245-BF3C-563A61D663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127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A90B0E-B1D0-4C4C-85E2-F7E1D44379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3901" y="1585913"/>
            <a:ext cx="8894276" cy="5272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894221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9037B9-7D99-F544-9185-1AA25F723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Experimentally Relevant Nanoclusters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320192-D152-9948-94E6-7CB7093507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128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B45A0A-F106-AB42-B227-B4FAF4B21429}"/>
              </a:ext>
            </a:extLst>
          </p:cNvPr>
          <p:cNvSpPr txBox="1"/>
          <p:nvPr/>
        </p:nvSpPr>
        <p:spPr>
          <a:xfrm>
            <a:off x="4855020" y="5629946"/>
            <a:ext cx="3326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Greybush</a:t>
            </a:r>
            <a:r>
              <a:rPr lang="en-US" dirty="0"/>
              <a:t>, J. </a:t>
            </a:r>
            <a:r>
              <a:rPr lang="en-US" i="1" dirty="0"/>
              <a:t>et al</a:t>
            </a:r>
            <a:r>
              <a:rPr lang="en-US" dirty="0"/>
              <a:t>. </a:t>
            </a:r>
            <a:r>
              <a:rPr lang="en-US" i="1" dirty="0"/>
              <a:t>ACS Nano</a:t>
            </a:r>
            <a:r>
              <a:rPr lang="en-US" dirty="0"/>
              <a:t> 2017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D11E381-8272-6849-9E88-68DB340365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7671" y="2364008"/>
            <a:ext cx="7911547" cy="3219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9357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</a:t>
            </a:r>
            <a:r>
              <a:rPr lang="en-US" dirty="0" err="1"/>
              <a:t>nanophotonics</a:t>
            </a:r>
            <a:r>
              <a:rPr lang="en-US" dirty="0"/>
              <a:t> do?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Biological sensing and imaging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9DE7BB-A2BF-914A-8A80-ED7654E9E7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799" y="2532093"/>
            <a:ext cx="10058400" cy="27133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3E544DA-2A9E-5443-8AFD-A2D4335DB361}"/>
              </a:ext>
            </a:extLst>
          </p:cNvPr>
          <p:cNvSpPr txBox="1"/>
          <p:nvPr/>
        </p:nvSpPr>
        <p:spPr>
          <a:xfrm>
            <a:off x="4646149" y="5526557"/>
            <a:ext cx="2899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Jin</a:t>
            </a:r>
            <a:r>
              <a:rPr lang="en-US" dirty="0"/>
              <a:t>, Y. </a:t>
            </a:r>
            <a:r>
              <a:rPr lang="en-US" i="1" dirty="0"/>
              <a:t>et al</a:t>
            </a:r>
            <a:r>
              <a:rPr lang="en-US" dirty="0"/>
              <a:t>. </a:t>
            </a:r>
            <a:r>
              <a:rPr lang="en-US" i="1" dirty="0"/>
              <a:t>Nat. Comm. </a:t>
            </a:r>
            <a:r>
              <a:rPr lang="en-US" dirty="0"/>
              <a:t>2010</a:t>
            </a:r>
          </a:p>
        </p:txBody>
      </p:sp>
    </p:spTree>
    <p:extLst>
      <p:ext uri="{BB962C8B-B14F-4D97-AF65-F5344CB8AC3E}">
        <p14:creationId xmlns:p14="http://schemas.microsoft.com/office/powerpoint/2010/main" val="742287019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46D60E-5301-604D-A1CD-A1A087824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Experimentally Relevant Nanoclusters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90B8D4-3BE9-7A45-9BD2-B2DBA3ACC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129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2DEBA75-2EFD-454B-96D4-97AC301F8C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3320"/>
          <a:stretch/>
        </p:blipFill>
        <p:spPr>
          <a:xfrm>
            <a:off x="2823943" y="1854192"/>
            <a:ext cx="6039069" cy="21975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B44E20E-E6EC-3D4C-A6C5-CF4B909CD0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738" b="22683"/>
          <a:stretch/>
        </p:blipFill>
        <p:spPr>
          <a:xfrm>
            <a:off x="2823944" y="4003684"/>
            <a:ext cx="6039068" cy="218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873327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3A998-DC1C-574E-9668-C87CD15E8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Magnetic Plasmon Spectrum of Hexagonally Packed Nanoclusters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1C3CEE-89FF-B147-8497-AE1A1A7B6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130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0FFBCE-97C5-AF40-B6F8-B4A5B9BD1B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7493" y="1656572"/>
            <a:ext cx="6577013" cy="5201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740573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3A998-DC1C-574E-9668-C87CD15E8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Magnetic Plasmon Spectrum of Hexagonally Packed Nanoclusters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1C3CEE-89FF-B147-8497-AE1A1A7B6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131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0FFBCE-97C5-AF40-B6F8-B4A5B9BD1B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7572"/>
          <a:stretch/>
        </p:blipFill>
        <p:spPr>
          <a:xfrm>
            <a:off x="207170" y="2570972"/>
            <a:ext cx="11758202" cy="3015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590984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3A998-DC1C-574E-9668-C87CD15E8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Magnetic Plasmon Spectrum of Hexagonally Packed Nanoclusters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1C3CEE-89FF-B147-8497-AE1A1A7B6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132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0FFBCE-97C5-AF40-B6F8-B4A5B9BD1B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83" t="33034" r="83" b="34538"/>
          <a:stretch/>
        </p:blipFill>
        <p:spPr>
          <a:xfrm>
            <a:off x="207170" y="2570972"/>
            <a:ext cx="11758202" cy="3015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017796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3A998-DC1C-574E-9668-C87CD15E8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Magnetic Plasmon Spectrum of Hexagonally Packed Nanoclusters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1C3CEE-89FF-B147-8497-AE1A1A7B6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133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0FFBCE-97C5-AF40-B6F8-B4A5B9BD1B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83" t="67759" r="83" b="-187"/>
          <a:stretch/>
        </p:blipFill>
        <p:spPr>
          <a:xfrm>
            <a:off x="207170" y="2570972"/>
            <a:ext cx="11758202" cy="3015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422422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11A6B-E4BD-2148-B3AD-A62A97BA85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Angle Resolved CL of Hexagonally Packed Nanoclusters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C8FD04-3004-144F-B734-B250BE929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134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05D4206-0C0B-BF4F-8F33-35EAFDEF32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900" y="1386222"/>
            <a:ext cx="4140200" cy="5471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664244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11A6B-E4BD-2148-B3AD-A62A97BA85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Angle Resolved CL of Hexagonally Packed Nanoclusters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C8FD04-3004-144F-B734-B250BE929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135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05D4206-0C0B-BF4F-8F33-35EAFDEF32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5220"/>
          <a:stretch/>
        </p:blipFill>
        <p:spPr>
          <a:xfrm>
            <a:off x="1718497" y="2109788"/>
            <a:ext cx="8755005" cy="402431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0DDB6E6-6D36-6440-A8EC-4932F40822DA}"/>
              </a:ext>
            </a:extLst>
          </p:cNvPr>
          <p:cNvSpPr/>
          <p:nvPr/>
        </p:nvSpPr>
        <p:spPr>
          <a:xfrm>
            <a:off x="1447800" y="5867400"/>
            <a:ext cx="546100" cy="3937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258723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11A6B-E4BD-2148-B3AD-A62A97BA85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Angle Resolved CL of Hexagonally Packed Nanoclusters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C8FD04-3004-144F-B734-B250BE929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136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05D4206-0C0B-BF4F-8F33-35EAFDEF32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2489" b="32731"/>
          <a:stretch/>
        </p:blipFill>
        <p:spPr>
          <a:xfrm>
            <a:off x="1718497" y="2109788"/>
            <a:ext cx="8755005" cy="402431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0DDB6E6-6D36-6440-A8EC-4932F40822DA}"/>
              </a:ext>
            </a:extLst>
          </p:cNvPr>
          <p:cNvSpPr/>
          <p:nvPr/>
        </p:nvSpPr>
        <p:spPr>
          <a:xfrm>
            <a:off x="1445447" y="5962650"/>
            <a:ext cx="546100" cy="3937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F5C49F-0AA9-4046-A244-97CCDC7771E3}"/>
              </a:ext>
            </a:extLst>
          </p:cNvPr>
          <p:cNvSpPr/>
          <p:nvPr/>
        </p:nvSpPr>
        <p:spPr>
          <a:xfrm>
            <a:off x="3261546" y="1944688"/>
            <a:ext cx="5907853" cy="3937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796784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11A6B-E4BD-2148-B3AD-A62A97BA85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Angle Resolved CL of Hexagonally Packed Nanoclusters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C8FD04-3004-144F-B734-B250BE929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137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05D4206-0C0B-BF4F-8F33-35EAFDEF32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5078" b="142"/>
          <a:stretch/>
        </p:blipFill>
        <p:spPr>
          <a:xfrm>
            <a:off x="1718497" y="2109788"/>
            <a:ext cx="8755005" cy="402431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0DDB6E6-6D36-6440-A8EC-4932F40822DA}"/>
              </a:ext>
            </a:extLst>
          </p:cNvPr>
          <p:cNvSpPr/>
          <p:nvPr/>
        </p:nvSpPr>
        <p:spPr>
          <a:xfrm>
            <a:off x="1445447" y="5962650"/>
            <a:ext cx="546100" cy="3937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F5C49F-0AA9-4046-A244-97CCDC7771E3}"/>
              </a:ext>
            </a:extLst>
          </p:cNvPr>
          <p:cNvSpPr/>
          <p:nvPr/>
        </p:nvSpPr>
        <p:spPr>
          <a:xfrm>
            <a:off x="3261546" y="1944688"/>
            <a:ext cx="5907853" cy="3937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39941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5E7597-FA8E-5346-957E-11F31F84BE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have we learned?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F7A34C-25D2-0F48-B572-95FB6844DA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plasmon spectrum of a cluster of metal nanoparticles depends on MNP size and cluster shape</a:t>
            </a:r>
          </a:p>
          <a:p>
            <a:r>
              <a:rPr lang="en-US" dirty="0"/>
              <a:t>Without retardation effects, we would never be able to describe the above phenomenon!</a:t>
            </a:r>
          </a:p>
          <a:p>
            <a:r>
              <a:rPr lang="en-US" dirty="0"/>
              <a:t>Angle-resolved CL is a useful tool for extracting angle-dependent radiative information about metal nanoclusters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B2F467-63BF-684F-926B-FCE0C8B533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2000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</a:t>
            </a:r>
            <a:r>
              <a:rPr lang="en-US" dirty="0" err="1"/>
              <a:t>nanophotonics</a:t>
            </a:r>
            <a:r>
              <a:rPr lang="en-US" dirty="0"/>
              <a:t> do?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Electromagnetic cloaking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13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0B9498-BFFB-D34C-8399-CD63C101CA26}"/>
              </a:ext>
            </a:extLst>
          </p:cNvPr>
          <p:cNvSpPr txBox="1"/>
          <p:nvPr/>
        </p:nvSpPr>
        <p:spPr>
          <a:xfrm>
            <a:off x="4181061" y="6354247"/>
            <a:ext cx="3829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Guild, M. </a:t>
            </a:r>
            <a:r>
              <a:rPr lang="en-US" i="1" dirty="0"/>
              <a:t>et al</a:t>
            </a:r>
            <a:r>
              <a:rPr lang="en-US" dirty="0"/>
              <a:t>. </a:t>
            </a:r>
            <a:r>
              <a:rPr lang="en-US" i="1" dirty="0"/>
              <a:t>Wave Motion</a:t>
            </a:r>
            <a:r>
              <a:rPr lang="en-US" dirty="0"/>
              <a:t> 2011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18F145F-EE80-BC41-B977-BFFB20E692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1118" y="2779614"/>
            <a:ext cx="6629763" cy="3104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54903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for today: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Learn what a plasmon is and why we should care</a:t>
            </a:r>
          </a:p>
          <a:p>
            <a:endParaRPr lang="en-US" dirty="0"/>
          </a:p>
          <a:p>
            <a:r>
              <a:rPr lang="en-US" dirty="0"/>
              <a:t>Learn how plasmons behave in small particles and clusters of particles</a:t>
            </a:r>
          </a:p>
          <a:p>
            <a:endParaRPr lang="en-US" dirty="0"/>
          </a:p>
          <a:p>
            <a:r>
              <a:rPr lang="en-US" dirty="0"/>
              <a:t>Qualify and quantify plasmon hybridization in mixed-metal, mixed-geometry clusters</a:t>
            </a:r>
          </a:p>
          <a:p>
            <a:endParaRPr lang="en-US" dirty="0"/>
          </a:p>
          <a:p>
            <a:r>
              <a:rPr lang="en-US" dirty="0"/>
              <a:t>Introduce size and magnetic effects to our model of cluster behavior</a:t>
            </a:r>
          </a:p>
          <a:p>
            <a:endParaRPr lang="en-US" dirty="0"/>
          </a:p>
          <a:p>
            <a:r>
              <a:rPr lang="en-US" dirty="0"/>
              <a:t>Accurately describe the plasmon resonances of large, finite clusters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139</a:t>
            </a:fld>
            <a:endParaRPr lang="en-US"/>
          </a:p>
        </p:txBody>
      </p:sp>
      <p:sp>
        <p:nvSpPr>
          <p:cNvPr id="5" name="5-Point Star 4">
            <a:extLst>
              <a:ext uri="{FF2B5EF4-FFF2-40B4-BE49-F238E27FC236}">
                <a16:creationId xmlns:a16="http://schemas.microsoft.com/office/drawing/2014/main" id="{36D937E8-72B3-FA43-931F-21D1433C5E50}"/>
              </a:ext>
            </a:extLst>
          </p:cNvPr>
          <p:cNvSpPr/>
          <p:nvPr/>
        </p:nvSpPr>
        <p:spPr>
          <a:xfrm>
            <a:off x="508000" y="1690688"/>
            <a:ext cx="660400" cy="660400"/>
          </a:xfrm>
          <a:prstGeom prst="star5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5-Point Star 5">
            <a:extLst>
              <a:ext uri="{FF2B5EF4-FFF2-40B4-BE49-F238E27FC236}">
                <a16:creationId xmlns:a16="http://schemas.microsoft.com/office/drawing/2014/main" id="{4B8EB41C-2E8B-074E-8C36-71E7BBDE8DAB}"/>
              </a:ext>
            </a:extLst>
          </p:cNvPr>
          <p:cNvSpPr/>
          <p:nvPr/>
        </p:nvSpPr>
        <p:spPr>
          <a:xfrm>
            <a:off x="508000" y="2576513"/>
            <a:ext cx="660400" cy="660400"/>
          </a:xfrm>
          <a:prstGeom prst="star5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5-Point Star 6">
            <a:extLst>
              <a:ext uri="{FF2B5EF4-FFF2-40B4-BE49-F238E27FC236}">
                <a16:creationId xmlns:a16="http://schemas.microsoft.com/office/drawing/2014/main" id="{8D965C66-848D-D346-BC25-841E86DA4EE7}"/>
              </a:ext>
            </a:extLst>
          </p:cNvPr>
          <p:cNvSpPr/>
          <p:nvPr/>
        </p:nvSpPr>
        <p:spPr>
          <a:xfrm>
            <a:off x="508000" y="3460751"/>
            <a:ext cx="660400" cy="660400"/>
          </a:xfrm>
          <a:prstGeom prst="star5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5-Point Star 7">
            <a:extLst>
              <a:ext uri="{FF2B5EF4-FFF2-40B4-BE49-F238E27FC236}">
                <a16:creationId xmlns:a16="http://schemas.microsoft.com/office/drawing/2014/main" id="{7AB58488-F93A-DB41-9F80-74DA276E0034}"/>
              </a:ext>
            </a:extLst>
          </p:cNvPr>
          <p:cNvSpPr/>
          <p:nvPr/>
        </p:nvSpPr>
        <p:spPr>
          <a:xfrm>
            <a:off x="508000" y="4666457"/>
            <a:ext cx="660400" cy="660400"/>
          </a:xfrm>
          <a:prstGeom prst="star5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5-Point Star 8">
            <a:extLst>
              <a:ext uri="{FF2B5EF4-FFF2-40B4-BE49-F238E27FC236}">
                <a16:creationId xmlns:a16="http://schemas.microsoft.com/office/drawing/2014/main" id="{84F2C575-6221-984F-ADA6-D312BF5997A1}"/>
              </a:ext>
            </a:extLst>
          </p:cNvPr>
          <p:cNvSpPr/>
          <p:nvPr/>
        </p:nvSpPr>
        <p:spPr>
          <a:xfrm>
            <a:off x="508000" y="5541963"/>
            <a:ext cx="660400" cy="660400"/>
          </a:xfrm>
          <a:prstGeom prst="star5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916623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CEF072-EC07-1647-9E13-80D552A6F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work: Stimulated Electron Energy-Loss Spectroscopy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420FCB-F9E1-BA4F-AFD9-6987A0F4FF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140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373C4D-AB2E-DB4E-B170-FA0BD89D09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4215" y="1904532"/>
            <a:ext cx="5930369" cy="495346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FB6D8FE-01FF-AF47-874D-72CFBA0844BE}"/>
              </a:ext>
            </a:extLst>
          </p:cNvPr>
          <p:cNvSpPr/>
          <p:nvPr/>
        </p:nvSpPr>
        <p:spPr>
          <a:xfrm>
            <a:off x="6096000" y="1690688"/>
            <a:ext cx="2228584" cy="23479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677062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CEF072-EC07-1647-9E13-80D552A6F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work: Stimulated Electron Energy-Loss Spectroscopy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420FCB-F9E1-BA4F-AFD9-6987A0F4FF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141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373C4D-AB2E-DB4E-B170-FA0BD89D09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4215" y="1904532"/>
            <a:ext cx="5930369" cy="495346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FB6D8FE-01FF-AF47-874D-72CFBA0844BE}"/>
              </a:ext>
            </a:extLst>
          </p:cNvPr>
          <p:cNvSpPr/>
          <p:nvPr/>
        </p:nvSpPr>
        <p:spPr>
          <a:xfrm>
            <a:off x="6096000" y="1690688"/>
            <a:ext cx="2228584" cy="23479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65A2724-5E79-5045-A578-8E8A077F0E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472" t="51852" r="44028"/>
          <a:stretch/>
        </p:blipFill>
        <p:spPr>
          <a:xfrm rot="12383306">
            <a:off x="6003791" y="1104900"/>
            <a:ext cx="2971800" cy="3302000"/>
          </a:xfrm>
          <a:prstGeom prst="rect">
            <a:avLst/>
          </a:prstGeom>
        </p:spPr>
      </p:pic>
      <p:pic>
        <p:nvPicPr>
          <p:cNvPr id="9" name="Picture 8" descr="lightarrow.pdf">
            <a:extLst>
              <a:ext uri="{FF2B5EF4-FFF2-40B4-BE49-F238E27FC236}">
                <a16:creationId xmlns:a16="http://schemas.microsoft.com/office/drawing/2014/main" id="{499A1FEF-74D6-4644-8D65-18BBE78160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936073">
            <a:off x="5134404" y="3434926"/>
            <a:ext cx="999912" cy="1415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752499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68BF95-3F84-6B42-9C6A-E392A348E2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Photon-plasmon and electron-plasmon processes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978A13-684E-6E4B-8CEC-34DA1D0EB9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142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94ABB9-FF0E-0543-B11F-8A1FCAC649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1252" y="2436544"/>
            <a:ext cx="2700337" cy="2676653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6A0EE64A-C975-8C49-8DF3-7E61B2AAB72D}"/>
              </a:ext>
            </a:extLst>
          </p:cNvPr>
          <p:cNvGrpSpPr/>
          <p:nvPr/>
        </p:nvGrpSpPr>
        <p:grpSpPr>
          <a:xfrm rot="10800000">
            <a:off x="4549392" y="2548424"/>
            <a:ext cx="2324098" cy="2444356"/>
            <a:chOff x="4977403" y="2071687"/>
            <a:chExt cx="2324098" cy="2444356"/>
          </a:xfrm>
        </p:grpSpPr>
        <p:sp>
          <p:nvSpPr>
            <p:cNvPr id="7" name="Cross 6">
              <a:extLst>
                <a:ext uri="{FF2B5EF4-FFF2-40B4-BE49-F238E27FC236}">
                  <a16:creationId xmlns:a16="http://schemas.microsoft.com/office/drawing/2014/main" id="{AFC2957D-40B8-5D4B-84E4-80C88D6D3C81}"/>
                </a:ext>
              </a:extLst>
            </p:cNvPr>
            <p:cNvSpPr/>
            <p:nvPr/>
          </p:nvSpPr>
          <p:spPr>
            <a:xfrm>
              <a:off x="5008952" y="2714624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Cross 7">
              <a:extLst>
                <a:ext uri="{FF2B5EF4-FFF2-40B4-BE49-F238E27FC236}">
                  <a16:creationId xmlns:a16="http://schemas.microsoft.com/office/drawing/2014/main" id="{7DB4F36C-BEEA-1D4E-AC52-20EE5CB6F2C6}"/>
                </a:ext>
              </a:extLst>
            </p:cNvPr>
            <p:cNvSpPr/>
            <p:nvPr/>
          </p:nvSpPr>
          <p:spPr>
            <a:xfrm>
              <a:off x="6874067" y="2714624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Cross 8">
              <a:extLst>
                <a:ext uri="{FF2B5EF4-FFF2-40B4-BE49-F238E27FC236}">
                  <a16:creationId xmlns:a16="http://schemas.microsoft.com/office/drawing/2014/main" id="{D40B0264-D1C7-4B46-B76F-788E2C395FA9}"/>
                </a:ext>
              </a:extLst>
            </p:cNvPr>
            <p:cNvSpPr/>
            <p:nvPr/>
          </p:nvSpPr>
          <p:spPr>
            <a:xfrm>
              <a:off x="5925737" y="2071687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Cross 9">
              <a:extLst>
                <a:ext uri="{FF2B5EF4-FFF2-40B4-BE49-F238E27FC236}">
                  <a16:creationId xmlns:a16="http://schemas.microsoft.com/office/drawing/2014/main" id="{2FA4BDE6-B8B6-6442-852E-0869790FD85F}"/>
                </a:ext>
              </a:extLst>
            </p:cNvPr>
            <p:cNvSpPr/>
            <p:nvPr/>
          </p:nvSpPr>
          <p:spPr>
            <a:xfrm>
              <a:off x="5381619" y="2268737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Cross 10">
              <a:extLst>
                <a:ext uri="{FF2B5EF4-FFF2-40B4-BE49-F238E27FC236}">
                  <a16:creationId xmlns:a16="http://schemas.microsoft.com/office/drawing/2014/main" id="{E593DC46-F2BD-5B4F-A2B9-5E454555C5E1}"/>
                </a:ext>
              </a:extLst>
            </p:cNvPr>
            <p:cNvSpPr/>
            <p:nvPr/>
          </p:nvSpPr>
          <p:spPr>
            <a:xfrm>
              <a:off x="6462706" y="2268737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Minus 11">
              <a:extLst>
                <a:ext uri="{FF2B5EF4-FFF2-40B4-BE49-F238E27FC236}">
                  <a16:creationId xmlns:a16="http://schemas.microsoft.com/office/drawing/2014/main" id="{2AB0616A-DA35-494B-8B46-A6FDC8814F8D}"/>
                </a:ext>
              </a:extLst>
            </p:cNvPr>
            <p:cNvSpPr/>
            <p:nvPr/>
          </p:nvSpPr>
          <p:spPr>
            <a:xfrm>
              <a:off x="4977403" y="3626049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Minus 12">
              <a:extLst>
                <a:ext uri="{FF2B5EF4-FFF2-40B4-BE49-F238E27FC236}">
                  <a16:creationId xmlns:a16="http://schemas.microsoft.com/office/drawing/2014/main" id="{D50985A0-E64F-2D4B-9C13-D30E57AA732B}"/>
                </a:ext>
              </a:extLst>
            </p:cNvPr>
            <p:cNvSpPr/>
            <p:nvPr/>
          </p:nvSpPr>
          <p:spPr>
            <a:xfrm>
              <a:off x="6840732" y="3626049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Minus 13">
              <a:extLst>
                <a:ext uri="{FF2B5EF4-FFF2-40B4-BE49-F238E27FC236}">
                  <a16:creationId xmlns:a16="http://schemas.microsoft.com/office/drawing/2014/main" id="{EF6C488E-B734-5941-933C-85529C09410F}"/>
                </a:ext>
              </a:extLst>
            </p:cNvPr>
            <p:cNvSpPr/>
            <p:nvPr/>
          </p:nvSpPr>
          <p:spPr>
            <a:xfrm>
              <a:off x="5902220" y="4273155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Minus 14">
              <a:extLst>
                <a:ext uri="{FF2B5EF4-FFF2-40B4-BE49-F238E27FC236}">
                  <a16:creationId xmlns:a16="http://schemas.microsoft.com/office/drawing/2014/main" id="{A8F12E8E-9FDE-3E45-A441-6479A1A4450D}"/>
                </a:ext>
              </a:extLst>
            </p:cNvPr>
            <p:cNvSpPr/>
            <p:nvPr/>
          </p:nvSpPr>
          <p:spPr>
            <a:xfrm>
              <a:off x="5347087" y="4030267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Minus 15">
              <a:extLst>
                <a:ext uri="{FF2B5EF4-FFF2-40B4-BE49-F238E27FC236}">
                  <a16:creationId xmlns:a16="http://schemas.microsoft.com/office/drawing/2014/main" id="{5492349C-717A-D64D-AAD2-A21FCBFCA917}"/>
                </a:ext>
              </a:extLst>
            </p:cNvPr>
            <p:cNvSpPr/>
            <p:nvPr/>
          </p:nvSpPr>
          <p:spPr>
            <a:xfrm>
              <a:off x="6427586" y="4030265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Down Arrow 16">
            <a:extLst>
              <a:ext uri="{FF2B5EF4-FFF2-40B4-BE49-F238E27FC236}">
                <a16:creationId xmlns:a16="http://schemas.microsoft.com/office/drawing/2014/main" id="{278384EE-07BA-3049-ACE8-5F1FB90B7237}"/>
              </a:ext>
            </a:extLst>
          </p:cNvPr>
          <p:cNvSpPr/>
          <p:nvPr/>
        </p:nvSpPr>
        <p:spPr>
          <a:xfrm rot="10800000">
            <a:off x="5464391" y="3054404"/>
            <a:ext cx="460769" cy="1558529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153990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68BF95-3F84-6B42-9C6A-E392A348E2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Photon-plasmon and electron-plasmon processes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978A13-684E-6E4B-8CEC-34DA1D0EB9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143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94ABB9-FF0E-0543-B11F-8A1FCAC649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1252" y="2436544"/>
            <a:ext cx="2700337" cy="2676653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6A0EE64A-C975-8C49-8DF3-7E61B2AAB72D}"/>
              </a:ext>
            </a:extLst>
          </p:cNvPr>
          <p:cNvGrpSpPr/>
          <p:nvPr/>
        </p:nvGrpSpPr>
        <p:grpSpPr>
          <a:xfrm rot="10800000">
            <a:off x="4549392" y="2548424"/>
            <a:ext cx="2324098" cy="2444356"/>
            <a:chOff x="4977403" y="2071687"/>
            <a:chExt cx="2324098" cy="2444356"/>
          </a:xfrm>
        </p:grpSpPr>
        <p:sp>
          <p:nvSpPr>
            <p:cNvPr id="7" name="Cross 6">
              <a:extLst>
                <a:ext uri="{FF2B5EF4-FFF2-40B4-BE49-F238E27FC236}">
                  <a16:creationId xmlns:a16="http://schemas.microsoft.com/office/drawing/2014/main" id="{AFC2957D-40B8-5D4B-84E4-80C88D6D3C81}"/>
                </a:ext>
              </a:extLst>
            </p:cNvPr>
            <p:cNvSpPr/>
            <p:nvPr/>
          </p:nvSpPr>
          <p:spPr>
            <a:xfrm>
              <a:off x="5008952" y="2714624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Cross 7">
              <a:extLst>
                <a:ext uri="{FF2B5EF4-FFF2-40B4-BE49-F238E27FC236}">
                  <a16:creationId xmlns:a16="http://schemas.microsoft.com/office/drawing/2014/main" id="{7DB4F36C-BEEA-1D4E-AC52-20EE5CB6F2C6}"/>
                </a:ext>
              </a:extLst>
            </p:cNvPr>
            <p:cNvSpPr/>
            <p:nvPr/>
          </p:nvSpPr>
          <p:spPr>
            <a:xfrm>
              <a:off x="6874067" y="2714624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Cross 8">
              <a:extLst>
                <a:ext uri="{FF2B5EF4-FFF2-40B4-BE49-F238E27FC236}">
                  <a16:creationId xmlns:a16="http://schemas.microsoft.com/office/drawing/2014/main" id="{D40B0264-D1C7-4B46-B76F-788E2C395FA9}"/>
                </a:ext>
              </a:extLst>
            </p:cNvPr>
            <p:cNvSpPr/>
            <p:nvPr/>
          </p:nvSpPr>
          <p:spPr>
            <a:xfrm>
              <a:off x="5925737" y="2071687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Cross 9">
              <a:extLst>
                <a:ext uri="{FF2B5EF4-FFF2-40B4-BE49-F238E27FC236}">
                  <a16:creationId xmlns:a16="http://schemas.microsoft.com/office/drawing/2014/main" id="{2FA4BDE6-B8B6-6442-852E-0869790FD85F}"/>
                </a:ext>
              </a:extLst>
            </p:cNvPr>
            <p:cNvSpPr/>
            <p:nvPr/>
          </p:nvSpPr>
          <p:spPr>
            <a:xfrm>
              <a:off x="5381619" y="2268737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Cross 10">
              <a:extLst>
                <a:ext uri="{FF2B5EF4-FFF2-40B4-BE49-F238E27FC236}">
                  <a16:creationId xmlns:a16="http://schemas.microsoft.com/office/drawing/2014/main" id="{E593DC46-F2BD-5B4F-A2B9-5E454555C5E1}"/>
                </a:ext>
              </a:extLst>
            </p:cNvPr>
            <p:cNvSpPr/>
            <p:nvPr/>
          </p:nvSpPr>
          <p:spPr>
            <a:xfrm>
              <a:off x="6462706" y="2268737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Minus 11">
              <a:extLst>
                <a:ext uri="{FF2B5EF4-FFF2-40B4-BE49-F238E27FC236}">
                  <a16:creationId xmlns:a16="http://schemas.microsoft.com/office/drawing/2014/main" id="{2AB0616A-DA35-494B-8B46-A6FDC8814F8D}"/>
                </a:ext>
              </a:extLst>
            </p:cNvPr>
            <p:cNvSpPr/>
            <p:nvPr/>
          </p:nvSpPr>
          <p:spPr>
            <a:xfrm>
              <a:off x="4977403" y="3626049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Minus 12">
              <a:extLst>
                <a:ext uri="{FF2B5EF4-FFF2-40B4-BE49-F238E27FC236}">
                  <a16:creationId xmlns:a16="http://schemas.microsoft.com/office/drawing/2014/main" id="{D50985A0-E64F-2D4B-9C13-D30E57AA732B}"/>
                </a:ext>
              </a:extLst>
            </p:cNvPr>
            <p:cNvSpPr/>
            <p:nvPr/>
          </p:nvSpPr>
          <p:spPr>
            <a:xfrm>
              <a:off x="6840732" y="3626049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Minus 13">
              <a:extLst>
                <a:ext uri="{FF2B5EF4-FFF2-40B4-BE49-F238E27FC236}">
                  <a16:creationId xmlns:a16="http://schemas.microsoft.com/office/drawing/2014/main" id="{EF6C488E-B734-5941-933C-85529C09410F}"/>
                </a:ext>
              </a:extLst>
            </p:cNvPr>
            <p:cNvSpPr/>
            <p:nvPr/>
          </p:nvSpPr>
          <p:spPr>
            <a:xfrm>
              <a:off x="5902220" y="4273155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Minus 14">
              <a:extLst>
                <a:ext uri="{FF2B5EF4-FFF2-40B4-BE49-F238E27FC236}">
                  <a16:creationId xmlns:a16="http://schemas.microsoft.com/office/drawing/2014/main" id="{A8F12E8E-9FDE-3E45-A441-6479A1A4450D}"/>
                </a:ext>
              </a:extLst>
            </p:cNvPr>
            <p:cNvSpPr/>
            <p:nvPr/>
          </p:nvSpPr>
          <p:spPr>
            <a:xfrm>
              <a:off x="5347087" y="4030267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Minus 15">
              <a:extLst>
                <a:ext uri="{FF2B5EF4-FFF2-40B4-BE49-F238E27FC236}">
                  <a16:creationId xmlns:a16="http://schemas.microsoft.com/office/drawing/2014/main" id="{5492349C-717A-D64D-AAD2-A21FCBFCA917}"/>
                </a:ext>
              </a:extLst>
            </p:cNvPr>
            <p:cNvSpPr/>
            <p:nvPr/>
          </p:nvSpPr>
          <p:spPr>
            <a:xfrm>
              <a:off x="6427586" y="4030265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Down Arrow 16">
            <a:extLst>
              <a:ext uri="{FF2B5EF4-FFF2-40B4-BE49-F238E27FC236}">
                <a16:creationId xmlns:a16="http://schemas.microsoft.com/office/drawing/2014/main" id="{278384EE-07BA-3049-ACE8-5F1FB90B7237}"/>
              </a:ext>
            </a:extLst>
          </p:cNvPr>
          <p:cNvSpPr/>
          <p:nvPr/>
        </p:nvSpPr>
        <p:spPr>
          <a:xfrm rot="10800000">
            <a:off x="5464391" y="3054404"/>
            <a:ext cx="460769" cy="1558529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lightarrow.pdf">
            <a:extLst>
              <a:ext uri="{FF2B5EF4-FFF2-40B4-BE49-F238E27FC236}">
                <a16:creationId xmlns:a16="http://schemas.microsoft.com/office/drawing/2014/main" id="{F41EA2FA-3208-2E40-A75F-C4789A1C51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984367">
            <a:off x="1407992" y="777494"/>
            <a:ext cx="2098644" cy="2969846"/>
          </a:xfrm>
          <a:prstGeom prst="rect">
            <a:avLst/>
          </a:prstGeom>
        </p:spPr>
      </p:pic>
      <p:pic>
        <p:nvPicPr>
          <p:cNvPr id="19" name="Picture 18" descr="lightarrow.pdf">
            <a:extLst>
              <a:ext uri="{FF2B5EF4-FFF2-40B4-BE49-F238E27FC236}">
                <a16:creationId xmlns:a16="http://schemas.microsoft.com/office/drawing/2014/main" id="{1443F387-678B-9541-B0C4-1DEBE0DE25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984367">
            <a:off x="1407987" y="1466036"/>
            <a:ext cx="2098644" cy="2969846"/>
          </a:xfrm>
          <a:prstGeom prst="rect">
            <a:avLst/>
          </a:prstGeom>
        </p:spPr>
      </p:pic>
      <p:pic>
        <p:nvPicPr>
          <p:cNvPr id="20" name="Picture 19" descr="lightarrow.pdf">
            <a:extLst>
              <a:ext uri="{FF2B5EF4-FFF2-40B4-BE49-F238E27FC236}">
                <a16:creationId xmlns:a16="http://schemas.microsoft.com/office/drawing/2014/main" id="{8E64C9D3-E177-5E42-869D-D984282C5D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984367">
            <a:off x="1407981" y="2103057"/>
            <a:ext cx="2098644" cy="2969846"/>
          </a:xfrm>
          <a:prstGeom prst="rect">
            <a:avLst/>
          </a:prstGeom>
        </p:spPr>
      </p:pic>
      <p:pic>
        <p:nvPicPr>
          <p:cNvPr id="21" name="Picture 20" descr="lightarrow.pdf">
            <a:extLst>
              <a:ext uri="{FF2B5EF4-FFF2-40B4-BE49-F238E27FC236}">
                <a16:creationId xmlns:a16="http://schemas.microsoft.com/office/drawing/2014/main" id="{34B58D7D-0249-2A44-B039-2EB3FEAD8F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984367">
            <a:off x="1407974" y="2804633"/>
            <a:ext cx="2098644" cy="2969846"/>
          </a:xfrm>
          <a:prstGeom prst="rect">
            <a:avLst/>
          </a:prstGeom>
        </p:spPr>
      </p:pic>
      <p:pic>
        <p:nvPicPr>
          <p:cNvPr id="22" name="Picture 21" descr="lightarrow.pdf">
            <a:extLst>
              <a:ext uri="{FF2B5EF4-FFF2-40B4-BE49-F238E27FC236}">
                <a16:creationId xmlns:a16="http://schemas.microsoft.com/office/drawing/2014/main" id="{F4711494-AABE-A145-A28C-35B3C6A26B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984367">
            <a:off x="1407967" y="3506209"/>
            <a:ext cx="2098644" cy="2969846"/>
          </a:xfrm>
          <a:prstGeom prst="rect">
            <a:avLst/>
          </a:prstGeom>
        </p:spPr>
      </p:pic>
      <p:pic>
        <p:nvPicPr>
          <p:cNvPr id="23" name="Picture 22" descr="lightarrow.pdf">
            <a:extLst>
              <a:ext uri="{FF2B5EF4-FFF2-40B4-BE49-F238E27FC236}">
                <a16:creationId xmlns:a16="http://schemas.microsoft.com/office/drawing/2014/main" id="{5053C93F-49B8-A843-B99E-3E81F19345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984367">
            <a:off x="1407960" y="4207785"/>
            <a:ext cx="2098644" cy="2969846"/>
          </a:xfrm>
          <a:prstGeom prst="rect">
            <a:avLst/>
          </a:prstGeom>
        </p:spPr>
      </p:pic>
      <p:pic>
        <p:nvPicPr>
          <p:cNvPr id="24" name="Picture 23" descr="lightarrow.pdf">
            <a:extLst>
              <a:ext uri="{FF2B5EF4-FFF2-40B4-BE49-F238E27FC236}">
                <a16:creationId xmlns:a16="http://schemas.microsoft.com/office/drawing/2014/main" id="{4CE195E3-5B71-7D46-AC6F-1034C0B1D4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984367">
            <a:off x="1407953" y="4909361"/>
            <a:ext cx="2098644" cy="2969846"/>
          </a:xfrm>
          <a:prstGeom prst="rect">
            <a:avLst/>
          </a:prstGeom>
        </p:spPr>
      </p:pic>
      <p:pic>
        <p:nvPicPr>
          <p:cNvPr id="25" name="Picture 24" descr="lightarrow.pdf">
            <a:extLst>
              <a:ext uri="{FF2B5EF4-FFF2-40B4-BE49-F238E27FC236}">
                <a16:creationId xmlns:a16="http://schemas.microsoft.com/office/drawing/2014/main" id="{534A49AB-3037-8D4F-8891-CCFB245249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984367">
            <a:off x="7988060" y="777494"/>
            <a:ext cx="2098644" cy="2969846"/>
          </a:xfrm>
          <a:prstGeom prst="rect">
            <a:avLst/>
          </a:prstGeom>
        </p:spPr>
      </p:pic>
      <p:pic>
        <p:nvPicPr>
          <p:cNvPr id="26" name="Picture 25" descr="lightarrow.pdf">
            <a:extLst>
              <a:ext uri="{FF2B5EF4-FFF2-40B4-BE49-F238E27FC236}">
                <a16:creationId xmlns:a16="http://schemas.microsoft.com/office/drawing/2014/main" id="{640321A7-80D6-194D-9F7F-7D2D5FF5C2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984367">
            <a:off x="7988028" y="4207785"/>
            <a:ext cx="2098644" cy="2969846"/>
          </a:xfrm>
          <a:prstGeom prst="rect">
            <a:avLst/>
          </a:prstGeom>
        </p:spPr>
      </p:pic>
      <p:pic>
        <p:nvPicPr>
          <p:cNvPr id="27" name="Picture 26" descr="lightarrow.pdf">
            <a:extLst>
              <a:ext uri="{FF2B5EF4-FFF2-40B4-BE49-F238E27FC236}">
                <a16:creationId xmlns:a16="http://schemas.microsoft.com/office/drawing/2014/main" id="{F1433EE5-576F-0A4A-BFEA-5F8ACDDB58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984367">
            <a:off x="7988021" y="4909361"/>
            <a:ext cx="2098644" cy="296984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E5BA221-23BB-A549-9DAE-8CA7169A3CF2}"/>
              </a:ext>
            </a:extLst>
          </p:cNvPr>
          <p:cNvSpPr txBox="1"/>
          <p:nvPr/>
        </p:nvSpPr>
        <p:spPr>
          <a:xfrm>
            <a:off x="8365240" y="2927044"/>
            <a:ext cx="1468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absorption</a:t>
            </a:r>
          </a:p>
        </p:txBody>
      </p:sp>
    </p:spTree>
    <p:extLst>
      <p:ext uri="{BB962C8B-B14F-4D97-AF65-F5344CB8AC3E}">
        <p14:creationId xmlns:p14="http://schemas.microsoft.com/office/powerpoint/2010/main" val="4073470847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68BF95-3F84-6B42-9C6A-E392A348E2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Photon-plasmon and electron-plasmon processes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978A13-684E-6E4B-8CEC-34DA1D0EB9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144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94ABB9-FF0E-0543-B11F-8A1FCAC649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1252" y="2436544"/>
            <a:ext cx="2700337" cy="2676653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6A0EE64A-C975-8C49-8DF3-7E61B2AAB72D}"/>
              </a:ext>
            </a:extLst>
          </p:cNvPr>
          <p:cNvGrpSpPr/>
          <p:nvPr/>
        </p:nvGrpSpPr>
        <p:grpSpPr>
          <a:xfrm rot="10800000">
            <a:off x="4549392" y="2548424"/>
            <a:ext cx="2324098" cy="2444356"/>
            <a:chOff x="4977403" y="2071687"/>
            <a:chExt cx="2324098" cy="2444356"/>
          </a:xfrm>
        </p:grpSpPr>
        <p:sp>
          <p:nvSpPr>
            <p:cNvPr id="7" name="Cross 6">
              <a:extLst>
                <a:ext uri="{FF2B5EF4-FFF2-40B4-BE49-F238E27FC236}">
                  <a16:creationId xmlns:a16="http://schemas.microsoft.com/office/drawing/2014/main" id="{AFC2957D-40B8-5D4B-84E4-80C88D6D3C81}"/>
                </a:ext>
              </a:extLst>
            </p:cNvPr>
            <p:cNvSpPr/>
            <p:nvPr/>
          </p:nvSpPr>
          <p:spPr>
            <a:xfrm>
              <a:off x="5008952" y="2714624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Cross 7">
              <a:extLst>
                <a:ext uri="{FF2B5EF4-FFF2-40B4-BE49-F238E27FC236}">
                  <a16:creationId xmlns:a16="http://schemas.microsoft.com/office/drawing/2014/main" id="{7DB4F36C-BEEA-1D4E-AC52-20EE5CB6F2C6}"/>
                </a:ext>
              </a:extLst>
            </p:cNvPr>
            <p:cNvSpPr/>
            <p:nvPr/>
          </p:nvSpPr>
          <p:spPr>
            <a:xfrm>
              <a:off x="6874067" y="2714624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Cross 8">
              <a:extLst>
                <a:ext uri="{FF2B5EF4-FFF2-40B4-BE49-F238E27FC236}">
                  <a16:creationId xmlns:a16="http://schemas.microsoft.com/office/drawing/2014/main" id="{D40B0264-D1C7-4B46-B76F-788E2C395FA9}"/>
                </a:ext>
              </a:extLst>
            </p:cNvPr>
            <p:cNvSpPr/>
            <p:nvPr/>
          </p:nvSpPr>
          <p:spPr>
            <a:xfrm>
              <a:off x="5925737" y="2071687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Cross 9">
              <a:extLst>
                <a:ext uri="{FF2B5EF4-FFF2-40B4-BE49-F238E27FC236}">
                  <a16:creationId xmlns:a16="http://schemas.microsoft.com/office/drawing/2014/main" id="{2FA4BDE6-B8B6-6442-852E-0869790FD85F}"/>
                </a:ext>
              </a:extLst>
            </p:cNvPr>
            <p:cNvSpPr/>
            <p:nvPr/>
          </p:nvSpPr>
          <p:spPr>
            <a:xfrm>
              <a:off x="5381619" y="2268737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Cross 10">
              <a:extLst>
                <a:ext uri="{FF2B5EF4-FFF2-40B4-BE49-F238E27FC236}">
                  <a16:creationId xmlns:a16="http://schemas.microsoft.com/office/drawing/2014/main" id="{E593DC46-F2BD-5B4F-A2B9-5E454555C5E1}"/>
                </a:ext>
              </a:extLst>
            </p:cNvPr>
            <p:cNvSpPr/>
            <p:nvPr/>
          </p:nvSpPr>
          <p:spPr>
            <a:xfrm>
              <a:off x="6462706" y="2268737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Minus 11">
              <a:extLst>
                <a:ext uri="{FF2B5EF4-FFF2-40B4-BE49-F238E27FC236}">
                  <a16:creationId xmlns:a16="http://schemas.microsoft.com/office/drawing/2014/main" id="{2AB0616A-DA35-494B-8B46-A6FDC8814F8D}"/>
                </a:ext>
              </a:extLst>
            </p:cNvPr>
            <p:cNvSpPr/>
            <p:nvPr/>
          </p:nvSpPr>
          <p:spPr>
            <a:xfrm>
              <a:off x="4977403" y="3626049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Minus 12">
              <a:extLst>
                <a:ext uri="{FF2B5EF4-FFF2-40B4-BE49-F238E27FC236}">
                  <a16:creationId xmlns:a16="http://schemas.microsoft.com/office/drawing/2014/main" id="{D50985A0-E64F-2D4B-9C13-D30E57AA732B}"/>
                </a:ext>
              </a:extLst>
            </p:cNvPr>
            <p:cNvSpPr/>
            <p:nvPr/>
          </p:nvSpPr>
          <p:spPr>
            <a:xfrm>
              <a:off x="6840732" y="3626049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Minus 13">
              <a:extLst>
                <a:ext uri="{FF2B5EF4-FFF2-40B4-BE49-F238E27FC236}">
                  <a16:creationId xmlns:a16="http://schemas.microsoft.com/office/drawing/2014/main" id="{EF6C488E-B734-5941-933C-85529C09410F}"/>
                </a:ext>
              </a:extLst>
            </p:cNvPr>
            <p:cNvSpPr/>
            <p:nvPr/>
          </p:nvSpPr>
          <p:spPr>
            <a:xfrm>
              <a:off x="5902220" y="4273155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Minus 14">
              <a:extLst>
                <a:ext uri="{FF2B5EF4-FFF2-40B4-BE49-F238E27FC236}">
                  <a16:creationId xmlns:a16="http://schemas.microsoft.com/office/drawing/2014/main" id="{A8F12E8E-9FDE-3E45-A441-6479A1A4450D}"/>
                </a:ext>
              </a:extLst>
            </p:cNvPr>
            <p:cNvSpPr/>
            <p:nvPr/>
          </p:nvSpPr>
          <p:spPr>
            <a:xfrm>
              <a:off x="5347087" y="4030267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Minus 15">
              <a:extLst>
                <a:ext uri="{FF2B5EF4-FFF2-40B4-BE49-F238E27FC236}">
                  <a16:creationId xmlns:a16="http://schemas.microsoft.com/office/drawing/2014/main" id="{5492349C-717A-D64D-AAD2-A21FCBFCA917}"/>
                </a:ext>
              </a:extLst>
            </p:cNvPr>
            <p:cNvSpPr/>
            <p:nvPr/>
          </p:nvSpPr>
          <p:spPr>
            <a:xfrm>
              <a:off x="6427586" y="4030265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Down Arrow 16">
            <a:extLst>
              <a:ext uri="{FF2B5EF4-FFF2-40B4-BE49-F238E27FC236}">
                <a16:creationId xmlns:a16="http://schemas.microsoft.com/office/drawing/2014/main" id="{278384EE-07BA-3049-ACE8-5F1FB90B7237}"/>
              </a:ext>
            </a:extLst>
          </p:cNvPr>
          <p:cNvSpPr/>
          <p:nvPr/>
        </p:nvSpPr>
        <p:spPr>
          <a:xfrm rot="10800000">
            <a:off x="5464391" y="3054404"/>
            <a:ext cx="460769" cy="1558529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lightarrow.pdf">
            <a:extLst>
              <a:ext uri="{FF2B5EF4-FFF2-40B4-BE49-F238E27FC236}">
                <a16:creationId xmlns:a16="http://schemas.microsoft.com/office/drawing/2014/main" id="{F41EA2FA-3208-2E40-A75F-C4789A1C51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984367">
            <a:off x="1407992" y="777494"/>
            <a:ext cx="2098644" cy="2969846"/>
          </a:xfrm>
          <a:prstGeom prst="rect">
            <a:avLst/>
          </a:prstGeom>
        </p:spPr>
      </p:pic>
      <p:pic>
        <p:nvPicPr>
          <p:cNvPr id="19" name="Picture 18" descr="lightarrow.pdf">
            <a:extLst>
              <a:ext uri="{FF2B5EF4-FFF2-40B4-BE49-F238E27FC236}">
                <a16:creationId xmlns:a16="http://schemas.microsoft.com/office/drawing/2014/main" id="{1443F387-678B-9541-B0C4-1DEBE0DE25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984367">
            <a:off x="1407987" y="1466036"/>
            <a:ext cx="2098644" cy="2969846"/>
          </a:xfrm>
          <a:prstGeom prst="rect">
            <a:avLst/>
          </a:prstGeom>
        </p:spPr>
      </p:pic>
      <p:pic>
        <p:nvPicPr>
          <p:cNvPr id="20" name="Picture 19" descr="lightarrow.pdf">
            <a:extLst>
              <a:ext uri="{FF2B5EF4-FFF2-40B4-BE49-F238E27FC236}">
                <a16:creationId xmlns:a16="http://schemas.microsoft.com/office/drawing/2014/main" id="{8E64C9D3-E177-5E42-869D-D984282C5D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984367">
            <a:off x="1407981" y="2103057"/>
            <a:ext cx="2098644" cy="2969846"/>
          </a:xfrm>
          <a:prstGeom prst="rect">
            <a:avLst/>
          </a:prstGeom>
        </p:spPr>
      </p:pic>
      <p:pic>
        <p:nvPicPr>
          <p:cNvPr id="21" name="Picture 20" descr="lightarrow.pdf">
            <a:extLst>
              <a:ext uri="{FF2B5EF4-FFF2-40B4-BE49-F238E27FC236}">
                <a16:creationId xmlns:a16="http://schemas.microsoft.com/office/drawing/2014/main" id="{34B58D7D-0249-2A44-B039-2EB3FEAD8F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984367">
            <a:off x="1407974" y="2804633"/>
            <a:ext cx="2098644" cy="2969846"/>
          </a:xfrm>
          <a:prstGeom prst="rect">
            <a:avLst/>
          </a:prstGeom>
        </p:spPr>
      </p:pic>
      <p:pic>
        <p:nvPicPr>
          <p:cNvPr id="22" name="Picture 21" descr="lightarrow.pdf">
            <a:extLst>
              <a:ext uri="{FF2B5EF4-FFF2-40B4-BE49-F238E27FC236}">
                <a16:creationId xmlns:a16="http://schemas.microsoft.com/office/drawing/2014/main" id="{F4711494-AABE-A145-A28C-35B3C6A26B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984367">
            <a:off x="1407967" y="3506209"/>
            <a:ext cx="2098644" cy="2969846"/>
          </a:xfrm>
          <a:prstGeom prst="rect">
            <a:avLst/>
          </a:prstGeom>
        </p:spPr>
      </p:pic>
      <p:pic>
        <p:nvPicPr>
          <p:cNvPr id="23" name="Picture 22" descr="lightarrow.pdf">
            <a:extLst>
              <a:ext uri="{FF2B5EF4-FFF2-40B4-BE49-F238E27FC236}">
                <a16:creationId xmlns:a16="http://schemas.microsoft.com/office/drawing/2014/main" id="{5053C93F-49B8-A843-B99E-3E81F19345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984367">
            <a:off x="1407960" y="4207785"/>
            <a:ext cx="2098644" cy="2969846"/>
          </a:xfrm>
          <a:prstGeom prst="rect">
            <a:avLst/>
          </a:prstGeom>
        </p:spPr>
      </p:pic>
      <p:pic>
        <p:nvPicPr>
          <p:cNvPr id="24" name="Picture 23" descr="lightarrow.pdf">
            <a:extLst>
              <a:ext uri="{FF2B5EF4-FFF2-40B4-BE49-F238E27FC236}">
                <a16:creationId xmlns:a16="http://schemas.microsoft.com/office/drawing/2014/main" id="{4CE195E3-5B71-7D46-AC6F-1034C0B1D4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984367">
            <a:off x="1407953" y="4909361"/>
            <a:ext cx="2098644" cy="2969846"/>
          </a:xfrm>
          <a:prstGeom prst="rect">
            <a:avLst/>
          </a:prstGeom>
        </p:spPr>
      </p:pic>
      <p:pic>
        <p:nvPicPr>
          <p:cNvPr id="25" name="Picture 24" descr="lightarrow.pdf">
            <a:extLst>
              <a:ext uri="{FF2B5EF4-FFF2-40B4-BE49-F238E27FC236}">
                <a16:creationId xmlns:a16="http://schemas.microsoft.com/office/drawing/2014/main" id="{534A49AB-3037-8D4F-8891-CCFB245249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984367">
            <a:off x="7988060" y="777494"/>
            <a:ext cx="2098644" cy="2969846"/>
          </a:xfrm>
          <a:prstGeom prst="rect">
            <a:avLst/>
          </a:prstGeom>
        </p:spPr>
      </p:pic>
      <p:pic>
        <p:nvPicPr>
          <p:cNvPr id="26" name="Picture 25" descr="lightarrow.pdf">
            <a:extLst>
              <a:ext uri="{FF2B5EF4-FFF2-40B4-BE49-F238E27FC236}">
                <a16:creationId xmlns:a16="http://schemas.microsoft.com/office/drawing/2014/main" id="{640321A7-80D6-194D-9F7F-7D2D5FF5C2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984367">
            <a:off x="7988028" y="4207785"/>
            <a:ext cx="2098644" cy="2969846"/>
          </a:xfrm>
          <a:prstGeom prst="rect">
            <a:avLst/>
          </a:prstGeom>
        </p:spPr>
      </p:pic>
      <p:pic>
        <p:nvPicPr>
          <p:cNvPr id="27" name="Picture 26" descr="lightarrow.pdf">
            <a:extLst>
              <a:ext uri="{FF2B5EF4-FFF2-40B4-BE49-F238E27FC236}">
                <a16:creationId xmlns:a16="http://schemas.microsoft.com/office/drawing/2014/main" id="{F1433EE5-576F-0A4A-BFEA-5F8ACDDB58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984367">
            <a:off x="7988021" y="4909361"/>
            <a:ext cx="2098644" cy="296984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E5BA221-23BB-A549-9DAE-8CA7169A3CF2}"/>
              </a:ext>
            </a:extLst>
          </p:cNvPr>
          <p:cNvSpPr txBox="1"/>
          <p:nvPr/>
        </p:nvSpPr>
        <p:spPr>
          <a:xfrm>
            <a:off x="8365240" y="2927044"/>
            <a:ext cx="1468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absorption</a:t>
            </a:r>
          </a:p>
        </p:txBody>
      </p:sp>
      <p:pic>
        <p:nvPicPr>
          <p:cNvPr id="28" name="Picture 27" descr="lightarrow.pdf">
            <a:extLst>
              <a:ext uri="{FF2B5EF4-FFF2-40B4-BE49-F238E27FC236}">
                <a16:creationId xmlns:a16="http://schemas.microsoft.com/office/drawing/2014/main" id="{D73815EF-4AEA-E64B-91EC-C46CC9519A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330815">
            <a:off x="5313692" y="1063500"/>
            <a:ext cx="2098644" cy="2969846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812A29EF-7F31-B84D-ACFA-9FF2EF6F9C54}"/>
              </a:ext>
            </a:extLst>
          </p:cNvPr>
          <p:cNvSpPr txBox="1"/>
          <p:nvPr/>
        </p:nvSpPr>
        <p:spPr>
          <a:xfrm>
            <a:off x="7203266" y="1184533"/>
            <a:ext cx="1468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scattering</a:t>
            </a:r>
          </a:p>
        </p:txBody>
      </p:sp>
    </p:spTree>
    <p:extLst>
      <p:ext uri="{BB962C8B-B14F-4D97-AF65-F5344CB8AC3E}">
        <p14:creationId xmlns:p14="http://schemas.microsoft.com/office/powerpoint/2010/main" val="1134550056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68BF95-3F84-6B42-9C6A-E392A348E2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Photon-plasmon and electron-plasmon processes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978A13-684E-6E4B-8CEC-34DA1D0EB9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145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94ABB9-FF0E-0543-B11F-8A1FCAC649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1252" y="2436544"/>
            <a:ext cx="2700337" cy="2676653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6A0EE64A-C975-8C49-8DF3-7E61B2AAB72D}"/>
              </a:ext>
            </a:extLst>
          </p:cNvPr>
          <p:cNvGrpSpPr/>
          <p:nvPr/>
        </p:nvGrpSpPr>
        <p:grpSpPr>
          <a:xfrm rot="10800000">
            <a:off x="4549392" y="2548424"/>
            <a:ext cx="2324098" cy="2444356"/>
            <a:chOff x="4977403" y="2071687"/>
            <a:chExt cx="2324098" cy="2444356"/>
          </a:xfrm>
        </p:grpSpPr>
        <p:sp>
          <p:nvSpPr>
            <p:cNvPr id="7" name="Cross 6">
              <a:extLst>
                <a:ext uri="{FF2B5EF4-FFF2-40B4-BE49-F238E27FC236}">
                  <a16:creationId xmlns:a16="http://schemas.microsoft.com/office/drawing/2014/main" id="{AFC2957D-40B8-5D4B-84E4-80C88D6D3C81}"/>
                </a:ext>
              </a:extLst>
            </p:cNvPr>
            <p:cNvSpPr/>
            <p:nvPr/>
          </p:nvSpPr>
          <p:spPr>
            <a:xfrm>
              <a:off x="5008952" y="2714624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Cross 7">
              <a:extLst>
                <a:ext uri="{FF2B5EF4-FFF2-40B4-BE49-F238E27FC236}">
                  <a16:creationId xmlns:a16="http://schemas.microsoft.com/office/drawing/2014/main" id="{7DB4F36C-BEEA-1D4E-AC52-20EE5CB6F2C6}"/>
                </a:ext>
              </a:extLst>
            </p:cNvPr>
            <p:cNvSpPr/>
            <p:nvPr/>
          </p:nvSpPr>
          <p:spPr>
            <a:xfrm>
              <a:off x="6874067" y="2714624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Cross 8">
              <a:extLst>
                <a:ext uri="{FF2B5EF4-FFF2-40B4-BE49-F238E27FC236}">
                  <a16:creationId xmlns:a16="http://schemas.microsoft.com/office/drawing/2014/main" id="{D40B0264-D1C7-4B46-B76F-788E2C395FA9}"/>
                </a:ext>
              </a:extLst>
            </p:cNvPr>
            <p:cNvSpPr/>
            <p:nvPr/>
          </p:nvSpPr>
          <p:spPr>
            <a:xfrm>
              <a:off x="5925737" y="2071687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Cross 9">
              <a:extLst>
                <a:ext uri="{FF2B5EF4-FFF2-40B4-BE49-F238E27FC236}">
                  <a16:creationId xmlns:a16="http://schemas.microsoft.com/office/drawing/2014/main" id="{2FA4BDE6-B8B6-6442-852E-0869790FD85F}"/>
                </a:ext>
              </a:extLst>
            </p:cNvPr>
            <p:cNvSpPr/>
            <p:nvPr/>
          </p:nvSpPr>
          <p:spPr>
            <a:xfrm>
              <a:off x="5381619" y="2268737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Cross 10">
              <a:extLst>
                <a:ext uri="{FF2B5EF4-FFF2-40B4-BE49-F238E27FC236}">
                  <a16:creationId xmlns:a16="http://schemas.microsoft.com/office/drawing/2014/main" id="{E593DC46-F2BD-5B4F-A2B9-5E454555C5E1}"/>
                </a:ext>
              </a:extLst>
            </p:cNvPr>
            <p:cNvSpPr/>
            <p:nvPr/>
          </p:nvSpPr>
          <p:spPr>
            <a:xfrm>
              <a:off x="6462706" y="2268737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Minus 11">
              <a:extLst>
                <a:ext uri="{FF2B5EF4-FFF2-40B4-BE49-F238E27FC236}">
                  <a16:creationId xmlns:a16="http://schemas.microsoft.com/office/drawing/2014/main" id="{2AB0616A-DA35-494B-8B46-A6FDC8814F8D}"/>
                </a:ext>
              </a:extLst>
            </p:cNvPr>
            <p:cNvSpPr/>
            <p:nvPr/>
          </p:nvSpPr>
          <p:spPr>
            <a:xfrm>
              <a:off x="4977403" y="3626049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Minus 12">
              <a:extLst>
                <a:ext uri="{FF2B5EF4-FFF2-40B4-BE49-F238E27FC236}">
                  <a16:creationId xmlns:a16="http://schemas.microsoft.com/office/drawing/2014/main" id="{D50985A0-E64F-2D4B-9C13-D30E57AA732B}"/>
                </a:ext>
              </a:extLst>
            </p:cNvPr>
            <p:cNvSpPr/>
            <p:nvPr/>
          </p:nvSpPr>
          <p:spPr>
            <a:xfrm>
              <a:off x="6840732" y="3626049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Minus 13">
              <a:extLst>
                <a:ext uri="{FF2B5EF4-FFF2-40B4-BE49-F238E27FC236}">
                  <a16:creationId xmlns:a16="http://schemas.microsoft.com/office/drawing/2014/main" id="{EF6C488E-B734-5941-933C-85529C09410F}"/>
                </a:ext>
              </a:extLst>
            </p:cNvPr>
            <p:cNvSpPr/>
            <p:nvPr/>
          </p:nvSpPr>
          <p:spPr>
            <a:xfrm>
              <a:off x="5902220" y="4273155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Minus 14">
              <a:extLst>
                <a:ext uri="{FF2B5EF4-FFF2-40B4-BE49-F238E27FC236}">
                  <a16:creationId xmlns:a16="http://schemas.microsoft.com/office/drawing/2014/main" id="{A8F12E8E-9FDE-3E45-A441-6479A1A4450D}"/>
                </a:ext>
              </a:extLst>
            </p:cNvPr>
            <p:cNvSpPr/>
            <p:nvPr/>
          </p:nvSpPr>
          <p:spPr>
            <a:xfrm>
              <a:off x="5347087" y="4030267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Minus 15">
              <a:extLst>
                <a:ext uri="{FF2B5EF4-FFF2-40B4-BE49-F238E27FC236}">
                  <a16:creationId xmlns:a16="http://schemas.microsoft.com/office/drawing/2014/main" id="{5492349C-717A-D64D-AAD2-A21FCBFCA917}"/>
                </a:ext>
              </a:extLst>
            </p:cNvPr>
            <p:cNvSpPr/>
            <p:nvPr/>
          </p:nvSpPr>
          <p:spPr>
            <a:xfrm>
              <a:off x="6427586" y="4030265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Down Arrow 16">
            <a:extLst>
              <a:ext uri="{FF2B5EF4-FFF2-40B4-BE49-F238E27FC236}">
                <a16:creationId xmlns:a16="http://schemas.microsoft.com/office/drawing/2014/main" id="{278384EE-07BA-3049-ACE8-5F1FB90B7237}"/>
              </a:ext>
            </a:extLst>
          </p:cNvPr>
          <p:cNvSpPr/>
          <p:nvPr/>
        </p:nvSpPr>
        <p:spPr>
          <a:xfrm rot="10800000">
            <a:off x="5464391" y="3054404"/>
            <a:ext cx="460769" cy="1558529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Down Arrow 29">
            <a:extLst>
              <a:ext uri="{FF2B5EF4-FFF2-40B4-BE49-F238E27FC236}">
                <a16:creationId xmlns:a16="http://schemas.microsoft.com/office/drawing/2014/main" id="{4008AD2C-742D-A646-877A-10B234A0BFA3}"/>
              </a:ext>
            </a:extLst>
          </p:cNvPr>
          <p:cNvSpPr/>
          <p:nvPr/>
        </p:nvSpPr>
        <p:spPr>
          <a:xfrm>
            <a:off x="7552038" y="1322832"/>
            <a:ext cx="221673" cy="4904076"/>
          </a:xfrm>
          <a:prstGeom prst="down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B9EDA5F-476A-5D44-8B10-DC36446E7F26}"/>
              </a:ext>
            </a:extLst>
          </p:cNvPr>
          <p:cNvSpPr txBox="1"/>
          <p:nvPr/>
        </p:nvSpPr>
        <p:spPr>
          <a:xfrm>
            <a:off x="7773711" y="6042242"/>
            <a:ext cx="341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e</a:t>
            </a:r>
            <a:r>
              <a:rPr lang="en-US" baseline="30000" dirty="0"/>
              <a:t>-</a:t>
            </a:r>
            <a:endParaRPr lang="en-US" i="1" dirty="0"/>
          </a:p>
        </p:txBody>
      </p:sp>
      <p:sp>
        <p:nvSpPr>
          <p:cNvPr id="32" name="Curved Down Arrow 31">
            <a:extLst>
              <a:ext uri="{FF2B5EF4-FFF2-40B4-BE49-F238E27FC236}">
                <a16:creationId xmlns:a16="http://schemas.microsoft.com/office/drawing/2014/main" id="{9031CA01-4C5B-0144-A092-B95EF4A86466}"/>
              </a:ext>
            </a:extLst>
          </p:cNvPr>
          <p:cNvSpPr/>
          <p:nvPr/>
        </p:nvSpPr>
        <p:spPr>
          <a:xfrm flipH="1">
            <a:off x="6050943" y="2198989"/>
            <a:ext cx="1463509" cy="793011"/>
          </a:xfrm>
          <a:prstGeom prst="curvedDownArrow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A695109-D6D1-7B40-BAB2-83407ADFC155}"/>
              </a:ext>
            </a:extLst>
          </p:cNvPr>
          <p:cNvSpPr txBox="1"/>
          <p:nvPr/>
        </p:nvSpPr>
        <p:spPr>
          <a:xfrm>
            <a:off x="6535607" y="1828890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EELS</a:t>
            </a:r>
          </a:p>
        </p:txBody>
      </p:sp>
    </p:spTree>
    <p:extLst>
      <p:ext uri="{BB962C8B-B14F-4D97-AF65-F5344CB8AC3E}">
        <p14:creationId xmlns:p14="http://schemas.microsoft.com/office/powerpoint/2010/main" val="722482473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68BF95-3F84-6B42-9C6A-E392A348E2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Photon-plasmon and electron-plasmon processes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978A13-684E-6E4B-8CEC-34DA1D0EB9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146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94ABB9-FF0E-0543-B11F-8A1FCAC649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1252" y="2436544"/>
            <a:ext cx="2700337" cy="2676653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6A0EE64A-C975-8C49-8DF3-7E61B2AAB72D}"/>
              </a:ext>
            </a:extLst>
          </p:cNvPr>
          <p:cNvGrpSpPr/>
          <p:nvPr/>
        </p:nvGrpSpPr>
        <p:grpSpPr>
          <a:xfrm rot="10800000">
            <a:off x="4549392" y="2548424"/>
            <a:ext cx="2324098" cy="2444356"/>
            <a:chOff x="4977403" y="2071687"/>
            <a:chExt cx="2324098" cy="2444356"/>
          </a:xfrm>
        </p:grpSpPr>
        <p:sp>
          <p:nvSpPr>
            <p:cNvPr id="7" name="Cross 6">
              <a:extLst>
                <a:ext uri="{FF2B5EF4-FFF2-40B4-BE49-F238E27FC236}">
                  <a16:creationId xmlns:a16="http://schemas.microsoft.com/office/drawing/2014/main" id="{AFC2957D-40B8-5D4B-84E4-80C88D6D3C81}"/>
                </a:ext>
              </a:extLst>
            </p:cNvPr>
            <p:cNvSpPr/>
            <p:nvPr/>
          </p:nvSpPr>
          <p:spPr>
            <a:xfrm>
              <a:off x="5008952" y="2714624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Cross 7">
              <a:extLst>
                <a:ext uri="{FF2B5EF4-FFF2-40B4-BE49-F238E27FC236}">
                  <a16:creationId xmlns:a16="http://schemas.microsoft.com/office/drawing/2014/main" id="{7DB4F36C-BEEA-1D4E-AC52-20EE5CB6F2C6}"/>
                </a:ext>
              </a:extLst>
            </p:cNvPr>
            <p:cNvSpPr/>
            <p:nvPr/>
          </p:nvSpPr>
          <p:spPr>
            <a:xfrm>
              <a:off x="6874067" y="2714624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Cross 8">
              <a:extLst>
                <a:ext uri="{FF2B5EF4-FFF2-40B4-BE49-F238E27FC236}">
                  <a16:creationId xmlns:a16="http://schemas.microsoft.com/office/drawing/2014/main" id="{D40B0264-D1C7-4B46-B76F-788E2C395FA9}"/>
                </a:ext>
              </a:extLst>
            </p:cNvPr>
            <p:cNvSpPr/>
            <p:nvPr/>
          </p:nvSpPr>
          <p:spPr>
            <a:xfrm>
              <a:off x="5925737" y="2071687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Cross 9">
              <a:extLst>
                <a:ext uri="{FF2B5EF4-FFF2-40B4-BE49-F238E27FC236}">
                  <a16:creationId xmlns:a16="http://schemas.microsoft.com/office/drawing/2014/main" id="{2FA4BDE6-B8B6-6442-852E-0869790FD85F}"/>
                </a:ext>
              </a:extLst>
            </p:cNvPr>
            <p:cNvSpPr/>
            <p:nvPr/>
          </p:nvSpPr>
          <p:spPr>
            <a:xfrm>
              <a:off x="5381619" y="2268737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Cross 10">
              <a:extLst>
                <a:ext uri="{FF2B5EF4-FFF2-40B4-BE49-F238E27FC236}">
                  <a16:creationId xmlns:a16="http://schemas.microsoft.com/office/drawing/2014/main" id="{E593DC46-F2BD-5B4F-A2B9-5E454555C5E1}"/>
                </a:ext>
              </a:extLst>
            </p:cNvPr>
            <p:cNvSpPr/>
            <p:nvPr/>
          </p:nvSpPr>
          <p:spPr>
            <a:xfrm>
              <a:off x="6462706" y="2268737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Minus 11">
              <a:extLst>
                <a:ext uri="{FF2B5EF4-FFF2-40B4-BE49-F238E27FC236}">
                  <a16:creationId xmlns:a16="http://schemas.microsoft.com/office/drawing/2014/main" id="{2AB0616A-DA35-494B-8B46-A6FDC8814F8D}"/>
                </a:ext>
              </a:extLst>
            </p:cNvPr>
            <p:cNvSpPr/>
            <p:nvPr/>
          </p:nvSpPr>
          <p:spPr>
            <a:xfrm>
              <a:off x="4977403" y="3626049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Minus 12">
              <a:extLst>
                <a:ext uri="{FF2B5EF4-FFF2-40B4-BE49-F238E27FC236}">
                  <a16:creationId xmlns:a16="http://schemas.microsoft.com/office/drawing/2014/main" id="{D50985A0-E64F-2D4B-9C13-D30E57AA732B}"/>
                </a:ext>
              </a:extLst>
            </p:cNvPr>
            <p:cNvSpPr/>
            <p:nvPr/>
          </p:nvSpPr>
          <p:spPr>
            <a:xfrm>
              <a:off x="6840732" y="3626049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Minus 13">
              <a:extLst>
                <a:ext uri="{FF2B5EF4-FFF2-40B4-BE49-F238E27FC236}">
                  <a16:creationId xmlns:a16="http://schemas.microsoft.com/office/drawing/2014/main" id="{EF6C488E-B734-5941-933C-85529C09410F}"/>
                </a:ext>
              </a:extLst>
            </p:cNvPr>
            <p:cNvSpPr/>
            <p:nvPr/>
          </p:nvSpPr>
          <p:spPr>
            <a:xfrm>
              <a:off x="5902220" y="4273155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Minus 14">
              <a:extLst>
                <a:ext uri="{FF2B5EF4-FFF2-40B4-BE49-F238E27FC236}">
                  <a16:creationId xmlns:a16="http://schemas.microsoft.com/office/drawing/2014/main" id="{A8F12E8E-9FDE-3E45-A441-6479A1A4450D}"/>
                </a:ext>
              </a:extLst>
            </p:cNvPr>
            <p:cNvSpPr/>
            <p:nvPr/>
          </p:nvSpPr>
          <p:spPr>
            <a:xfrm>
              <a:off x="5347087" y="4030267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Minus 15">
              <a:extLst>
                <a:ext uri="{FF2B5EF4-FFF2-40B4-BE49-F238E27FC236}">
                  <a16:creationId xmlns:a16="http://schemas.microsoft.com/office/drawing/2014/main" id="{5492349C-717A-D64D-AAD2-A21FCBFCA917}"/>
                </a:ext>
              </a:extLst>
            </p:cNvPr>
            <p:cNvSpPr/>
            <p:nvPr/>
          </p:nvSpPr>
          <p:spPr>
            <a:xfrm>
              <a:off x="6427586" y="4030265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Down Arrow 16">
            <a:extLst>
              <a:ext uri="{FF2B5EF4-FFF2-40B4-BE49-F238E27FC236}">
                <a16:creationId xmlns:a16="http://schemas.microsoft.com/office/drawing/2014/main" id="{278384EE-07BA-3049-ACE8-5F1FB90B7237}"/>
              </a:ext>
            </a:extLst>
          </p:cNvPr>
          <p:cNvSpPr/>
          <p:nvPr/>
        </p:nvSpPr>
        <p:spPr>
          <a:xfrm rot="10800000">
            <a:off x="5464391" y="3054404"/>
            <a:ext cx="460769" cy="1558529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Down Arrow 29">
            <a:extLst>
              <a:ext uri="{FF2B5EF4-FFF2-40B4-BE49-F238E27FC236}">
                <a16:creationId xmlns:a16="http://schemas.microsoft.com/office/drawing/2014/main" id="{4008AD2C-742D-A646-877A-10B234A0BFA3}"/>
              </a:ext>
            </a:extLst>
          </p:cNvPr>
          <p:cNvSpPr/>
          <p:nvPr/>
        </p:nvSpPr>
        <p:spPr>
          <a:xfrm>
            <a:off x="7552038" y="1322832"/>
            <a:ext cx="221673" cy="4904076"/>
          </a:xfrm>
          <a:prstGeom prst="down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B9EDA5F-476A-5D44-8B10-DC36446E7F26}"/>
              </a:ext>
            </a:extLst>
          </p:cNvPr>
          <p:cNvSpPr txBox="1"/>
          <p:nvPr/>
        </p:nvSpPr>
        <p:spPr>
          <a:xfrm>
            <a:off x="7773711" y="6042242"/>
            <a:ext cx="341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e</a:t>
            </a:r>
            <a:r>
              <a:rPr lang="en-US" baseline="30000" dirty="0"/>
              <a:t>-</a:t>
            </a:r>
            <a:endParaRPr lang="en-US" i="1" dirty="0"/>
          </a:p>
        </p:txBody>
      </p:sp>
      <p:sp>
        <p:nvSpPr>
          <p:cNvPr id="32" name="Curved Down Arrow 31">
            <a:extLst>
              <a:ext uri="{FF2B5EF4-FFF2-40B4-BE49-F238E27FC236}">
                <a16:creationId xmlns:a16="http://schemas.microsoft.com/office/drawing/2014/main" id="{9031CA01-4C5B-0144-A092-B95EF4A86466}"/>
              </a:ext>
            </a:extLst>
          </p:cNvPr>
          <p:cNvSpPr/>
          <p:nvPr/>
        </p:nvSpPr>
        <p:spPr>
          <a:xfrm flipH="1">
            <a:off x="6050943" y="2198989"/>
            <a:ext cx="1463509" cy="793011"/>
          </a:xfrm>
          <a:prstGeom prst="curvedDownArrow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A695109-D6D1-7B40-BAB2-83407ADFC155}"/>
              </a:ext>
            </a:extLst>
          </p:cNvPr>
          <p:cNvSpPr txBox="1"/>
          <p:nvPr/>
        </p:nvSpPr>
        <p:spPr>
          <a:xfrm>
            <a:off x="6535607" y="1828890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EELS</a:t>
            </a:r>
          </a:p>
        </p:txBody>
      </p:sp>
      <p:pic>
        <p:nvPicPr>
          <p:cNvPr id="21" name="Picture 20" descr="lightarrow.pdf">
            <a:extLst>
              <a:ext uri="{FF2B5EF4-FFF2-40B4-BE49-F238E27FC236}">
                <a16:creationId xmlns:a16="http://schemas.microsoft.com/office/drawing/2014/main" id="{8A7C1CAB-4FFD-C94A-832C-B7EA2F8509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948937">
            <a:off x="2782204" y="1483175"/>
            <a:ext cx="2098644" cy="296984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8D959EC-9E93-E74E-980E-C45E37FFB81A}"/>
              </a:ext>
            </a:extLst>
          </p:cNvPr>
          <p:cNvSpPr txBox="1"/>
          <p:nvPr/>
        </p:nvSpPr>
        <p:spPr>
          <a:xfrm>
            <a:off x="1601379" y="3233584"/>
            <a:ext cx="2268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Cathodoluminescence</a:t>
            </a:r>
          </a:p>
        </p:txBody>
      </p:sp>
    </p:spTree>
    <p:extLst>
      <p:ext uri="{BB962C8B-B14F-4D97-AF65-F5344CB8AC3E}">
        <p14:creationId xmlns:p14="http://schemas.microsoft.com/office/powerpoint/2010/main" val="1966011059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68BF95-3F84-6B42-9C6A-E392A348E2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Photon-plasmon and electron-plasmon processes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978A13-684E-6E4B-8CEC-34DA1D0EB9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147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94ABB9-FF0E-0543-B11F-8A1FCAC649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1252" y="2436544"/>
            <a:ext cx="2700337" cy="2676653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6A0EE64A-C975-8C49-8DF3-7E61B2AAB72D}"/>
              </a:ext>
            </a:extLst>
          </p:cNvPr>
          <p:cNvGrpSpPr/>
          <p:nvPr/>
        </p:nvGrpSpPr>
        <p:grpSpPr>
          <a:xfrm rot="10800000">
            <a:off x="4549392" y="2548424"/>
            <a:ext cx="2324098" cy="2444356"/>
            <a:chOff x="4977403" y="2071687"/>
            <a:chExt cx="2324098" cy="2444356"/>
          </a:xfrm>
        </p:grpSpPr>
        <p:sp>
          <p:nvSpPr>
            <p:cNvPr id="7" name="Cross 6">
              <a:extLst>
                <a:ext uri="{FF2B5EF4-FFF2-40B4-BE49-F238E27FC236}">
                  <a16:creationId xmlns:a16="http://schemas.microsoft.com/office/drawing/2014/main" id="{AFC2957D-40B8-5D4B-84E4-80C88D6D3C81}"/>
                </a:ext>
              </a:extLst>
            </p:cNvPr>
            <p:cNvSpPr/>
            <p:nvPr/>
          </p:nvSpPr>
          <p:spPr>
            <a:xfrm>
              <a:off x="5008952" y="2714624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Cross 7">
              <a:extLst>
                <a:ext uri="{FF2B5EF4-FFF2-40B4-BE49-F238E27FC236}">
                  <a16:creationId xmlns:a16="http://schemas.microsoft.com/office/drawing/2014/main" id="{7DB4F36C-BEEA-1D4E-AC52-20EE5CB6F2C6}"/>
                </a:ext>
              </a:extLst>
            </p:cNvPr>
            <p:cNvSpPr/>
            <p:nvPr/>
          </p:nvSpPr>
          <p:spPr>
            <a:xfrm>
              <a:off x="6874067" y="2714624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Cross 8">
              <a:extLst>
                <a:ext uri="{FF2B5EF4-FFF2-40B4-BE49-F238E27FC236}">
                  <a16:creationId xmlns:a16="http://schemas.microsoft.com/office/drawing/2014/main" id="{D40B0264-D1C7-4B46-B76F-788E2C395FA9}"/>
                </a:ext>
              </a:extLst>
            </p:cNvPr>
            <p:cNvSpPr/>
            <p:nvPr/>
          </p:nvSpPr>
          <p:spPr>
            <a:xfrm>
              <a:off x="5925737" y="2071687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Cross 9">
              <a:extLst>
                <a:ext uri="{FF2B5EF4-FFF2-40B4-BE49-F238E27FC236}">
                  <a16:creationId xmlns:a16="http://schemas.microsoft.com/office/drawing/2014/main" id="{2FA4BDE6-B8B6-6442-852E-0869790FD85F}"/>
                </a:ext>
              </a:extLst>
            </p:cNvPr>
            <p:cNvSpPr/>
            <p:nvPr/>
          </p:nvSpPr>
          <p:spPr>
            <a:xfrm>
              <a:off x="5381619" y="2268737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Cross 10">
              <a:extLst>
                <a:ext uri="{FF2B5EF4-FFF2-40B4-BE49-F238E27FC236}">
                  <a16:creationId xmlns:a16="http://schemas.microsoft.com/office/drawing/2014/main" id="{E593DC46-F2BD-5B4F-A2B9-5E454555C5E1}"/>
                </a:ext>
              </a:extLst>
            </p:cNvPr>
            <p:cNvSpPr/>
            <p:nvPr/>
          </p:nvSpPr>
          <p:spPr>
            <a:xfrm>
              <a:off x="6462706" y="2268737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Minus 11">
              <a:extLst>
                <a:ext uri="{FF2B5EF4-FFF2-40B4-BE49-F238E27FC236}">
                  <a16:creationId xmlns:a16="http://schemas.microsoft.com/office/drawing/2014/main" id="{2AB0616A-DA35-494B-8B46-A6FDC8814F8D}"/>
                </a:ext>
              </a:extLst>
            </p:cNvPr>
            <p:cNvSpPr/>
            <p:nvPr/>
          </p:nvSpPr>
          <p:spPr>
            <a:xfrm>
              <a:off x="4977403" y="3626049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Minus 12">
              <a:extLst>
                <a:ext uri="{FF2B5EF4-FFF2-40B4-BE49-F238E27FC236}">
                  <a16:creationId xmlns:a16="http://schemas.microsoft.com/office/drawing/2014/main" id="{D50985A0-E64F-2D4B-9C13-D30E57AA732B}"/>
                </a:ext>
              </a:extLst>
            </p:cNvPr>
            <p:cNvSpPr/>
            <p:nvPr/>
          </p:nvSpPr>
          <p:spPr>
            <a:xfrm>
              <a:off x="6840732" y="3626049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Minus 13">
              <a:extLst>
                <a:ext uri="{FF2B5EF4-FFF2-40B4-BE49-F238E27FC236}">
                  <a16:creationId xmlns:a16="http://schemas.microsoft.com/office/drawing/2014/main" id="{EF6C488E-B734-5941-933C-85529C09410F}"/>
                </a:ext>
              </a:extLst>
            </p:cNvPr>
            <p:cNvSpPr/>
            <p:nvPr/>
          </p:nvSpPr>
          <p:spPr>
            <a:xfrm>
              <a:off x="5902220" y="4273155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Minus 14">
              <a:extLst>
                <a:ext uri="{FF2B5EF4-FFF2-40B4-BE49-F238E27FC236}">
                  <a16:creationId xmlns:a16="http://schemas.microsoft.com/office/drawing/2014/main" id="{A8F12E8E-9FDE-3E45-A441-6479A1A4450D}"/>
                </a:ext>
              </a:extLst>
            </p:cNvPr>
            <p:cNvSpPr/>
            <p:nvPr/>
          </p:nvSpPr>
          <p:spPr>
            <a:xfrm>
              <a:off x="5347087" y="4030267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Minus 15">
              <a:extLst>
                <a:ext uri="{FF2B5EF4-FFF2-40B4-BE49-F238E27FC236}">
                  <a16:creationId xmlns:a16="http://schemas.microsoft.com/office/drawing/2014/main" id="{5492349C-717A-D64D-AAD2-A21FCBFCA917}"/>
                </a:ext>
              </a:extLst>
            </p:cNvPr>
            <p:cNvSpPr/>
            <p:nvPr/>
          </p:nvSpPr>
          <p:spPr>
            <a:xfrm>
              <a:off x="6427586" y="4030265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Down Arrow 16">
            <a:extLst>
              <a:ext uri="{FF2B5EF4-FFF2-40B4-BE49-F238E27FC236}">
                <a16:creationId xmlns:a16="http://schemas.microsoft.com/office/drawing/2014/main" id="{278384EE-07BA-3049-ACE8-5F1FB90B7237}"/>
              </a:ext>
            </a:extLst>
          </p:cNvPr>
          <p:cNvSpPr/>
          <p:nvPr/>
        </p:nvSpPr>
        <p:spPr>
          <a:xfrm rot="10800000">
            <a:off x="5464391" y="3054404"/>
            <a:ext cx="460769" cy="1558529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lightarrow.pdf">
            <a:extLst>
              <a:ext uri="{FF2B5EF4-FFF2-40B4-BE49-F238E27FC236}">
                <a16:creationId xmlns:a16="http://schemas.microsoft.com/office/drawing/2014/main" id="{F41EA2FA-3208-2E40-A75F-C4789A1C51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984367">
            <a:off x="1407992" y="777494"/>
            <a:ext cx="2098644" cy="2969846"/>
          </a:xfrm>
          <a:prstGeom prst="rect">
            <a:avLst/>
          </a:prstGeom>
        </p:spPr>
      </p:pic>
      <p:pic>
        <p:nvPicPr>
          <p:cNvPr id="19" name="Picture 18" descr="lightarrow.pdf">
            <a:extLst>
              <a:ext uri="{FF2B5EF4-FFF2-40B4-BE49-F238E27FC236}">
                <a16:creationId xmlns:a16="http://schemas.microsoft.com/office/drawing/2014/main" id="{1443F387-678B-9541-B0C4-1DEBE0DE25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984367">
            <a:off x="1407987" y="1466036"/>
            <a:ext cx="2098644" cy="2969846"/>
          </a:xfrm>
          <a:prstGeom prst="rect">
            <a:avLst/>
          </a:prstGeom>
        </p:spPr>
      </p:pic>
      <p:pic>
        <p:nvPicPr>
          <p:cNvPr id="20" name="Picture 19" descr="lightarrow.pdf">
            <a:extLst>
              <a:ext uri="{FF2B5EF4-FFF2-40B4-BE49-F238E27FC236}">
                <a16:creationId xmlns:a16="http://schemas.microsoft.com/office/drawing/2014/main" id="{8E64C9D3-E177-5E42-869D-D984282C5D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984367">
            <a:off x="1407981" y="2103057"/>
            <a:ext cx="2098644" cy="2969846"/>
          </a:xfrm>
          <a:prstGeom prst="rect">
            <a:avLst/>
          </a:prstGeom>
        </p:spPr>
      </p:pic>
      <p:pic>
        <p:nvPicPr>
          <p:cNvPr id="21" name="Picture 20" descr="lightarrow.pdf">
            <a:extLst>
              <a:ext uri="{FF2B5EF4-FFF2-40B4-BE49-F238E27FC236}">
                <a16:creationId xmlns:a16="http://schemas.microsoft.com/office/drawing/2014/main" id="{34B58D7D-0249-2A44-B039-2EB3FEAD8F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984367">
            <a:off x="1407974" y="2804633"/>
            <a:ext cx="2098644" cy="2969846"/>
          </a:xfrm>
          <a:prstGeom prst="rect">
            <a:avLst/>
          </a:prstGeom>
        </p:spPr>
      </p:pic>
      <p:pic>
        <p:nvPicPr>
          <p:cNvPr id="22" name="Picture 21" descr="lightarrow.pdf">
            <a:extLst>
              <a:ext uri="{FF2B5EF4-FFF2-40B4-BE49-F238E27FC236}">
                <a16:creationId xmlns:a16="http://schemas.microsoft.com/office/drawing/2014/main" id="{F4711494-AABE-A145-A28C-35B3C6A26B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984367">
            <a:off x="1407967" y="3506209"/>
            <a:ext cx="2098644" cy="2969846"/>
          </a:xfrm>
          <a:prstGeom prst="rect">
            <a:avLst/>
          </a:prstGeom>
        </p:spPr>
      </p:pic>
      <p:pic>
        <p:nvPicPr>
          <p:cNvPr id="23" name="Picture 22" descr="lightarrow.pdf">
            <a:extLst>
              <a:ext uri="{FF2B5EF4-FFF2-40B4-BE49-F238E27FC236}">
                <a16:creationId xmlns:a16="http://schemas.microsoft.com/office/drawing/2014/main" id="{5053C93F-49B8-A843-B99E-3E81F19345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984367">
            <a:off x="1407960" y="4207785"/>
            <a:ext cx="2098644" cy="2969846"/>
          </a:xfrm>
          <a:prstGeom prst="rect">
            <a:avLst/>
          </a:prstGeom>
        </p:spPr>
      </p:pic>
      <p:pic>
        <p:nvPicPr>
          <p:cNvPr id="24" name="Picture 23" descr="lightarrow.pdf">
            <a:extLst>
              <a:ext uri="{FF2B5EF4-FFF2-40B4-BE49-F238E27FC236}">
                <a16:creationId xmlns:a16="http://schemas.microsoft.com/office/drawing/2014/main" id="{4CE195E3-5B71-7D46-AC6F-1034C0B1D4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984367">
            <a:off x="1407953" y="4909361"/>
            <a:ext cx="2098644" cy="2969846"/>
          </a:xfrm>
          <a:prstGeom prst="rect">
            <a:avLst/>
          </a:prstGeom>
        </p:spPr>
      </p:pic>
      <p:sp>
        <p:nvSpPr>
          <p:cNvPr id="30" name="Down Arrow 29">
            <a:extLst>
              <a:ext uri="{FF2B5EF4-FFF2-40B4-BE49-F238E27FC236}">
                <a16:creationId xmlns:a16="http://schemas.microsoft.com/office/drawing/2014/main" id="{EBF3C8EC-CEAF-814D-9D64-2BFBEDDBD47F}"/>
              </a:ext>
            </a:extLst>
          </p:cNvPr>
          <p:cNvSpPr/>
          <p:nvPr/>
        </p:nvSpPr>
        <p:spPr>
          <a:xfrm>
            <a:off x="7552038" y="1322832"/>
            <a:ext cx="221673" cy="4904076"/>
          </a:xfrm>
          <a:prstGeom prst="down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5303091-9164-E346-9A28-EA2F661E7507}"/>
              </a:ext>
            </a:extLst>
          </p:cNvPr>
          <p:cNvSpPr txBox="1"/>
          <p:nvPr/>
        </p:nvSpPr>
        <p:spPr>
          <a:xfrm>
            <a:off x="7773711" y="6042242"/>
            <a:ext cx="341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e</a:t>
            </a:r>
            <a:r>
              <a:rPr lang="en-US" baseline="30000" dirty="0"/>
              <a:t>-</a:t>
            </a:r>
            <a:endParaRPr lang="en-US" i="1" dirty="0"/>
          </a:p>
        </p:txBody>
      </p:sp>
      <p:sp>
        <p:nvSpPr>
          <p:cNvPr id="32" name="Curved Down Arrow 31">
            <a:extLst>
              <a:ext uri="{FF2B5EF4-FFF2-40B4-BE49-F238E27FC236}">
                <a16:creationId xmlns:a16="http://schemas.microsoft.com/office/drawing/2014/main" id="{9DC5AC08-D013-674A-BD03-06301803DA0D}"/>
              </a:ext>
            </a:extLst>
          </p:cNvPr>
          <p:cNvSpPr/>
          <p:nvPr/>
        </p:nvSpPr>
        <p:spPr>
          <a:xfrm>
            <a:off x="6425018" y="2198989"/>
            <a:ext cx="1463509" cy="793011"/>
          </a:xfrm>
          <a:prstGeom prst="curvedDownArrow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4EAE02A-CADF-8E43-81B3-A7DF39DE445E}"/>
              </a:ext>
            </a:extLst>
          </p:cNvPr>
          <p:cNvSpPr txBox="1"/>
          <p:nvPr/>
        </p:nvSpPr>
        <p:spPr>
          <a:xfrm>
            <a:off x="4704498" y="1495976"/>
            <a:ext cx="21689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Electron energy-gain</a:t>
            </a:r>
          </a:p>
          <a:p>
            <a:pPr algn="ctr"/>
            <a:r>
              <a:rPr lang="en-US" dirty="0"/>
              <a:t> spectroscopy</a:t>
            </a:r>
          </a:p>
        </p:txBody>
      </p:sp>
    </p:spTree>
    <p:extLst>
      <p:ext uri="{BB962C8B-B14F-4D97-AF65-F5344CB8AC3E}">
        <p14:creationId xmlns:p14="http://schemas.microsoft.com/office/powerpoint/2010/main" val="1238347984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68BF95-3F84-6B42-9C6A-E392A348E2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Photon-plasmon and electron-plasmon processes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978A13-684E-6E4B-8CEC-34DA1D0EB9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148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94ABB9-FF0E-0543-B11F-8A1FCAC649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1252" y="2436544"/>
            <a:ext cx="2700337" cy="2676653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6A0EE64A-C975-8C49-8DF3-7E61B2AAB72D}"/>
              </a:ext>
            </a:extLst>
          </p:cNvPr>
          <p:cNvGrpSpPr/>
          <p:nvPr/>
        </p:nvGrpSpPr>
        <p:grpSpPr>
          <a:xfrm rot="10800000">
            <a:off x="4549392" y="2548424"/>
            <a:ext cx="2324098" cy="2444356"/>
            <a:chOff x="4977403" y="2071687"/>
            <a:chExt cx="2324098" cy="2444356"/>
          </a:xfrm>
        </p:grpSpPr>
        <p:sp>
          <p:nvSpPr>
            <p:cNvPr id="7" name="Cross 6">
              <a:extLst>
                <a:ext uri="{FF2B5EF4-FFF2-40B4-BE49-F238E27FC236}">
                  <a16:creationId xmlns:a16="http://schemas.microsoft.com/office/drawing/2014/main" id="{AFC2957D-40B8-5D4B-84E4-80C88D6D3C81}"/>
                </a:ext>
              </a:extLst>
            </p:cNvPr>
            <p:cNvSpPr/>
            <p:nvPr/>
          </p:nvSpPr>
          <p:spPr>
            <a:xfrm>
              <a:off x="5008952" y="2714624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Cross 7">
              <a:extLst>
                <a:ext uri="{FF2B5EF4-FFF2-40B4-BE49-F238E27FC236}">
                  <a16:creationId xmlns:a16="http://schemas.microsoft.com/office/drawing/2014/main" id="{7DB4F36C-BEEA-1D4E-AC52-20EE5CB6F2C6}"/>
                </a:ext>
              </a:extLst>
            </p:cNvPr>
            <p:cNvSpPr/>
            <p:nvPr/>
          </p:nvSpPr>
          <p:spPr>
            <a:xfrm>
              <a:off x="6874067" y="2714624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Cross 8">
              <a:extLst>
                <a:ext uri="{FF2B5EF4-FFF2-40B4-BE49-F238E27FC236}">
                  <a16:creationId xmlns:a16="http://schemas.microsoft.com/office/drawing/2014/main" id="{D40B0264-D1C7-4B46-B76F-788E2C395FA9}"/>
                </a:ext>
              </a:extLst>
            </p:cNvPr>
            <p:cNvSpPr/>
            <p:nvPr/>
          </p:nvSpPr>
          <p:spPr>
            <a:xfrm>
              <a:off x="5925737" y="2071687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Cross 9">
              <a:extLst>
                <a:ext uri="{FF2B5EF4-FFF2-40B4-BE49-F238E27FC236}">
                  <a16:creationId xmlns:a16="http://schemas.microsoft.com/office/drawing/2014/main" id="{2FA4BDE6-B8B6-6442-852E-0869790FD85F}"/>
                </a:ext>
              </a:extLst>
            </p:cNvPr>
            <p:cNvSpPr/>
            <p:nvPr/>
          </p:nvSpPr>
          <p:spPr>
            <a:xfrm>
              <a:off x="5381619" y="2268737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Cross 10">
              <a:extLst>
                <a:ext uri="{FF2B5EF4-FFF2-40B4-BE49-F238E27FC236}">
                  <a16:creationId xmlns:a16="http://schemas.microsoft.com/office/drawing/2014/main" id="{E593DC46-F2BD-5B4F-A2B9-5E454555C5E1}"/>
                </a:ext>
              </a:extLst>
            </p:cNvPr>
            <p:cNvSpPr/>
            <p:nvPr/>
          </p:nvSpPr>
          <p:spPr>
            <a:xfrm>
              <a:off x="6462706" y="2268737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Minus 11">
              <a:extLst>
                <a:ext uri="{FF2B5EF4-FFF2-40B4-BE49-F238E27FC236}">
                  <a16:creationId xmlns:a16="http://schemas.microsoft.com/office/drawing/2014/main" id="{2AB0616A-DA35-494B-8B46-A6FDC8814F8D}"/>
                </a:ext>
              </a:extLst>
            </p:cNvPr>
            <p:cNvSpPr/>
            <p:nvPr/>
          </p:nvSpPr>
          <p:spPr>
            <a:xfrm>
              <a:off x="4977403" y="3626049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Minus 12">
              <a:extLst>
                <a:ext uri="{FF2B5EF4-FFF2-40B4-BE49-F238E27FC236}">
                  <a16:creationId xmlns:a16="http://schemas.microsoft.com/office/drawing/2014/main" id="{D50985A0-E64F-2D4B-9C13-D30E57AA732B}"/>
                </a:ext>
              </a:extLst>
            </p:cNvPr>
            <p:cNvSpPr/>
            <p:nvPr/>
          </p:nvSpPr>
          <p:spPr>
            <a:xfrm>
              <a:off x="6840732" y="3626049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Minus 13">
              <a:extLst>
                <a:ext uri="{FF2B5EF4-FFF2-40B4-BE49-F238E27FC236}">
                  <a16:creationId xmlns:a16="http://schemas.microsoft.com/office/drawing/2014/main" id="{EF6C488E-B734-5941-933C-85529C09410F}"/>
                </a:ext>
              </a:extLst>
            </p:cNvPr>
            <p:cNvSpPr/>
            <p:nvPr/>
          </p:nvSpPr>
          <p:spPr>
            <a:xfrm>
              <a:off x="5902220" y="4273155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Minus 14">
              <a:extLst>
                <a:ext uri="{FF2B5EF4-FFF2-40B4-BE49-F238E27FC236}">
                  <a16:creationId xmlns:a16="http://schemas.microsoft.com/office/drawing/2014/main" id="{A8F12E8E-9FDE-3E45-A441-6479A1A4450D}"/>
                </a:ext>
              </a:extLst>
            </p:cNvPr>
            <p:cNvSpPr/>
            <p:nvPr/>
          </p:nvSpPr>
          <p:spPr>
            <a:xfrm>
              <a:off x="5347087" y="4030267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Minus 15">
              <a:extLst>
                <a:ext uri="{FF2B5EF4-FFF2-40B4-BE49-F238E27FC236}">
                  <a16:creationId xmlns:a16="http://schemas.microsoft.com/office/drawing/2014/main" id="{5492349C-717A-D64D-AAD2-A21FCBFCA917}"/>
                </a:ext>
              </a:extLst>
            </p:cNvPr>
            <p:cNvSpPr/>
            <p:nvPr/>
          </p:nvSpPr>
          <p:spPr>
            <a:xfrm>
              <a:off x="6427586" y="4030265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Down Arrow 16">
            <a:extLst>
              <a:ext uri="{FF2B5EF4-FFF2-40B4-BE49-F238E27FC236}">
                <a16:creationId xmlns:a16="http://schemas.microsoft.com/office/drawing/2014/main" id="{278384EE-07BA-3049-ACE8-5F1FB90B7237}"/>
              </a:ext>
            </a:extLst>
          </p:cNvPr>
          <p:cNvSpPr/>
          <p:nvPr/>
        </p:nvSpPr>
        <p:spPr>
          <a:xfrm rot="10800000">
            <a:off x="5464391" y="3054404"/>
            <a:ext cx="460769" cy="1558529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lightarrow.pdf">
            <a:extLst>
              <a:ext uri="{FF2B5EF4-FFF2-40B4-BE49-F238E27FC236}">
                <a16:creationId xmlns:a16="http://schemas.microsoft.com/office/drawing/2014/main" id="{F41EA2FA-3208-2E40-A75F-C4789A1C51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984367">
            <a:off x="1407992" y="777494"/>
            <a:ext cx="2098644" cy="2969846"/>
          </a:xfrm>
          <a:prstGeom prst="rect">
            <a:avLst/>
          </a:prstGeom>
        </p:spPr>
      </p:pic>
      <p:pic>
        <p:nvPicPr>
          <p:cNvPr id="19" name="Picture 18" descr="lightarrow.pdf">
            <a:extLst>
              <a:ext uri="{FF2B5EF4-FFF2-40B4-BE49-F238E27FC236}">
                <a16:creationId xmlns:a16="http://schemas.microsoft.com/office/drawing/2014/main" id="{1443F387-678B-9541-B0C4-1DEBE0DE25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984367">
            <a:off x="1407987" y="1466036"/>
            <a:ext cx="2098644" cy="2969846"/>
          </a:xfrm>
          <a:prstGeom prst="rect">
            <a:avLst/>
          </a:prstGeom>
        </p:spPr>
      </p:pic>
      <p:pic>
        <p:nvPicPr>
          <p:cNvPr id="20" name="Picture 19" descr="lightarrow.pdf">
            <a:extLst>
              <a:ext uri="{FF2B5EF4-FFF2-40B4-BE49-F238E27FC236}">
                <a16:creationId xmlns:a16="http://schemas.microsoft.com/office/drawing/2014/main" id="{8E64C9D3-E177-5E42-869D-D984282C5D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984367">
            <a:off x="1407981" y="2103057"/>
            <a:ext cx="2098644" cy="2969846"/>
          </a:xfrm>
          <a:prstGeom prst="rect">
            <a:avLst/>
          </a:prstGeom>
        </p:spPr>
      </p:pic>
      <p:pic>
        <p:nvPicPr>
          <p:cNvPr id="21" name="Picture 20" descr="lightarrow.pdf">
            <a:extLst>
              <a:ext uri="{FF2B5EF4-FFF2-40B4-BE49-F238E27FC236}">
                <a16:creationId xmlns:a16="http://schemas.microsoft.com/office/drawing/2014/main" id="{34B58D7D-0249-2A44-B039-2EB3FEAD8F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984367">
            <a:off x="1407974" y="2804633"/>
            <a:ext cx="2098644" cy="2969846"/>
          </a:xfrm>
          <a:prstGeom prst="rect">
            <a:avLst/>
          </a:prstGeom>
        </p:spPr>
      </p:pic>
      <p:pic>
        <p:nvPicPr>
          <p:cNvPr id="22" name="Picture 21" descr="lightarrow.pdf">
            <a:extLst>
              <a:ext uri="{FF2B5EF4-FFF2-40B4-BE49-F238E27FC236}">
                <a16:creationId xmlns:a16="http://schemas.microsoft.com/office/drawing/2014/main" id="{F4711494-AABE-A145-A28C-35B3C6A26B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984367">
            <a:off x="1407967" y="3506209"/>
            <a:ext cx="2098644" cy="2969846"/>
          </a:xfrm>
          <a:prstGeom prst="rect">
            <a:avLst/>
          </a:prstGeom>
        </p:spPr>
      </p:pic>
      <p:pic>
        <p:nvPicPr>
          <p:cNvPr id="23" name="Picture 22" descr="lightarrow.pdf">
            <a:extLst>
              <a:ext uri="{FF2B5EF4-FFF2-40B4-BE49-F238E27FC236}">
                <a16:creationId xmlns:a16="http://schemas.microsoft.com/office/drawing/2014/main" id="{5053C93F-49B8-A843-B99E-3E81F19345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984367">
            <a:off x="1407960" y="4207785"/>
            <a:ext cx="2098644" cy="2969846"/>
          </a:xfrm>
          <a:prstGeom prst="rect">
            <a:avLst/>
          </a:prstGeom>
        </p:spPr>
      </p:pic>
      <p:pic>
        <p:nvPicPr>
          <p:cNvPr id="24" name="Picture 23" descr="lightarrow.pdf">
            <a:extLst>
              <a:ext uri="{FF2B5EF4-FFF2-40B4-BE49-F238E27FC236}">
                <a16:creationId xmlns:a16="http://schemas.microsoft.com/office/drawing/2014/main" id="{4CE195E3-5B71-7D46-AC6F-1034C0B1D4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984367">
            <a:off x="1407953" y="4909361"/>
            <a:ext cx="2098644" cy="2969846"/>
          </a:xfrm>
          <a:prstGeom prst="rect">
            <a:avLst/>
          </a:prstGeom>
        </p:spPr>
      </p:pic>
      <p:sp>
        <p:nvSpPr>
          <p:cNvPr id="30" name="Down Arrow 29">
            <a:extLst>
              <a:ext uri="{FF2B5EF4-FFF2-40B4-BE49-F238E27FC236}">
                <a16:creationId xmlns:a16="http://schemas.microsoft.com/office/drawing/2014/main" id="{EBF3C8EC-CEAF-814D-9D64-2BFBEDDBD47F}"/>
              </a:ext>
            </a:extLst>
          </p:cNvPr>
          <p:cNvSpPr/>
          <p:nvPr/>
        </p:nvSpPr>
        <p:spPr>
          <a:xfrm>
            <a:off x="7552038" y="1322832"/>
            <a:ext cx="221673" cy="4904076"/>
          </a:xfrm>
          <a:prstGeom prst="down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5303091-9164-E346-9A28-EA2F661E7507}"/>
              </a:ext>
            </a:extLst>
          </p:cNvPr>
          <p:cNvSpPr txBox="1"/>
          <p:nvPr/>
        </p:nvSpPr>
        <p:spPr>
          <a:xfrm>
            <a:off x="7773711" y="6042242"/>
            <a:ext cx="341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e</a:t>
            </a:r>
            <a:r>
              <a:rPr lang="en-US" baseline="30000" dirty="0"/>
              <a:t>-</a:t>
            </a:r>
            <a:endParaRPr lang="en-US" i="1" dirty="0"/>
          </a:p>
        </p:txBody>
      </p:sp>
      <p:sp>
        <p:nvSpPr>
          <p:cNvPr id="32" name="Curved Down Arrow 31">
            <a:extLst>
              <a:ext uri="{FF2B5EF4-FFF2-40B4-BE49-F238E27FC236}">
                <a16:creationId xmlns:a16="http://schemas.microsoft.com/office/drawing/2014/main" id="{9DC5AC08-D013-674A-BD03-06301803DA0D}"/>
              </a:ext>
            </a:extLst>
          </p:cNvPr>
          <p:cNvSpPr/>
          <p:nvPr/>
        </p:nvSpPr>
        <p:spPr>
          <a:xfrm flipH="1">
            <a:off x="6300324" y="2198989"/>
            <a:ext cx="1463509" cy="793011"/>
          </a:xfrm>
          <a:prstGeom prst="curvedDownArrow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4EAE02A-CADF-8E43-81B3-A7DF39DE445E}"/>
              </a:ext>
            </a:extLst>
          </p:cNvPr>
          <p:cNvSpPr txBox="1"/>
          <p:nvPr/>
        </p:nvSpPr>
        <p:spPr>
          <a:xfrm>
            <a:off x="5335830" y="1856653"/>
            <a:ext cx="1680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Stimulated EELS</a:t>
            </a:r>
          </a:p>
        </p:txBody>
      </p:sp>
    </p:spTree>
    <p:extLst>
      <p:ext uri="{BB962C8B-B14F-4D97-AF65-F5344CB8AC3E}">
        <p14:creationId xmlns:p14="http://schemas.microsoft.com/office/powerpoint/2010/main" val="36289910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</a:t>
            </a:r>
            <a:r>
              <a:rPr lang="en-US" dirty="0" err="1"/>
              <a:t>nanophotonics</a:t>
            </a:r>
            <a:r>
              <a:rPr lang="en-US" dirty="0"/>
              <a:t> do?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arts!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1872B0-B8F9-F14C-8644-38C1AEA27F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6700" y="1600200"/>
            <a:ext cx="4317640" cy="47561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8946577-5DAF-084F-B67E-B006B3AADB86}"/>
              </a:ext>
            </a:extLst>
          </p:cNvPr>
          <p:cNvSpPr txBox="1"/>
          <p:nvPr/>
        </p:nvSpPr>
        <p:spPr>
          <a:xfrm>
            <a:off x="2570313" y="6491287"/>
            <a:ext cx="4790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Ruivo</a:t>
            </a:r>
            <a:r>
              <a:rPr lang="en-US" dirty="0"/>
              <a:t>, A. </a:t>
            </a:r>
            <a:r>
              <a:rPr lang="en-US" i="1" dirty="0"/>
              <a:t>et al</a:t>
            </a:r>
            <a:r>
              <a:rPr lang="en-US" dirty="0"/>
              <a:t>. </a:t>
            </a:r>
            <a:r>
              <a:rPr lang="en-US" i="1" dirty="0"/>
              <a:t>Journal of Cultural Heritage</a:t>
            </a:r>
            <a:r>
              <a:rPr lang="en-US" dirty="0"/>
              <a:t>. 2008.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A8E2E73-C3EC-7C46-A051-DB569BFEE9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8900" y="2473324"/>
            <a:ext cx="4030035" cy="300990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34AB0BF-8A7E-E54E-8F06-D90BC92135E2}"/>
              </a:ext>
            </a:extLst>
          </p:cNvPr>
          <p:cNvSpPr txBox="1"/>
          <p:nvPr/>
        </p:nvSpPr>
        <p:spPr>
          <a:xfrm>
            <a:off x="7847442" y="6495018"/>
            <a:ext cx="3752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Duncan, K. A., </a:t>
            </a:r>
            <a:r>
              <a:rPr lang="en-US" i="1" dirty="0"/>
              <a:t>et al</a:t>
            </a:r>
            <a:r>
              <a:rPr lang="en-US" dirty="0"/>
              <a:t>. </a:t>
            </a:r>
            <a:r>
              <a:rPr lang="en-US" i="1" dirty="0"/>
              <a:t>J. Chem. Ed.</a:t>
            </a:r>
            <a:r>
              <a:rPr lang="en-US" dirty="0"/>
              <a:t> 2010.</a:t>
            </a:r>
          </a:p>
        </p:txBody>
      </p:sp>
    </p:spTree>
    <p:extLst>
      <p:ext uri="{BB962C8B-B14F-4D97-AF65-F5344CB8AC3E}">
        <p14:creationId xmlns:p14="http://schemas.microsoft.com/office/powerpoint/2010/main" val="901587033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68BF95-3F84-6B42-9C6A-E392A348E2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Photon-plasmon and electron-plasmon processes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978A13-684E-6E4B-8CEC-34DA1D0EB9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149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94ABB9-FF0E-0543-B11F-8A1FCAC649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1252" y="2436544"/>
            <a:ext cx="2700337" cy="2676653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6A0EE64A-C975-8C49-8DF3-7E61B2AAB72D}"/>
              </a:ext>
            </a:extLst>
          </p:cNvPr>
          <p:cNvGrpSpPr/>
          <p:nvPr/>
        </p:nvGrpSpPr>
        <p:grpSpPr>
          <a:xfrm rot="10800000">
            <a:off x="4549392" y="2548424"/>
            <a:ext cx="2324098" cy="2444356"/>
            <a:chOff x="4977403" y="2071687"/>
            <a:chExt cx="2324098" cy="2444356"/>
          </a:xfrm>
        </p:grpSpPr>
        <p:sp>
          <p:nvSpPr>
            <p:cNvPr id="7" name="Cross 6">
              <a:extLst>
                <a:ext uri="{FF2B5EF4-FFF2-40B4-BE49-F238E27FC236}">
                  <a16:creationId xmlns:a16="http://schemas.microsoft.com/office/drawing/2014/main" id="{AFC2957D-40B8-5D4B-84E4-80C88D6D3C81}"/>
                </a:ext>
              </a:extLst>
            </p:cNvPr>
            <p:cNvSpPr/>
            <p:nvPr/>
          </p:nvSpPr>
          <p:spPr>
            <a:xfrm>
              <a:off x="5008952" y="2714624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Cross 7">
              <a:extLst>
                <a:ext uri="{FF2B5EF4-FFF2-40B4-BE49-F238E27FC236}">
                  <a16:creationId xmlns:a16="http://schemas.microsoft.com/office/drawing/2014/main" id="{7DB4F36C-BEEA-1D4E-AC52-20EE5CB6F2C6}"/>
                </a:ext>
              </a:extLst>
            </p:cNvPr>
            <p:cNvSpPr/>
            <p:nvPr/>
          </p:nvSpPr>
          <p:spPr>
            <a:xfrm>
              <a:off x="6874067" y="2714624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Cross 8">
              <a:extLst>
                <a:ext uri="{FF2B5EF4-FFF2-40B4-BE49-F238E27FC236}">
                  <a16:creationId xmlns:a16="http://schemas.microsoft.com/office/drawing/2014/main" id="{D40B0264-D1C7-4B46-B76F-788E2C395FA9}"/>
                </a:ext>
              </a:extLst>
            </p:cNvPr>
            <p:cNvSpPr/>
            <p:nvPr/>
          </p:nvSpPr>
          <p:spPr>
            <a:xfrm>
              <a:off x="5925737" y="2071687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Cross 9">
              <a:extLst>
                <a:ext uri="{FF2B5EF4-FFF2-40B4-BE49-F238E27FC236}">
                  <a16:creationId xmlns:a16="http://schemas.microsoft.com/office/drawing/2014/main" id="{2FA4BDE6-B8B6-6442-852E-0869790FD85F}"/>
                </a:ext>
              </a:extLst>
            </p:cNvPr>
            <p:cNvSpPr/>
            <p:nvPr/>
          </p:nvSpPr>
          <p:spPr>
            <a:xfrm>
              <a:off x="5381619" y="2268737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Cross 10">
              <a:extLst>
                <a:ext uri="{FF2B5EF4-FFF2-40B4-BE49-F238E27FC236}">
                  <a16:creationId xmlns:a16="http://schemas.microsoft.com/office/drawing/2014/main" id="{E593DC46-F2BD-5B4F-A2B9-5E454555C5E1}"/>
                </a:ext>
              </a:extLst>
            </p:cNvPr>
            <p:cNvSpPr/>
            <p:nvPr/>
          </p:nvSpPr>
          <p:spPr>
            <a:xfrm>
              <a:off x="6462706" y="2268737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Minus 11">
              <a:extLst>
                <a:ext uri="{FF2B5EF4-FFF2-40B4-BE49-F238E27FC236}">
                  <a16:creationId xmlns:a16="http://schemas.microsoft.com/office/drawing/2014/main" id="{2AB0616A-DA35-494B-8B46-A6FDC8814F8D}"/>
                </a:ext>
              </a:extLst>
            </p:cNvPr>
            <p:cNvSpPr/>
            <p:nvPr/>
          </p:nvSpPr>
          <p:spPr>
            <a:xfrm>
              <a:off x="4977403" y="3626049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Minus 12">
              <a:extLst>
                <a:ext uri="{FF2B5EF4-FFF2-40B4-BE49-F238E27FC236}">
                  <a16:creationId xmlns:a16="http://schemas.microsoft.com/office/drawing/2014/main" id="{D50985A0-E64F-2D4B-9C13-D30E57AA732B}"/>
                </a:ext>
              </a:extLst>
            </p:cNvPr>
            <p:cNvSpPr/>
            <p:nvPr/>
          </p:nvSpPr>
          <p:spPr>
            <a:xfrm>
              <a:off x="6840732" y="3626049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Minus 13">
              <a:extLst>
                <a:ext uri="{FF2B5EF4-FFF2-40B4-BE49-F238E27FC236}">
                  <a16:creationId xmlns:a16="http://schemas.microsoft.com/office/drawing/2014/main" id="{EF6C488E-B734-5941-933C-85529C09410F}"/>
                </a:ext>
              </a:extLst>
            </p:cNvPr>
            <p:cNvSpPr/>
            <p:nvPr/>
          </p:nvSpPr>
          <p:spPr>
            <a:xfrm>
              <a:off x="5902220" y="4273155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Minus 14">
              <a:extLst>
                <a:ext uri="{FF2B5EF4-FFF2-40B4-BE49-F238E27FC236}">
                  <a16:creationId xmlns:a16="http://schemas.microsoft.com/office/drawing/2014/main" id="{A8F12E8E-9FDE-3E45-A441-6479A1A4450D}"/>
                </a:ext>
              </a:extLst>
            </p:cNvPr>
            <p:cNvSpPr/>
            <p:nvPr/>
          </p:nvSpPr>
          <p:spPr>
            <a:xfrm>
              <a:off x="5347087" y="4030267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Minus 15">
              <a:extLst>
                <a:ext uri="{FF2B5EF4-FFF2-40B4-BE49-F238E27FC236}">
                  <a16:creationId xmlns:a16="http://schemas.microsoft.com/office/drawing/2014/main" id="{5492349C-717A-D64D-AAD2-A21FCBFCA917}"/>
                </a:ext>
              </a:extLst>
            </p:cNvPr>
            <p:cNvSpPr/>
            <p:nvPr/>
          </p:nvSpPr>
          <p:spPr>
            <a:xfrm>
              <a:off x="6427586" y="4030265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Down Arrow 16">
            <a:extLst>
              <a:ext uri="{FF2B5EF4-FFF2-40B4-BE49-F238E27FC236}">
                <a16:creationId xmlns:a16="http://schemas.microsoft.com/office/drawing/2014/main" id="{278384EE-07BA-3049-ACE8-5F1FB90B7237}"/>
              </a:ext>
            </a:extLst>
          </p:cNvPr>
          <p:cNvSpPr/>
          <p:nvPr/>
        </p:nvSpPr>
        <p:spPr>
          <a:xfrm rot="10800000">
            <a:off x="5464391" y="3054404"/>
            <a:ext cx="460769" cy="1558529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Down Arrow 29">
            <a:extLst>
              <a:ext uri="{FF2B5EF4-FFF2-40B4-BE49-F238E27FC236}">
                <a16:creationId xmlns:a16="http://schemas.microsoft.com/office/drawing/2014/main" id="{EBF3C8EC-CEAF-814D-9D64-2BFBEDDBD47F}"/>
              </a:ext>
            </a:extLst>
          </p:cNvPr>
          <p:cNvSpPr/>
          <p:nvPr/>
        </p:nvSpPr>
        <p:spPr>
          <a:xfrm>
            <a:off x="7552038" y="1322832"/>
            <a:ext cx="221673" cy="4904076"/>
          </a:xfrm>
          <a:prstGeom prst="down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5303091-9164-E346-9A28-EA2F661E7507}"/>
              </a:ext>
            </a:extLst>
          </p:cNvPr>
          <p:cNvSpPr txBox="1"/>
          <p:nvPr/>
        </p:nvSpPr>
        <p:spPr>
          <a:xfrm>
            <a:off x="7773711" y="6042242"/>
            <a:ext cx="341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e</a:t>
            </a:r>
            <a:r>
              <a:rPr lang="en-US" baseline="30000" dirty="0"/>
              <a:t>-</a:t>
            </a:r>
            <a:endParaRPr lang="en-US" i="1" dirty="0"/>
          </a:p>
        </p:txBody>
      </p:sp>
      <p:sp>
        <p:nvSpPr>
          <p:cNvPr id="32" name="Curved Down Arrow 31">
            <a:extLst>
              <a:ext uri="{FF2B5EF4-FFF2-40B4-BE49-F238E27FC236}">
                <a16:creationId xmlns:a16="http://schemas.microsoft.com/office/drawing/2014/main" id="{9DC5AC08-D013-674A-BD03-06301803DA0D}"/>
              </a:ext>
            </a:extLst>
          </p:cNvPr>
          <p:cNvSpPr/>
          <p:nvPr/>
        </p:nvSpPr>
        <p:spPr>
          <a:xfrm flipH="1">
            <a:off x="6300324" y="2198989"/>
            <a:ext cx="1463509" cy="793011"/>
          </a:xfrm>
          <a:prstGeom prst="curvedDownArrow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4EAE02A-CADF-8E43-81B3-A7DF39DE445E}"/>
              </a:ext>
            </a:extLst>
          </p:cNvPr>
          <p:cNvSpPr txBox="1"/>
          <p:nvPr/>
        </p:nvSpPr>
        <p:spPr>
          <a:xfrm>
            <a:off x="5335830" y="1856653"/>
            <a:ext cx="1680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trike="sngStrike" dirty="0"/>
              <a:t>Stimulated</a:t>
            </a:r>
            <a:r>
              <a:rPr lang="en-US" dirty="0"/>
              <a:t> EELS</a:t>
            </a:r>
          </a:p>
        </p:txBody>
      </p:sp>
    </p:spTree>
    <p:extLst>
      <p:ext uri="{BB962C8B-B14F-4D97-AF65-F5344CB8AC3E}">
        <p14:creationId xmlns:p14="http://schemas.microsoft.com/office/powerpoint/2010/main" val="3036249533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EB35B-D0E1-B74B-85CE-E2088F18C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Stimulated EELS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F075F3-2A42-5147-A268-ACAC71910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150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935997-ED9C-F44F-83D7-77D38A6A7A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36100"/>
            <a:ext cx="12192000" cy="1385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634684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EB35B-D0E1-B74B-85CE-E2088F18C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Stimulated EELS: a few months later…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F075F3-2A42-5147-A268-ACAC71910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151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DB5B02-84AC-AE45-AF02-E326E3F4EF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6450" y="4036174"/>
            <a:ext cx="8039100" cy="1117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B7E4350-495F-3745-BB56-DFAD711FF9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8425" y="2193519"/>
            <a:ext cx="6915150" cy="111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989119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EB35B-D0E1-B74B-85CE-E2088F18C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Stimulated EELS: a few months later…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F075F3-2A42-5147-A268-ACAC71910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152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EF8C73-9302-9245-936A-4D895DC7072A}"/>
              </a:ext>
            </a:extLst>
          </p:cNvPr>
          <p:cNvSpPr txBox="1"/>
          <p:nvPr/>
        </p:nvSpPr>
        <p:spPr>
          <a:xfrm>
            <a:off x="5832764" y="3726873"/>
            <a:ext cx="558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plot</a:t>
            </a:r>
          </a:p>
        </p:txBody>
      </p:sp>
    </p:spTree>
    <p:extLst>
      <p:ext uri="{BB962C8B-B14F-4D97-AF65-F5344CB8AC3E}">
        <p14:creationId xmlns:p14="http://schemas.microsoft.com/office/powerpoint/2010/main" val="1713178579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3DFB7-F2F2-8445-AAC0-F0DFDB827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trike="sngStrike" dirty="0"/>
              <a:t>Extracurriculars</a:t>
            </a:r>
            <a:r>
              <a:rPr lang="en-US" dirty="0"/>
              <a:t> </a:t>
            </a:r>
            <a:br>
              <a:rPr lang="en-US"/>
            </a:br>
            <a:r>
              <a:rPr lang="en-US"/>
              <a:t>Community-Building </a:t>
            </a:r>
            <a:r>
              <a:rPr lang="en-US" dirty="0"/>
              <a:t>and Science Advocacy</a:t>
            </a:r>
            <a:endParaRPr lang="en-US" strike="sngStrik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5FC074-3BDF-BA48-A755-CDDA79ECC1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 algn="ctr">
              <a:buNone/>
            </a:pPr>
            <a:r>
              <a:rPr lang="en-US" sz="3500" dirty="0"/>
              <a:t>“Imagine if this type of work was a recognized part of your Ph.D.” </a:t>
            </a:r>
          </a:p>
          <a:p>
            <a:pPr marL="0" indent="0" algn="ctr">
              <a:buNone/>
            </a:pPr>
            <a:r>
              <a:rPr lang="mr-IN" sz="3500" dirty="0"/>
              <a:t>–</a:t>
            </a:r>
            <a:r>
              <a:rPr lang="en-US" sz="3500" dirty="0"/>
              <a:t> Dr. Sarah Vorpahl</a:t>
            </a:r>
            <a:endParaRPr lang="en-US" dirty="0"/>
          </a:p>
          <a:p>
            <a:r>
              <a:rPr lang="en-US" dirty="0"/>
              <a:t>Founder and President, Out in STEM at UW</a:t>
            </a:r>
          </a:p>
          <a:p>
            <a:r>
              <a:rPr lang="en-US" dirty="0"/>
              <a:t>Founder, Chemistry Department Mentorship Network</a:t>
            </a:r>
          </a:p>
          <a:p>
            <a:r>
              <a:rPr lang="en-US" dirty="0"/>
              <a:t>Organizer, Strengthening STEM through Diversity</a:t>
            </a:r>
          </a:p>
          <a:p>
            <a:r>
              <a:rPr lang="en-US" dirty="0"/>
              <a:t>Organizer, Strategies for Cultivating Inclusion in STEM</a:t>
            </a:r>
          </a:p>
          <a:p>
            <a:r>
              <a:rPr lang="en-US" dirty="0"/>
              <a:t>Clean Energy Institute Education and Training Fellow</a:t>
            </a:r>
          </a:p>
          <a:p>
            <a:r>
              <a:rPr lang="en-US" dirty="0"/>
              <a:t>Pacific Science Center Science Communication Fellow</a:t>
            </a:r>
          </a:p>
          <a:p>
            <a:r>
              <a:rPr lang="en-US" dirty="0"/>
              <a:t>Speaker, 2018 March for Science - Seattle</a:t>
            </a:r>
          </a:p>
          <a:p>
            <a:r>
              <a:rPr lang="en-US" dirty="0"/>
              <a:t>Husky 100, 2017 Cohort</a:t>
            </a:r>
          </a:p>
          <a:p>
            <a:r>
              <a:rPr lang="en-US" dirty="0"/>
              <a:t>Secretary, Women in Chemical Sciences (2015-2016)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BDC9E1-EC32-ED4E-8D5B-91C81016E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661378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27721-6498-4541-A4D8-5168BB5EA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8114BF-A32E-6B42-A328-C444BC1516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My Doctoral Committee</a:t>
            </a:r>
          </a:p>
          <a:p>
            <a:pPr lvl="1"/>
            <a:r>
              <a:rPr lang="en-US" dirty="0"/>
              <a:t>Prof. David </a:t>
            </a:r>
            <a:r>
              <a:rPr lang="en-US" dirty="0" err="1"/>
              <a:t>Masiello</a:t>
            </a:r>
            <a:endParaRPr lang="en-US" dirty="0"/>
          </a:p>
          <a:p>
            <a:pPr lvl="1"/>
            <a:r>
              <a:rPr lang="en-US" dirty="0"/>
              <a:t>Prof. David Ginger</a:t>
            </a:r>
          </a:p>
          <a:p>
            <a:pPr lvl="1"/>
            <a:r>
              <a:rPr lang="en-US" dirty="0"/>
              <a:t>Prof. Sarah Keller</a:t>
            </a:r>
          </a:p>
          <a:p>
            <a:pPr lvl="1"/>
            <a:r>
              <a:rPr lang="en-US" dirty="0"/>
              <a:t>Prof. Elizabeth Nance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88BE82-2120-1445-9A87-64AD1A5BC9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266322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216" y="1368425"/>
            <a:ext cx="5801784" cy="4351338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155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431622" y="5987018"/>
            <a:ext cx="3526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 </a:t>
            </a:r>
            <a:r>
              <a:rPr lang="en-US" dirty="0" err="1"/>
              <a:t>Masiello</a:t>
            </a:r>
            <a:r>
              <a:rPr lang="en-US" dirty="0"/>
              <a:t> group, March 2017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639984" y="704404"/>
            <a:ext cx="4770120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3200" dirty="0"/>
              <a:t>The </a:t>
            </a:r>
            <a:r>
              <a:rPr lang="en-US" sz="3200" dirty="0" err="1"/>
              <a:t>Masiello</a:t>
            </a:r>
            <a:r>
              <a:rPr lang="en-US" sz="3200" dirty="0"/>
              <a:t> Group: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3200" dirty="0"/>
              <a:t>Prof. David </a:t>
            </a:r>
            <a:r>
              <a:rPr lang="en-US" sz="3200" dirty="0" err="1"/>
              <a:t>Masiello</a:t>
            </a:r>
            <a:endParaRPr lang="en-US" sz="3200" dirty="0"/>
          </a:p>
          <a:p>
            <a:pPr marL="742950" lvl="1" indent="-285750">
              <a:buFont typeface="Arial" charset="0"/>
              <a:buChar char="•"/>
            </a:pPr>
            <a:r>
              <a:rPr lang="en-US" sz="3200" dirty="0"/>
              <a:t>Dr. Charles </a:t>
            </a:r>
            <a:r>
              <a:rPr lang="en-US" sz="3200" dirty="0" err="1"/>
              <a:t>Cherqui</a:t>
            </a:r>
            <a:endParaRPr lang="en-US" sz="3200" dirty="0"/>
          </a:p>
          <a:p>
            <a:pPr marL="742950" lvl="1" indent="-285750">
              <a:buFont typeface="Arial" charset="0"/>
              <a:buChar char="•"/>
            </a:pPr>
            <a:r>
              <a:rPr lang="en-US" sz="3200" dirty="0"/>
              <a:t>Dr. </a:t>
            </a:r>
            <a:r>
              <a:rPr lang="en-US" sz="3200" dirty="0" err="1"/>
              <a:t>Zhaoxia</a:t>
            </a:r>
            <a:r>
              <a:rPr lang="en-US" sz="3200" dirty="0"/>
              <a:t> Qian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3200" dirty="0"/>
              <a:t>Dr. Nicholas Bigelow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3200" dirty="0"/>
              <a:t>Dr. </a:t>
            </a:r>
            <a:r>
              <a:rPr lang="en-US" sz="3200" dirty="0" err="1"/>
              <a:t>Niket</a:t>
            </a:r>
            <a:r>
              <a:rPr lang="en-US" sz="3200" dirty="0"/>
              <a:t> Thakkar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3200" dirty="0"/>
              <a:t>Dr. Steven </a:t>
            </a:r>
            <a:r>
              <a:rPr lang="en-US" sz="3200" dirty="0" err="1"/>
              <a:t>Quillin</a:t>
            </a:r>
            <a:endParaRPr lang="en-US" sz="3200" dirty="0"/>
          </a:p>
          <a:p>
            <a:pPr marL="742950" lvl="1" indent="-285750">
              <a:buFont typeface="Arial" charset="0"/>
              <a:buChar char="•"/>
            </a:pPr>
            <a:r>
              <a:rPr lang="en-US" sz="3200" dirty="0"/>
              <a:t>Jacob </a:t>
            </a:r>
            <a:r>
              <a:rPr lang="en-US" sz="3200" dirty="0" err="1"/>
              <a:t>Busche</a:t>
            </a:r>
            <a:endParaRPr lang="en-US" sz="3200" dirty="0"/>
          </a:p>
          <a:p>
            <a:pPr marL="742950" lvl="1" indent="-285750">
              <a:buFont typeface="Arial" charset="0"/>
              <a:buChar char="•"/>
            </a:pPr>
            <a:r>
              <a:rPr lang="en-US" sz="3200" dirty="0"/>
              <a:t>Harrison Goldwyn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3200" dirty="0"/>
              <a:t>Kevin Smith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3200" dirty="0"/>
              <a:t>Elliot </a:t>
            </a:r>
            <a:r>
              <a:rPr lang="en-US" sz="3200" dirty="0" err="1"/>
              <a:t>Beutler</a:t>
            </a:r>
            <a:endParaRPr lang="en-US" sz="3200" dirty="0"/>
          </a:p>
          <a:p>
            <a:pPr marL="742950" lvl="1" indent="-285750">
              <a:buFont typeface="Arial" charset="0"/>
              <a:buChar char="•"/>
            </a:pPr>
            <a:r>
              <a:rPr lang="en-US" sz="3200" dirty="0"/>
              <a:t>Claire West</a:t>
            </a:r>
          </a:p>
        </p:txBody>
      </p:sp>
    </p:spTree>
    <p:extLst>
      <p:ext uri="{BB962C8B-B14F-4D97-AF65-F5344CB8AC3E}">
        <p14:creationId xmlns:p14="http://schemas.microsoft.com/office/powerpoint/2010/main" val="545168683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10CCED-B906-E341-8894-490B28ED7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A20CC5-D547-C341-81EA-ED4B925AD7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Experimental collaborators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368840-97FF-BC44-9A39-F20B3F1DD9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1302933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E10CFE-B9FB-1F4B-A7F8-A0A87E8A0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D672D3-0617-8D43-A262-5ADFF7CDA9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157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8E6EDA-32C2-864F-B580-A324DB6A67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667" b="7315"/>
          <a:stretch/>
        </p:blipFill>
        <p:spPr>
          <a:xfrm>
            <a:off x="3520225" y="1485900"/>
            <a:ext cx="5151549" cy="4870450"/>
          </a:xfrm>
          <a:prstGeom prst="rect">
            <a:avLst/>
          </a:prstGeom>
        </p:spPr>
      </p:pic>
      <p:sp>
        <p:nvSpPr>
          <p:cNvPr id="7" name="Donut 6">
            <a:extLst>
              <a:ext uri="{FF2B5EF4-FFF2-40B4-BE49-F238E27FC236}">
                <a16:creationId xmlns:a16="http://schemas.microsoft.com/office/drawing/2014/main" id="{84843727-EC4F-3B43-A1A9-3FD9BA89D3DE}"/>
              </a:ext>
            </a:extLst>
          </p:cNvPr>
          <p:cNvSpPr/>
          <p:nvPr/>
        </p:nvSpPr>
        <p:spPr>
          <a:xfrm>
            <a:off x="6248400" y="2463800"/>
            <a:ext cx="1358900" cy="1358900"/>
          </a:xfrm>
          <a:prstGeom prst="donut">
            <a:avLst>
              <a:gd name="adj" fmla="val 720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0328939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33AAB-2672-A343-9E99-F7683BA838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2AC00C-1CA8-B144-9954-5115A1830B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8000" dirty="0"/>
              <a:t>EXTRA STUFF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1F3ADC-7C90-BB47-B96E-B2B3DBE60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8989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for today: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/>
              <a:t>Learn about plasmons in metal nanoparticles</a:t>
            </a:r>
          </a:p>
          <a:p>
            <a:endParaRPr lang="en-US" dirty="0"/>
          </a:p>
          <a:p>
            <a:r>
              <a:rPr lang="en-US" dirty="0"/>
              <a:t>Learn how plasmons behave in clusters of metal nanoparticles</a:t>
            </a:r>
          </a:p>
          <a:p>
            <a:endParaRPr lang="en-US" dirty="0"/>
          </a:p>
          <a:p>
            <a:r>
              <a:rPr lang="en-US" dirty="0"/>
              <a:t>Qualify and quantify plasmon hybridization in mixed-metal, mixed-geometry clusters</a:t>
            </a:r>
          </a:p>
          <a:p>
            <a:endParaRPr lang="en-US" dirty="0"/>
          </a:p>
          <a:p>
            <a:r>
              <a:rPr lang="en-US" dirty="0"/>
              <a:t>Introduce size and magnetic effects to our model of cluster behavior</a:t>
            </a:r>
          </a:p>
          <a:p>
            <a:endParaRPr lang="en-US" dirty="0"/>
          </a:p>
          <a:p>
            <a:r>
              <a:rPr lang="en-US" dirty="0"/>
              <a:t>Accurately describe the plasmon resonances of large, finite clusters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902470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Time-Dependent Response of Various Metals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159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26" r="45404" b="54551"/>
          <a:stretch/>
        </p:blipFill>
        <p:spPr>
          <a:xfrm>
            <a:off x="2493818" y="1358900"/>
            <a:ext cx="7194136" cy="536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655652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Time-Dependent Response of Various Metals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160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220" t="-117" r="-90" b="54668"/>
          <a:stretch/>
        </p:blipFill>
        <p:spPr>
          <a:xfrm>
            <a:off x="2493818" y="1358900"/>
            <a:ext cx="7194136" cy="536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801472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Time-Dependent Response of Various Metals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161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27" t="44972" r="45403" b="9579"/>
          <a:stretch/>
        </p:blipFill>
        <p:spPr>
          <a:xfrm>
            <a:off x="2493818" y="1358900"/>
            <a:ext cx="7194136" cy="536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548007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Time-Dependent Response of Various Metals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162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221" t="44972" r="-91" b="9579"/>
          <a:stretch/>
        </p:blipFill>
        <p:spPr>
          <a:xfrm>
            <a:off x="2493818" y="1358900"/>
            <a:ext cx="7194136" cy="536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242660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163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1400" y="2133600"/>
            <a:ext cx="307497" cy="304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1400" y="2438400"/>
            <a:ext cx="307497" cy="304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8097" y="2590800"/>
            <a:ext cx="307497" cy="304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8097" y="1981200"/>
            <a:ext cx="307497" cy="3048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400" y="2133600"/>
            <a:ext cx="307497" cy="304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400" y="2438400"/>
            <a:ext cx="307497" cy="3048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6097" y="2590800"/>
            <a:ext cx="307497" cy="3048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6097" y="1981200"/>
            <a:ext cx="307497" cy="3048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7400" y="2133600"/>
            <a:ext cx="307497" cy="3048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7400" y="2438400"/>
            <a:ext cx="307497" cy="3048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000" y="2133600"/>
            <a:ext cx="307497" cy="3048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000" y="2438400"/>
            <a:ext cx="307497" cy="3048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2697" y="2590800"/>
            <a:ext cx="307497" cy="3048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2697" y="1981200"/>
            <a:ext cx="307497" cy="3048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2133600"/>
            <a:ext cx="307497" cy="3048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2438400"/>
            <a:ext cx="307497" cy="3048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0697" y="2590800"/>
            <a:ext cx="307497" cy="3048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0697" y="1981200"/>
            <a:ext cx="307497" cy="3048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2000" y="2133600"/>
            <a:ext cx="307497" cy="3048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2000" y="2438400"/>
            <a:ext cx="307497" cy="3048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8697" y="2590800"/>
            <a:ext cx="307497" cy="3048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8697" y="1981200"/>
            <a:ext cx="307497" cy="30480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00" y="2133600"/>
            <a:ext cx="307497" cy="3048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00" y="2438400"/>
            <a:ext cx="307497" cy="3048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3700" y="2133600"/>
            <a:ext cx="307497" cy="30480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3700" y="2438400"/>
            <a:ext cx="307497" cy="3048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0397" y="2590800"/>
            <a:ext cx="307497" cy="30480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0397" y="1981200"/>
            <a:ext cx="307497" cy="30480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1700" y="2133600"/>
            <a:ext cx="307497" cy="30480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1700" y="2438400"/>
            <a:ext cx="307497" cy="30480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8397" y="2590800"/>
            <a:ext cx="307497" cy="30480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8397" y="1981200"/>
            <a:ext cx="307497" cy="304800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9700" y="2133600"/>
            <a:ext cx="307497" cy="304800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9700" y="2438400"/>
            <a:ext cx="307497" cy="304800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0397" y="1676400"/>
            <a:ext cx="307497" cy="304800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1700" y="1524000"/>
            <a:ext cx="307497" cy="30480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8397" y="1676400"/>
            <a:ext cx="307497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809144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 know the </a:t>
            </a:r>
            <a:r>
              <a:rPr lang="en-US" dirty="0" err="1"/>
              <a:t>quasistatic</a:t>
            </a:r>
            <a:r>
              <a:rPr lang="en-US" dirty="0"/>
              <a:t> model doesn’t work at large sizes: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164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2124069"/>
            <a:ext cx="10058400" cy="4232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797268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Fully retarded model predicts multiple spectral switches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165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0922" y="1690688"/>
            <a:ext cx="5770155" cy="4827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556186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Oscillations in spacing calculations are due largely to the exponential term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166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2442272"/>
            <a:ext cx="10058400" cy="3914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040683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Realistically tunable variable: </a:t>
            </a:r>
            <a:r>
              <a:rPr lang="en-US" dirty="0" err="1"/>
              <a:t>interparticle</a:t>
            </a:r>
            <a:r>
              <a:rPr lang="en-US" dirty="0"/>
              <a:t> distance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167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4403" y="2282071"/>
            <a:ext cx="2524594" cy="2006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0" y="1860550"/>
            <a:ext cx="3035300" cy="28448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022042" y="4972050"/>
            <a:ext cx="26493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Urban, M. </a:t>
            </a:r>
            <a:r>
              <a:rPr lang="en-US" i="1" dirty="0"/>
              <a:t>et al</a:t>
            </a:r>
            <a:r>
              <a:rPr lang="en-US" dirty="0"/>
              <a:t>. </a:t>
            </a:r>
            <a:r>
              <a:rPr lang="en-US" i="1" dirty="0"/>
              <a:t>JACS </a:t>
            </a:r>
            <a:r>
              <a:rPr lang="en-US" dirty="0"/>
              <a:t>2016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74720" y="4972050"/>
            <a:ext cx="3298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Tan, S. </a:t>
            </a:r>
            <a:r>
              <a:rPr lang="en-US" i="1" dirty="0"/>
              <a:t>et al</a:t>
            </a:r>
            <a:r>
              <a:rPr lang="en-US" dirty="0"/>
              <a:t>. </a:t>
            </a:r>
            <a:r>
              <a:rPr lang="en-US" i="1" dirty="0"/>
              <a:t>Nat. Nanotech.</a:t>
            </a:r>
            <a:r>
              <a:rPr lang="en-US" dirty="0"/>
              <a:t> 2011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510204" y="4972050"/>
            <a:ext cx="2423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Qian,Z</a:t>
            </a:r>
            <a:r>
              <a:rPr lang="en-US" dirty="0"/>
              <a:t>. </a:t>
            </a:r>
            <a:r>
              <a:rPr lang="en-US" i="1" dirty="0"/>
              <a:t>et al</a:t>
            </a:r>
            <a:r>
              <a:rPr lang="en-US" dirty="0"/>
              <a:t>. </a:t>
            </a:r>
            <a:r>
              <a:rPr lang="en-US" i="1" dirty="0"/>
              <a:t>JACS</a:t>
            </a:r>
            <a:r>
              <a:rPr lang="en-US" dirty="0"/>
              <a:t> 2017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1700" y="2282071"/>
            <a:ext cx="4940300" cy="2001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436852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Spacing: 2-mer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168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932" b="68333"/>
          <a:stretch/>
        </p:blipFill>
        <p:spPr>
          <a:xfrm>
            <a:off x="838200" y="1935163"/>
            <a:ext cx="5118100" cy="417671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7800" y="517525"/>
            <a:ext cx="307497" cy="304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7800" y="822325"/>
            <a:ext cx="307497" cy="3048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4497" y="974725"/>
            <a:ext cx="307497" cy="304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4497" y="365125"/>
            <a:ext cx="307497" cy="3048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5800" y="517525"/>
            <a:ext cx="307497" cy="3048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5800" y="822325"/>
            <a:ext cx="307497" cy="3048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2497" y="974725"/>
            <a:ext cx="307497" cy="3048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2497" y="365125"/>
            <a:ext cx="307497" cy="3048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517525"/>
            <a:ext cx="307497" cy="3048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822325"/>
            <a:ext cx="307497" cy="30480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1537252" y="5592417"/>
            <a:ext cx="4174435" cy="4240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9219" y="5696502"/>
            <a:ext cx="190500" cy="21590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588602" y="548367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atin Modern Roman 10" charset="0"/>
                <a:ea typeface="Latin Modern Roman 10" charset="0"/>
                <a:cs typeface="Latin Modern Roman 10" charset="0"/>
              </a:rPr>
              <a:t>0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301729" y="5483679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atin Modern Roman 10" charset="0"/>
                <a:ea typeface="Latin Modern Roman 10" charset="0"/>
                <a:cs typeface="Latin Modern Roman 10" charset="0"/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36175422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16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314824" y="2171700"/>
            <a:ext cx="1800225" cy="46863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480569" y="2163772"/>
            <a:ext cx="34575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Metal</a:t>
            </a:r>
          </a:p>
        </p:txBody>
      </p:sp>
    </p:spTree>
    <p:extLst>
      <p:ext uri="{BB962C8B-B14F-4D97-AF65-F5344CB8AC3E}">
        <p14:creationId xmlns:p14="http://schemas.microsoft.com/office/powerpoint/2010/main" val="36792266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Spacing: </a:t>
            </a:r>
            <a:r>
              <a:rPr lang="en-US" dirty="0" err="1"/>
              <a:t>Twomer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169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51" t="3044" r="49946" b="92045"/>
          <a:stretch/>
        </p:blipFill>
        <p:spPr>
          <a:xfrm>
            <a:off x="6477000" y="3063858"/>
            <a:ext cx="6123764" cy="163514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932" b="68333"/>
          <a:stretch/>
        </p:blipFill>
        <p:spPr>
          <a:xfrm>
            <a:off x="838200" y="1935163"/>
            <a:ext cx="5118100" cy="4176712"/>
          </a:xfrm>
          <a:prstGeom prst="rect">
            <a:avLst/>
          </a:prstGeom>
        </p:spPr>
      </p:pic>
      <p:sp>
        <p:nvSpPr>
          <p:cNvPr id="3" name="Frame 2"/>
          <p:cNvSpPr/>
          <p:nvPr/>
        </p:nvSpPr>
        <p:spPr>
          <a:xfrm>
            <a:off x="3543300" y="2413000"/>
            <a:ext cx="2171700" cy="355600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Frame 6"/>
          <p:cNvSpPr/>
          <p:nvPr/>
        </p:nvSpPr>
        <p:spPr>
          <a:xfrm>
            <a:off x="6438900" y="3500428"/>
            <a:ext cx="5753100" cy="779472"/>
          </a:xfrm>
          <a:prstGeom prst="frame">
            <a:avLst>
              <a:gd name="adj1" fmla="val 435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5683250" y="2441971"/>
            <a:ext cx="6508750" cy="1058457"/>
          </a:xfrm>
          <a:prstGeom prst="line">
            <a:avLst/>
          </a:prstGeom>
          <a:ln w="571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3543300" y="2768600"/>
            <a:ext cx="2895600" cy="1511300"/>
          </a:xfrm>
          <a:prstGeom prst="line">
            <a:avLst/>
          </a:prstGeom>
          <a:ln w="571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905750" y="4329667"/>
            <a:ext cx="281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Tiny splitting! (&lt; .01 eV)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7800" y="517525"/>
            <a:ext cx="307497" cy="3048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7800" y="822325"/>
            <a:ext cx="307497" cy="3048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4497" y="974725"/>
            <a:ext cx="307497" cy="3048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4497" y="365125"/>
            <a:ext cx="307497" cy="3048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5800" y="517525"/>
            <a:ext cx="307497" cy="3048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5800" y="822325"/>
            <a:ext cx="307497" cy="3048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2497" y="974725"/>
            <a:ext cx="307497" cy="3048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2497" y="365125"/>
            <a:ext cx="307497" cy="3048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517525"/>
            <a:ext cx="307497" cy="3048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822325"/>
            <a:ext cx="307497" cy="304800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1537252" y="5592417"/>
            <a:ext cx="4174435" cy="4240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9219" y="5696502"/>
            <a:ext cx="190500" cy="215900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1588602" y="548367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atin Modern Roman 10" charset="0"/>
                <a:ea typeface="Latin Modern Roman 10" charset="0"/>
                <a:cs typeface="Latin Modern Roman 10" charset="0"/>
              </a:rPr>
              <a:t>0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301729" y="5483679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atin Modern Roman 10" charset="0"/>
                <a:ea typeface="Latin Modern Roman 10" charset="0"/>
                <a:cs typeface="Latin Modern Roman 10" charset="0"/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766351357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Spacing: </a:t>
            </a:r>
            <a:r>
              <a:rPr lang="en-US" dirty="0" err="1"/>
              <a:t>Twomer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170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19" b="68333"/>
          <a:stretch/>
        </p:blipFill>
        <p:spPr>
          <a:xfrm>
            <a:off x="838200" y="1935163"/>
            <a:ext cx="10020300" cy="417671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7800" y="517525"/>
            <a:ext cx="307497" cy="304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7800" y="822325"/>
            <a:ext cx="307497" cy="304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4497" y="974725"/>
            <a:ext cx="307497" cy="3048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4497" y="365125"/>
            <a:ext cx="307497" cy="304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5800" y="517525"/>
            <a:ext cx="307497" cy="3048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5800" y="822325"/>
            <a:ext cx="307497" cy="3048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2497" y="974725"/>
            <a:ext cx="307497" cy="3048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2497" y="365125"/>
            <a:ext cx="307497" cy="3048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517525"/>
            <a:ext cx="307497" cy="3048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822325"/>
            <a:ext cx="307497" cy="30480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537252" y="5592417"/>
            <a:ext cx="4174435" cy="4240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6666574" y="5600630"/>
            <a:ext cx="4174435" cy="4240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9219" y="5696502"/>
            <a:ext cx="190500" cy="2159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6640" y="5693362"/>
            <a:ext cx="190500" cy="2159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588602" y="548367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atin Modern Roman 10" charset="0"/>
                <a:ea typeface="Latin Modern Roman 10" charset="0"/>
                <a:cs typeface="Latin Modern Roman 10" charset="0"/>
              </a:rPr>
              <a:t>0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301729" y="5483679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atin Modern Roman 10" charset="0"/>
                <a:ea typeface="Latin Modern Roman 10" charset="0"/>
                <a:cs typeface="Latin Modern Roman 10" charset="0"/>
              </a:rPr>
              <a:t>10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735148" y="548939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atin Modern Roman 10" charset="0"/>
                <a:ea typeface="Latin Modern Roman 10" charset="0"/>
                <a:cs typeface="Latin Modern Roman 10" charset="0"/>
              </a:rPr>
              <a:t>0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448275" y="5489391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atin Modern Roman 10" charset="0"/>
                <a:ea typeface="Latin Modern Roman 10" charset="0"/>
                <a:cs typeface="Latin Modern Roman 10" charset="0"/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319620716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Spacing: </a:t>
            </a:r>
            <a:r>
              <a:rPr lang="en-US" dirty="0" err="1"/>
              <a:t>Twomer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171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87" r="19" b="68333"/>
          <a:stretch/>
        </p:blipFill>
        <p:spPr>
          <a:xfrm>
            <a:off x="5918200" y="1935163"/>
            <a:ext cx="4940300" cy="4176712"/>
          </a:xfrm>
          <a:prstGeom prst="rect">
            <a:avLst/>
          </a:prstGeom>
        </p:spPr>
      </p:pic>
      <p:sp>
        <p:nvSpPr>
          <p:cNvPr id="6" name="Frame 5"/>
          <p:cNvSpPr/>
          <p:nvPr/>
        </p:nvSpPr>
        <p:spPr>
          <a:xfrm>
            <a:off x="8547100" y="2480856"/>
            <a:ext cx="2171700" cy="355600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Frame 6"/>
          <p:cNvSpPr/>
          <p:nvPr/>
        </p:nvSpPr>
        <p:spPr>
          <a:xfrm>
            <a:off x="325031" y="2615202"/>
            <a:ext cx="5842001" cy="991197"/>
          </a:xfrm>
          <a:prstGeom prst="frame">
            <a:avLst>
              <a:gd name="adj1" fmla="val 435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6167032" y="2480856"/>
            <a:ext cx="2380067" cy="134346"/>
          </a:xfrm>
          <a:prstGeom prst="line">
            <a:avLst/>
          </a:prstGeom>
          <a:ln w="571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6167032" y="2836456"/>
            <a:ext cx="2380067" cy="769943"/>
          </a:xfrm>
          <a:prstGeom prst="line">
            <a:avLst/>
          </a:prstGeom>
          <a:ln w="571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045" t="4137" r="1413" b="91605"/>
          <a:stretch/>
        </p:blipFill>
        <p:spPr>
          <a:xfrm>
            <a:off x="373468" y="2463191"/>
            <a:ext cx="5793565" cy="1506944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860550" y="3646424"/>
            <a:ext cx="281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Bigger splitting! (.01 - .1 eV)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7800" y="517525"/>
            <a:ext cx="307497" cy="3048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7800" y="822325"/>
            <a:ext cx="307497" cy="3048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4497" y="974725"/>
            <a:ext cx="307497" cy="3048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4497" y="365125"/>
            <a:ext cx="307497" cy="3048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5800" y="517525"/>
            <a:ext cx="307497" cy="3048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5800" y="822325"/>
            <a:ext cx="307497" cy="3048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2497" y="974725"/>
            <a:ext cx="307497" cy="3048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2497" y="365125"/>
            <a:ext cx="307497" cy="3048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517525"/>
            <a:ext cx="307497" cy="3048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822325"/>
            <a:ext cx="307497" cy="304800"/>
          </a:xfrm>
          <a:prstGeom prst="rect">
            <a:avLst/>
          </a:prstGeom>
        </p:spPr>
      </p:pic>
      <p:sp>
        <p:nvSpPr>
          <p:cNvPr id="25" name="Rectangle 24"/>
          <p:cNvSpPr/>
          <p:nvPr/>
        </p:nvSpPr>
        <p:spPr>
          <a:xfrm>
            <a:off x="6666574" y="5600630"/>
            <a:ext cx="4174435" cy="4240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6640" y="5693362"/>
            <a:ext cx="190500" cy="215900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6735148" y="548939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atin Modern Roman 10" charset="0"/>
                <a:ea typeface="Latin Modern Roman 10" charset="0"/>
                <a:cs typeface="Latin Modern Roman 10" charset="0"/>
              </a:rPr>
              <a:t>0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0448275" y="5489391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atin Modern Roman 10" charset="0"/>
                <a:ea typeface="Latin Modern Roman 10" charset="0"/>
                <a:cs typeface="Latin Modern Roman 10" charset="0"/>
              </a:rPr>
              <a:t>10</a:t>
            </a: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4781" y="5970984"/>
            <a:ext cx="6922438" cy="770731"/>
          </a:xfrm>
          <a:prstGeom prst="rect">
            <a:avLst/>
          </a:prstGeom>
        </p:spPr>
      </p:pic>
      <p:sp>
        <p:nvSpPr>
          <p:cNvPr id="3" name="Frame 2"/>
          <p:cNvSpPr/>
          <p:nvPr/>
        </p:nvSpPr>
        <p:spPr>
          <a:xfrm>
            <a:off x="8696640" y="6024700"/>
            <a:ext cx="982937" cy="519791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7450045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of Length Scales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330914"/>
            <a:ext cx="10515600" cy="4025436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172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4665" y="4878644"/>
            <a:ext cx="2099544" cy="66127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0460" y="4269044"/>
            <a:ext cx="307497" cy="304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0460" y="4573844"/>
            <a:ext cx="307497" cy="3048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7157" y="4726244"/>
            <a:ext cx="307497" cy="304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7157" y="4116644"/>
            <a:ext cx="307497" cy="3048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8460" y="4269044"/>
            <a:ext cx="307497" cy="3048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8460" y="4573844"/>
            <a:ext cx="307497" cy="3048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5157" y="4726244"/>
            <a:ext cx="307497" cy="3048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5157" y="4116644"/>
            <a:ext cx="307497" cy="3048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6460" y="4269044"/>
            <a:ext cx="307497" cy="3048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6460" y="4573844"/>
            <a:ext cx="307497" cy="304800"/>
          </a:xfrm>
          <a:prstGeom prst="rect">
            <a:avLst/>
          </a:prstGeom>
        </p:spPr>
      </p:pic>
      <p:cxnSp>
        <p:nvCxnSpPr>
          <p:cNvPr id="17" name="Straight Connector 16"/>
          <p:cNvCxnSpPr/>
          <p:nvPr/>
        </p:nvCxnSpPr>
        <p:spPr>
          <a:xfrm flipV="1">
            <a:off x="9613657" y="4421444"/>
            <a:ext cx="1016552" cy="304800"/>
          </a:xfrm>
          <a:prstGeom prst="line">
            <a:avLst/>
          </a:prstGeom>
          <a:ln w="571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718457" y="3108960"/>
            <a:ext cx="391886" cy="22729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Length (nm)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058839" y="3108959"/>
            <a:ext cx="391886" cy="22729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Length (nm)</a:t>
            </a:r>
          </a:p>
        </p:txBody>
      </p:sp>
    </p:spTree>
    <p:extLst>
      <p:ext uri="{BB962C8B-B14F-4D97-AF65-F5344CB8AC3E}">
        <p14:creationId xmlns:p14="http://schemas.microsoft.com/office/powerpoint/2010/main" val="3491667162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112026" cy="4351338"/>
          </a:xfrm>
        </p:spPr>
        <p:txBody>
          <a:bodyPr/>
          <a:lstStyle/>
          <a:p>
            <a:r>
              <a:rPr lang="en-US" dirty="0"/>
              <a:t>Magnetic </a:t>
            </a:r>
            <a:r>
              <a:rPr lang="en-US" dirty="0" err="1"/>
              <a:t>plasmons</a:t>
            </a:r>
            <a:r>
              <a:rPr lang="en-US" dirty="0"/>
              <a:t> exhibit tunable spectral ordering</a:t>
            </a:r>
          </a:p>
          <a:p>
            <a:r>
              <a:rPr lang="en-US" dirty="0"/>
              <a:t>This effect is more pronounced for oligomers with larger constituent particles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173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87" r="19" b="68333"/>
          <a:stretch/>
        </p:blipFill>
        <p:spPr>
          <a:xfrm>
            <a:off x="5918200" y="1935163"/>
            <a:ext cx="4940300" cy="417671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666574" y="5600630"/>
            <a:ext cx="4174435" cy="4240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6640" y="5693362"/>
            <a:ext cx="190500" cy="2159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735148" y="548939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atin Modern Roman 10" charset="0"/>
                <a:ea typeface="Latin Modern Roman 10" charset="0"/>
                <a:cs typeface="Latin Modern Roman 10" charset="0"/>
              </a:rPr>
              <a:t>0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448275" y="5489391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atin Modern Roman 10" charset="0"/>
                <a:ea typeface="Latin Modern Roman 10" charset="0"/>
                <a:cs typeface="Latin Modern Roman 10" charset="0"/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221677861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Characteristic Mode Wavelength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174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15978"/>
            <a:ext cx="5589104" cy="460279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0052" y="2244103"/>
            <a:ext cx="3225800" cy="1016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7384" y="4329735"/>
            <a:ext cx="307497" cy="3048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7384" y="4634535"/>
            <a:ext cx="307497" cy="3048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4081" y="4786935"/>
            <a:ext cx="307497" cy="3048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4081" y="4177335"/>
            <a:ext cx="307497" cy="3048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5384" y="4329735"/>
            <a:ext cx="307497" cy="3048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5384" y="4634535"/>
            <a:ext cx="307497" cy="3048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2081" y="4786935"/>
            <a:ext cx="307497" cy="3048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2081" y="4177335"/>
            <a:ext cx="307497" cy="3048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3384" y="4329735"/>
            <a:ext cx="307497" cy="3048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3384" y="4634535"/>
            <a:ext cx="307497" cy="304800"/>
          </a:xfrm>
          <a:prstGeom prst="rect">
            <a:avLst/>
          </a:prstGeom>
        </p:spPr>
      </p:pic>
      <p:cxnSp>
        <p:nvCxnSpPr>
          <p:cNvPr id="21" name="Straight Connector 20"/>
          <p:cNvCxnSpPr/>
          <p:nvPr/>
        </p:nvCxnSpPr>
        <p:spPr>
          <a:xfrm flipV="1">
            <a:off x="8490581" y="4482135"/>
            <a:ext cx="1016552" cy="304800"/>
          </a:xfrm>
          <a:prstGeom prst="line">
            <a:avLst/>
          </a:prstGeom>
          <a:ln w="571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9575074" y="3813518"/>
            <a:ext cx="14369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Longest Distance</a:t>
            </a:r>
          </a:p>
        </p:txBody>
      </p:sp>
      <p:sp>
        <p:nvSpPr>
          <p:cNvPr id="3" name="Rectangle 2"/>
          <p:cNvSpPr/>
          <p:nvPr/>
        </p:nvSpPr>
        <p:spPr>
          <a:xfrm>
            <a:off x="718457" y="3260103"/>
            <a:ext cx="391886" cy="19389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Length (nm)</a:t>
            </a:r>
          </a:p>
        </p:txBody>
      </p:sp>
    </p:spTree>
    <p:extLst>
      <p:ext uri="{BB962C8B-B14F-4D97-AF65-F5344CB8AC3E}">
        <p14:creationId xmlns:p14="http://schemas.microsoft.com/office/powerpoint/2010/main" val="4045561840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Characteristic Mode Wavelength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175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15978"/>
            <a:ext cx="5589104" cy="460279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0052" y="2244103"/>
            <a:ext cx="3225800" cy="1016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7384" y="4329735"/>
            <a:ext cx="307497" cy="3048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7384" y="4634535"/>
            <a:ext cx="307497" cy="3048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4081" y="4786935"/>
            <a:ext cx="307497" cy="3048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4081" y="4177335"/>
            <a:ext cx="307497" cy="3048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5384" y="4329735"/>
            <a:ext cx="307497" cy="3048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5384" y="4634535"/>
            <a:ext cx="307497" cy="3048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2081" y="4786935"/>
            <a:ext cx="307497" cy="3048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2081" y="4177335"/>
            <a:ext cx="307497" cy="3048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3384" y="4329735"/>
            <a:ext cx="307497" cy="3048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3384" y="4634535"/>
            <a:ext cx="307497" cy="304800"/>
          </a:xfrm>
          <a:prstGeom prst="rect">
            <a:avLst/>
          </a:prstGeom>
        </p:spPr>
      </p:pic>
      <p:cxnSp>
        <p:nvCxnSpPr>
          <p:cNvPr id="21" name="Straight Connector 20"/>
          <p:cNvCxnSpPr/>
          <p:nvPr/>
        </p:nvCxnSpPr>
        <p:spPr>
          <a:xfrm flipV="1">
            <a:off x="8490581" y="4482135"/>
            <a:ext cx="1016552" cy="304800"/>
          </a:xfrm>
          <a:prstGeom prst="line">
            <a:avLst/>
          </a:prstGeom>
          <a:ln w="571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9575074" y="3813518"/>
            <a:ext cx="14369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Longest Distance</a:t>
            </a:r>
          </a:p>
        </p:txBody>
      </p:sp>
      <p:cxnSp>
        <p:nvCxnSpPr>
          <p:cNvPr id="22" name="Straight Connector 21"/>
          <p:cNvCxnSpPr/>
          <p:nvPr/>
        </p:nvCxnSpPr>
        <p:spPr>
          <a:xfrm flipV="1">
            <a:off x="2690191" y="2385391"/>
            <a:ext cx="0" cy="3723861"/>
          </a:xfrm>
          <a:prstGeom prst="line">
            <a:avLst/>
          </a:prstGeom>
          <a:ln w="57150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7757126" y="5415199"/>
            <a:ext cx="37904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Retardation effects become important for this array when it is around ¼ </a:t>
            </a:r>
            <a:r>
              <a:rPr lang="en-US"/>
              <a:t>the wavelength of light!</a:t>
            </a:r>
          </a:p>
        </p:txBody>
      </p:sp>
      <p:sp>
        <p:nvSpPr>
          <p:cNvPr id="24" name="Rectangle 23"/>
          <p:cNvSpPr/>
          <p:nvPr/>
        </p:nvSpPr>
        <p:spPr>
          <a:xfrm>
            <a:off x="718457" y="3260103"/>
            <a:ext cx="391886" cy="19389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Length (nm)</a:t>
            </a:r>
          </a:p>
        </p:txBody>
      </p:sp>
    </p:spTree>
    <p:extLst>
      <p:ext uri="{BB962C8B-B14F-4D97-AF65-F5344CB8AC3E}">
        <p14:creationId xmlns:p14="http://schemas.microsoft.com/office/powerpoint/2010/main" val="8133284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17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314824" y="2171700"/>
            <a:ext cx="1800225" cy="46863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480569" y="2163772"/>
            <a:ext cx="34575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Metal</a:t>
            </a:r>
          </a:p>
        </p:txBody>
      </p:sp>
      <p:sp>
        <p:nvSpPr>
          <p:cNvPr id="9" name="Down Arrow 8"/>
          <p:cNvSpPr/>
          <p:nvPr/>
        </p:nvSpPr>
        <p:spPr>
          <a:xfrm rot="3570173">
            <a:off x="8432007" y="-1026347"/>
            <a:ext cx="357187" cy="5843587"/>
          </a:xfrm>
          <a:prstGeom prst="downArrow">
            <a:avLst/>
          </a:prstGeom>
          <a:solidFill>
            <a:srgbClr val="FFFF00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7602583" y="1606731"/>
            <a:ext cx="731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Light</a:t>
            </a:r>
          </a:p>
        </p:txBody>
      </p:sp>
    </p:spTree>
    <p:extLst>
      <p:ext uri="{BB962C8B-B14F-4D97-AF65-F5344CB8AC3E}">
        <p14:creationId xmlns:p14="http://schemas.microsoft.com/office/powerpoint/2010/main" val="20398079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18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314824" y="2171700"/>
            <a:ext cx="1800225" cy="46863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480569" y="2163772"/>
            <a:ext cx="34575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Metal</a:t>
            </a:r>
          </a:p>
        </p:txBody>
      </p:sp>
      <p:sp>
        <p:nvSpPr>
          <p:cNvPr id="9" name="Down Arrow 8"/>
          <p:cNvSpPr/>
          <p:nvPr/>
        </p:nvSpPr>
        <p:spPr>
          <a:xfrm rot="3570173">
            <a:off x="8432007" y="-1026347"/>
            <a:ext cx="357187" cy="5843587"/>
          </a:xfrm>
          <a:prstGeom prst="downArrow">
            <a:avLst/>
          </a:prstGeom>
          <a:solidFill>
            <a:srgbClr val="FFFF00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own Arrow 9"/>
          <p:cNvSpPr/>
          <p:nvPr/>
        </p:nvSpPr>
        <p:spPr>
          <a:xfrm rot="18075732">
            <a:off x="8432007" y="2022447"/>
            <a:ext cx="357187" cy="5843587"/>
          </a:xfrm>
          <a:prstGeom prst="downArrow">
            <a:avLst/>
          </a:prstGeom>
          <a:solidFill>
            <a:srgbClr val="FFFF00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7602583" y="1606731"/>
            <a:ext cx="731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Light</a:t>
            </a:r>
          </a:p>
        </p:txBody>
      </p:sp>
    </p:spTree>
    <p:extLst>
      <p:ext uri="{BB962C8B-B14F-4D97-AF65-F5344CB8AC3E}">
        <p14:creationId xmlns:p14="http://schemas.microsoft.com/office/powerpoint/2010/main" val="6236615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627E49-C0BE-6249-A4D1-7C897CE32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Nanophotonics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A7B2D9-4D18-7E44-926F-9011210474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0900CC-AC6A-824E-9008-B15B3B3F9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1850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19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314824" y="2171700"/>
            <a:ext cx="1800225" cy="46863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480569" y="2163772"/>
            <a:ext cx="34575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Metal</a:t>
            </a:r>
          </a:p>
        </p:txBody>
      </p:sp>
      <p:sp>
        <p:nvSpPr>
          <p:cNvPr id="9" name="Down Arrow 8"/>
          <p:cNvSpPr/>
          <p:nvPr/>
        </p:nvSpPr>
        <p:spPr>
          <a:xfrm rot="3570173">
            <a:off x="8432007" y="-1026347"/>
            <a:ext cx="357187" cy="5843587"/>
          </a:xfrm>
          <a:prstGeom prst="downArrow">
            <a:avLst/>
          </a:prstGeom>
          <a:solidFill>
            <a:srgbClr val="FFFF00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own Arrow 9"/>
          <p:cNvSpPr/>
          <p:nvPr/>
        </p:nvSpPr>
        <p:spPr>
          <a:xfrm rot="18075732">
            <a:off x="8432007" y="2022447"/>
            <a:ext cx="357187" cy="5843587"/>
          </a:xfrm>
          <a:prstGeom prst="downArrow">
            <a:avLst/>
          </a:prstGeom>
          <a:solidFill>
            <a:srgbClr val="FFFF00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rame 1"/>
          <p:cNvSpPr/>
          <p:nvPr/>
        </p:nvSpPr>
        <p:spPr>
          <a:xfrm>
            <a:off x="5867401" y="2914650"/>
            <a:ext cx="690562" cy="1014414"/>
          </a:xfrm>
          <a:prstGeom prst="frame">
            <a:avLst>
              <a:gd name="adj1" fmla="val 6686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602583" y="1606731"/>
            <a:ext cx="731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Light</a:t>
            </a:r>
          </a:p>
        </p:txBody>
      </p:sp>
    </p:spTree>
    <p:extLst>
      <p:ext uri="{BB962C8B-B14F-4D97-AF65-F5344CB8AC3E}">
        <p14:creationId xmlns:p14="http://schemas.microsoft.com/office/powerpoint/2010/main" val="111999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20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6115049" cy="68580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272407" y="258764"/>
            <a:ext cx="34575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Metal</a:t>
            </a:r>
          </a:p>
        </p:txBody>
      </p:sp>
      <p:sp>
        <p:nvSpPr>
          <p:cNvPr id="9" name="Down Arrow 8"/>
          <p:cNvSpPr/>
          <p:nvPr/>
        </p:nvSpPr>
        <p:spPr>
          <a:xfrm rot="3938818">
            <a:off x="8037476" y="-1251853"/>
            <a:ext cx="357187" cy="6759337"/>
          </a:xfrm>
          <a:prstGeom prst="downArrow">
            <a:avLst/>
          </a:prstGeom>
          <a:solidFill>
            <a:srgbClr val="FFFF00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own Arrow 9"/>
          <p:cNvSpPr/>
          <p:nvPr/>
        </p:nvSpPr>
        <p:spPr>
          <a:xfrm rot="17434830">
            <a:off x="8085921" y="1376246"/>
            <a:ext cx="357187" cy="6672381"/>
          </a:xfrm>
          <a:prstGeom prst="downArrow">
            <a:avLst/>
          </a:prstGeom>
          <a:solidFill>
            <a:srgbClr val="FFFF00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5078462" y="0"/>
            <a:ext cx="0" cy="6858000"/>
          </a:xfrm>
          <a:prstGeom prst="line">
            <a:avLst/>
          </a:prstGeom>
          <a:ln w="762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 rot="16200000">
            <a:off x="3684146" y="4775711"/>
            <a:ext cx="20916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Skin depth</a:t>
            </a:r>
          </a:p>
        </p:txBody>
      </p:sp>
      <p:cxnSp>
        <p:nvCxnSpPr>
          <p:cNvPr id="3" name="Straight Arrow Connector 2"/>
          <p:cNvCxnSpPr/>
          <p:nvPr/>
        </p:nvCxnSpPr>
        <p:spPr>
          <a:xfrm flipH="1">
            <a:off x="5078462" y="1524000"/>
            <a:ext cx="1036587" cy="0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733924" y="966650"/>
            <a:ext cx="175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10s of nm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602583" y="1606731"/>
            <a:ext cx="731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Light</a:t>
            </a:r>
          </a:p>
        </p:txBody>
      </p:sp>
    </p:spTree>
    <p:extLst>
      <p:ext uri="{BB962C8B-B14F-4D97-AF65-F5344CB8AC3E}">
        <p14:creationId xmlns:p14="http://schemas.microsoft.com/office/powerpoint/2010/main" val="14058773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Arrow Connector 8"/>
          <p:cNvCxnSpPr/>
          <p:nvPr/>
        </p:nvCxnSpPr>
        <p:spPr>
          <a:xfrm flipH="1">
            <a:off x="431801" y="2933700"/>
            <a:ext cx="11277599" cy="0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21</a:t>
            </a:fld>
            <a:endParaRPr lang="en-US"/>
          </a:p>
        </p:txBody>
      </p:sp>
      <p:sp>
        <p:nvSpPr>
          <p:cNvPr id="16" name="Freeform 15"/>
          <p:cNvSpPr/>
          <p:nvPr/>
        </p:nvSpPr>
        <p:spPr>
          <a:xfrm>
            <a:off x="-7115179" y="145558"/>
            <a:ext cx="27360563" cy="6712442"/>
          </a:xfrm>
          <a:custGeom>
            <a:avLst/>
            <a:gdLst>
              <a:gd name="connsiteX0" fmla="*/ 0 w 12201526"/>
              <a:gd name="connsiteY0" fmla="*/ 57150 h 57150"/>
              <a:gd name="connsiteX1" fmla="*/ 6172201 w 12201526"/>
              <a:gd name="connsiteY1" fmla="*/ 0 h 57150"/>
              <a:gd name="connsiteX2" fmla="*/ 12201526 w 12201526"/>
              <a:gd name="connsiteY2" fmla="*/ 0 h 57150"/>
              <a:gd name="connsiteX0" fmla="*/ 0 w 12201526"/>
              <a:gd name="connsiteY0" fmla="*/ 1300163 h 1300163"/>
              <a:gd name="connsiteX1" fmla="*/ 6086476 w 12201526"/>
              <a:gd name="connsiteY1" fmla="*/ 0 h 1300163"/>
              <a:gd name="connsiteX2" fmla="*/ 12201526 w 12201526"/>
              <a:gd name="connsiteY2" fmla="*/ 1243013 h 1300163"/>
              <a:gd name="connsiteX0" fmla="*/ 0 w 12201526"/>
              <a:gd name="connsiteY0" fmla="*/ 2035023 h 2589348"/>
              <a:gd name="connsiteX1" fmla="*/ 6086476 w 12201526"/>
              <a:gd name="connsiteY1" fmla="*/ 734860 h 2589348"/>
              <a:gd name="connsiteX2" fmla="*/ 12201526 w 12201526"/>
              <a:gd name="connsiteY2" fmla="*/ 1977873 h 2589348"/>
              <a:gd name="connsiteX0" fmla="*/ 0 w 12201526"/>
              <a:gd name="connsiteY0" fmla="*/ 1173825 h 2494230"/>
              <a:gd name="connsiteX1" fmla="*/ 5957888 w 12201526"/>
              <a:gd name="connsiteY1" fmla="*/ 973799 h 2494230"/>
              <a:gd name="connsiteX2" fmla="*/ 12201526 w 12201526"/>
              <a:gd name="connsiteY2" fmla="*/ 1116675 h 2494230"/>
              <a:gd name="connsiteX0" fmla="*/ 0 w 12201526"/>
              <a:gd name="connsiteY0" fmla="*/ 1373615 h 2493228"/>
              <a:gd name="connsiteX1" fmla="*/ 5957888 w 12201526"/>
              <a:gd name="connsiteY1" fmla="*/ 902127 h 2493228"/>
              <a:gd name="connsiteX2" fmla="*/ 12201526 w 12201526"/>
              <a:gd name="connsiteY2" fmla="*/ 1316465 h 2493228"/>
              <a:gd name="connsiteX0" fmla="*/ 0 w 12201526"/>
              <a:gd name="connsiteY0" fmla="*/ 1868675 h 2554005"/>
              <a:gd name="connsiteX1" fmla="*/ 5957888 w 12201526"/>
              <a:gd name="connsiteY1" fmla="*/ 1397187 h 2554005"/>
              <a:gd name="connsiteX2" fmla="*/ 12201526 w 12201526"/>
              <a:gd name="connsiteY2" fmla="*/ 1811525 h 2554005"/>
              <a:gd name="connsiteX0" fmla="*/ 0 w 12201526"/>
              <a:gd name="connsiteY0" fmla="*/ 1894644 h 3043107"/>
              <a:gd name="connsiteX1" fmla="*/ 5957888 w 12201526"/>
              <a:gd name="connsiteY1" fmla="*/ 1423156 h 3043107"/>
              <a:gd name="connsiteX2" fmla="*/ 12201526 w 12201526"/>
              <a:gd name="connsiteY2" fmla="*/ 1837494 h 3043107"/>
              <a:gd name="connsiteX0" fmla="*/ 0 w 12201526"/>
              <a:gd name="connsiteY0" fmla="*/ 471539 h 471539"/>
              <a:gd name="connsiteX1" fmla="*/ 5957888 w 12201526"/>
              <a:gd name="connsiteY1" fmla="*/ 51 h 471539"/>
              <a:gd name="connsiteX2" fmla="*/ 12201526 w 12201526"/>
              <a:gd name="connsiteY2" fmla="*/ 414389 h 471539"/>
              <a:gd name="connsiteX0" fmla="*/ 0 w 12201526"/>
              <a:gd name="connsiteY0" fmla="*/ 3729039 h 3729039"/>
              <a:gd name="connsiteX1" fmla="*/ 5886450 w 12201526"/>
              <a:gd name="connsiteY1" fmla="*/ 0 h 3729039"/>
              <a:gd name="connsiteX2" fmla="*/ 12201526 w 12201526"/>
              <a:gd name="connsiteY2" fmla="*/ 3671889 h 3729039"/>
              <a:gd name="connsiteX0" fmla="*/ 0 w 12201526"/>
              <a:gd name="connsiteY0" fmla="*/ 3729386 h 3729386"/>
              <a:gd name="connsiteX1" fmla="*/ 5886450 w 12201526"/>
              <a:gd name="connsiteY1" fmla="*/ 347 h 3729386"/>
              <a:gd name="connsiteX2" fmla="*/ 12201526 w 12201526"/>
              <a:gd name="connsiteY2" fmla="*/ 3672236 h 3729386"/>
              <a:gd name="connsiteX0" fmla="*/ 0 w 12201526"/>
              <a:gd name="connsiteY0" fmla="*/ 3729446 h 3729446"/>
              <a:gd name="connsiteX1" fmla="*/ 5886450 w 12201526"/>
              <a:gd name="connsiteY1" fmla="*/ 407 h 3729446"/>
              <a:gd name="connsiteX2" fmla="*/ 12201526 w 12201526"/>
              <a:gd name="connsiteY2" fmla="*/ 3672296 h 3729446"/>
              <a:gd name="connsiteX0" fmla="*/ 0 w 12201526"/>
              <a:gd name="connsiteY0" fmla="*/ 3729040 h 3729040"/>
              <a:gd name="connsiteX1" fmla="*/ 5886450 w 12201526"/>
              <a:gd name="connsiteY1" fmla="*/ 1 h 3729040"/>
              <a:gd name="connsiteX2" fmla="*/ 12201526 w 12201526"/>
              <a:gd name="connsiteY2" fmla="*/ 3671890 h 3729040"/>
              <a:gd name="connsiteX0" fmla="*/ 0 w 12138955"/>
              <a:gd name="connsiteY0" fmla="*/ 3729040 h 3735499"/>
              <a:gd name="connsiteX1" fmla="*/ 5886450 w 12138955"/>
              <a:gd name="connsiteY1" fmla="*/ 1 h 3735499"/>
              <a:gd name="connsiteX2" fmla="*/ 12138955 w 12138955"/>
              <a:gd name="connsiteY2" fmla="*/ 3735499 h 3735499"/>
              <a:gd name="connsiteX0" fmla="*/ 0 w 12138955"/>
              <a:gd name="connsiteY0" fmla="*/ 3729040 h 3735499"/>
              <a:gd name="connsiteX1" fmla="*/ 5886450 w 12138955"/>
              <a:gd name="connsiteY1" fmla="*/ 1 h 3735499"/>
              <a:gd name="connsiteX2" fmla="*/ 12138955 w 12138955"/>
              <a:gd name="connsiteY2" fmla="*/ 3735499 h 3735499"/>
              <a:gd name="connsiteX0" fmla="*/ 0 w 12138955"/>
              <a:gd name="connsiteY0" fmla="*/ 3729040 h 3735499"/>
              <a:gd name="connsiteX1" fmla="*/ 5886450 w 12138955"/>
              <a:gd name="connsiteY1" fmla="*/ 1 h 3735499"/>
              <a:gd name="connsiteX2" fmla="*/ 12138955 w 12138955"/>
              <a:gd name="connsiteY2" fmla="*/ 3735499 h 3735499"/>
              <a:gd name="connsiteX0" fmla="*/ 0 w 12138955"/>
              <a:gd name="connsiteY0" fmla="*/ 3729040 h 3735499"/>
              <a:gd name="connsiteX1" fmla="*/ 5886450 w 12138955"/>
              <a:gd name="connsiteY1" fmla="*/ 1 h 3735499"/>
              <a:gd name="connsiteX2" fmla="*/ 12138955 w 12138955"/>
              <a:gd name="connsiteY2" fmla="*/ 3735499 h 3735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138955" h="3735499">
                <a:moveTo>
                  <a:pt x="0" y="3729040"/>
                </a:moveTo>
                <a:cubicBezTo>
                  <a:pt x="2241570" y="3725009"/>
                  <a:pt x="3863291" y="-1075"/>
                  <a:pt x="5886450" y="1"/>
                </a:cubicBezTo>
                <a:cubicBezTo>
                  <a:pt x="7909609" y="1077"/>
                  <a:pt x="9174541" y="3694860"/>
                  <a:pt x="12138955" y="3735499"/>
                </a:cubicBezTo>
              </a:path>
            </a:pathLst>
          </a:custGeom>
          <a:noFill/>
          <a:ln w="76200">
            <a:solidFill>
              <a:srgbClr val="FFEA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4772026" y="5334000"/>
            <a:ext cx="2700337" cy="0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257358" y="5495836"/>
            <a:ext cx="17296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10s of nm</a:t>
            </a:r>
          </a:p>
          <a:p>
            <a:pPr algn="ctr"/>
            <a:r>
              <a:rPr lang="en-US" dirty="0"/>
              <a:t>(Approximately the same size as the skin depth!)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734867" y="2164819"/>
            <a:ext cx="24672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100s of </a:t>
            </a:r>
            <a:r>
              <a:rPr lang="en-US"/>
              <a:t>nm </a:t>
            </a:r>
          </a:p>
          <a:p>
            <a:pPr algn="ctr"/>
            <a:r>
              <a:rPr lang="en-US" dirty="0"/>
              <a:t>(one half-wavelength)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201783" y="1595373"/>
            <a:ext cx="731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Light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0723DFE-72AD-1640-9A99-425B546BE4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263" y="1959807"/>
            <a:ext cx="2700337" cy="2676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8480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22</a:t>
            </a:fld>
            <a:endParaRPr lang="en-US"/>
          </a:p>
        </p:txBody>
      </p:sp>
      <p:sp>
        <p:nvSpPr>
          <p:cNvPr id="16" name="Freeform 15"/>
          <p:cNvSpPr/>
          <p:nvPr/>
        </p:nvSpPr>
        <p:spPr>
          <a:xfrm>
            <a:off x="-7115179" y="145558"/>
            <a:ext cx="27360563" cy="6712442"/>
          </a:xfrm>
          <a:custGeom>
            <a:avLst/>
            <a:gdLst>
              <a:gd name="connsiteX0" fmla="*/ 0 w 12201526"/>
              <a:gd name="connsiteY0" fmla="*/ 57150 h 57150"/>
              <a:gd name="connsiteX1" fmla="*/ 6172201 w 12201526"/>
              <a:gd name="connsiteY1" fmla="*/ 0 h 57150"/>
              <a:gd name="connsiteX2" fmla="*/ 12201526 w 12201526"/>
              <a:gd name="connsiteY2" fmla="*/ 0 h 57150"/>
              <a:gd name="connsiteX0" fmla="*/ 0 w 12201526"/>
              <a:gd name="connsiteY0" fmla="*/ 1300163 h 1300163"/>
              <a:gd name="connsiteX1" fmla="*/ 6086476 w 12201526"/>
              <a:gd name="connsiteY1" fmla="*/ 0 h 1300163"/>
              <a:gd name="connsiteX2" fmla="*/ 12201526 w 12201526"/>
              <a:gd name="connsiteY2" fmla="*/ 1243013 h 1300163"/>
              <a:gd name="connsiteX0" fmla="*/ 0 w 12201526"/>
              <a:gd name="connsiteY0" fmla="*/ 2035023 h 2589348"/>
              <a:gd name="connsiteX1" fmla="*/ 6086476 w 12201526"/>
              <a:gd name="connsiteY1" fmla="*/ 734860 h 2589348"/>
              <a:gd name="connsiteX2" fmla="*/ 12201526 w 12201526"/>
              <a:gd name="connsiteY2" fmla="*/ 1977873 h 2589348"/>
              <a:gd name="connsiteX0" fmla="*/ 0 w 12201526"/>
              <a:gd name="connsiteY0" fmla="*/ 1173825 h 2494230"/>
              <a:gd name="connsiteX1" fmla="*/ 5957888 w 12201526"/>
              <a:gd name="connsiteY1" fmla="*/ 973799 h 2494230"/>
              <a:gd name="connsiteX2" fmla="*/ 12201526 w 12201526"/>
              <a:gd name="connsiteY2" fmla="*/ 1116675 h 2494230"/>
              <a:gd name="connsiteX0" fmla="*/ 0 w 12201526"/>
              <a:gd name="connsiteY0" fmla="*/ 1373615 h 2493228"/>
              <a:gd name="connsiteX1" fmla="*/ 5957888 w 12201526"/>
              <a:gd name="connsiteY1" fmla="*/ 902127 h 2493228"/>
              <a:gd name="connsiteX2" fmla="*/ 12201526 w 12201526"/>
              <a:gd name="connsiteY2" fmla="*/ 1316465 h 2493228"/>
              <a:gd name="connsiteX0" fmla="*/ 0 w 12201526"/>
              <a:gd name="connsiteY0" fmla="*/ 1868675 h 2554005"/>
              <a:gd name="connsiteX1" fmla="*/ 5957888 w 12201526"/>
              <a:gd name="connsiteY1" fmla="*/ 1397187 h 2554005"/>
              <a:gd name="connsiteX2" fmla="*/ 12201526 w 12201526"/>
              <a:gd name="connsiteY2" fmla="*/ 1811525 h 2554005"/>
              <a:gd name="connsiteX0" fmla="*/ 0 w 12201526"/>
              <a:gd name="connsiteY0" fmla="*/ 1894644 h 3043107"/>
              <a:gd name="connsiteX1" fmla="*/ 5957888 w 12201526"/>
              <a:gd name="connsiteY1" fmla="*/ 1423156 h 3043107"/>
              <a:gd name="connsiteX2" fmla="*/ 12201526 w 12201526"/>
              <a:gd name="connsiteY2" fmla="*/ 1837494 h 3043107"/>
              <a:gd name="connsiteX0" fmla="*/ 0 w 12201526"/>
              <a:gd name="connsiteY0" fmla="*/ 471539 h 471539"/>
              <a:gd name="connsiteX1" fmla="*/ 5957888 w 12201526"/>
              <a:gd name="connsiteY1" fmla="*/ 51 h 471539"/>
              <a:gd name="connsiteX2" fmla="*/ 12201526 w 12201526"/>
              <a:gd name="connsiteY2" fmla="*/ 414389 h 471539"/>
              <a:gd name="connsiteX0" fmla="*/ 0 w 12201526"/>
              <a:gd name="connsiteY0" fmla="*/ 3729039 h 3729039"/>
              <a:gd name="connsiteX1" fmla="*/ 5886450 w 12201526"/>
              <a:gd name="connsiteY1" fmla="*/ 0 h 3729039"/>
              <a:gd name="connsiteX2" fmla="*/ 12201526 w 12201526"/>
              <a:gd name="connsiteY2" fmla="*/ 3671889 h 3729039"/>
              <a:gd name="connsiteX0" fmla="*/ 0 w 12201526"/>
              <a:gd name="connsiteY0" fmla="*/ 3729386 h 3729386"/>
              <a:gd name="connsiteX1" fmla="*/ 5886450 w 12201526"/>
              <a:gd name="connsiteY1" fmla="*/ 347 h 3729386"/>
              <a:gd name="connsiteX2" fmla="*/ 12201526 w 12201526"/>
              <a:gd name="connsiteY2" fmla="*/ 3672236 h 3729386"/>
              <a:gd name="connsiteX0" fmla="*/ 0 w 12201526"/>
              <a:gd name="connsiteY0" fmla="*/ 3729446 h 3729446"/>
              <a:gd name="connsiteX1" fmla="*/ 5886450 w 12201526"/>
              <a:gd name="connsiteY1" fmla="*/ 407 h 3729446"/>
              <a:gd name="connsiteX2" fmla="*/ 12201526 w 12201526"/>
              <a:gd name="connsiteY2" fmla="*/ 3672296 h 3729446"/>
              <a:gd name="connsiteX0" fmla="*/ 0 w 12201526"/>
              <a:gd name="connsiteY0" fmla="*/ 3729040 h 3729040"/>
              <a:gd name="connsiteX1" fmla="*/ 5886450 w 12201526"/>
              <a:gd name="connsiteY1" fmla="*/ 1 h 3729040"/>
              <a:gd name="connsiteX2" fmla="*/ 12201526 w 12201526"/>
              <a:gd name="connsiteY2" fmla="*/ 3671890 h 3729040"/>
              <a:gd name="connsiteX0" fmla="*/ 0 w 12138955"/>
              <a:gd name="connsiteY0" fmla="*/ 3729040 h 3735499"/>
              <a:gd name="connsiteX1" fmla="*/ 5886450 w 12138955"/>
              <a:gd name="connsiteY1" fmla="*/ 1 h 3735499"/>
              <a:gd name="connsiteX2" fmla="*/ 12138955 w 12138955"/>
              <a:gd name="connsiteY2" fmla="*/ 3735499 h 3735499"/>
              <a:gd name="connsiteX0" fmla="*/ 0 w 12138955"/>
              <a:gd name="connsiteY0" fmla="*/ 3729040 h 3735499"/>
              <a:gd name="connsiteX1" fmla="*/ 5886450 w 12138955"/>
              <a:gd name="connsiteY1" fmla="*/ 1 h 3735499"/>
              <a:gd name="connsiteX2" fmla="*/ 12138955 w 12138955"/>
              <a:gd name="connsiteY2" fmla="*/ 3735499 h 3735499"/>
              <a:gd name="connsiteX0" fmla="*/ 0 w 12138955"/>
              <a:gd name="connsiteY0" fmla="*/ 3729040 h 3735499"/>
              <a:gd name="connsiteX1" fmla="*/ 5886450 w 12138955"/>
              <a:gd name="connsiteY1" fmla="*/ 1 h 3735499"/>
              <a:gd name="connsiteX2" fmla="*/ 12138955 w 12138955"/>
              <a:gd name="connsiteY2" fmla="*/ 3735499 h 3735499"/>
              <a:gd name="connsiteX0" fmla="*/ 0 w 12138955"/>
              <a:gd name="connsiteY0" fmla="*/ 3729040 h 3735499"/>
              <a:gd name="connsiteX1" fmla="*/ 5886450 w 12138955"/>
              <a:gd name="connsiteY1" fmla="*/ 1 h 3735499"/>
              <a:gd name="connsiteX2" fmla="*/ 12138955 w 12138955"/>
              <a:gd name="connsiteY2" fmla="*/ 3735499 h 3735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138955" h="3735499">
                <a:moveTo>
                  <a:pt x="0" y="3729040"/>
                </a:moveTo>
                <a:cubicBezTo>
                  <a:pt x="2241570" y="3725009"/>
                  <a:pt x="3863291" y="-1075"/>
                  <a:pt x="5886450" y="1"/>
                </a:cubicBezTo>
                <a:cubicBezTo>
                  <a:pt x="7909609" y="1077"/>
                  <a:pt x="9174541" y="3694860"/>
                  <a:pt x="12138955" y="3735499"/>
                </a:cubicBezTo>
              </a:path>
            </a:pathLst>
          </a:custGeom>
          <a:noFill/>
          <a:ln w="76200">
            <a:solidFill>
              <a:srgbClr val="FFEA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Down Arrow 5"/>
          <p:cNvSpPr/>
          <p:nvPr/>
        </p:nvSpPr>
        <p:spPr>
          <a:xfrm rot="10800000">
            <a:off x="211929" y="2914649"/>
            <a:ext cx="357187" cy="3943350"/>
          </a:xfrm>
          <a:prstGeom prst="down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own Arrow 6"/>
          <p:cNvSpPr/>
          <p:nvPr/>
        </p:nvSpPr>
        <p:spPr>
          <a:xfrm rot="10800000">
            <a:off x="1364455" y="2071687"/>
            <a:ext cx="357187" cy="4786311"/>
          </a:xfrm>
          <a:prstGeom prst="down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Down Arrow 7"/>
          <p:cNvSpPr/>
          <p:nvPr/>
        </p:nvSpPr>
        <p:spPr>
          <a:xfrm rot="10800000">
            <a:off x="2516980" y="1228723"/>
            <a:ext cx="357187" cy="5629276"/>
          </a:xfrm>
          <a:prstGeom prst="down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own Arrow 8"/>
          <p:cNvSpPr/>
          <p:nvPr/>
        </p:nvSpPr>
        <p:spPr>
          <a:xfrm rot="10800000">
            <a:off x="3619500" y="642938"/>
            <a:ext cx="357187" cy="6215062"/>
          </a:xfrm>
          <a:prstGeom prst="down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own Arrow 9"/>
          <p:cNvSpPr/>
          <p:nvPr/>
        </p:nvSpPr>
        <p:spPr>
          <a:xfrm rot="10800000">
            <a:off x="4722019" y="271462"/>
            <a:ext cx="357187" cy="6586537"/>
          </a:xfrm>
          <a:prstGeom prst="down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own Arrow 10"/>
          <p:cNvSpPr/>
          <p:nvPr/>
        </p:nvSpPr>
        <p:spPr>
          <a:xfrm rot="10800000">
            <a:off x="5754286" y="145556"/>
            <a:ext cx="357187" cy="6712443"/>
          </a:xfrm>
          <a:prstGeom prst="down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Down Arrow 11"/>
          <p:cNvSpPr/>
          <p:nvPr/>
        </p:nvSpPr>
        <p:spPr>
          <a:xfrm rot="10800000">
            <a:off x="6906812" y="271463"/>
            <a:ext cx="357187" cy="6586536"/>
          </a:xfrm>
          <a:prstGeom prst="down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own Arrow 12"/>
          <p:cNvSpPr/>
          <p:nvPr/>
        </p:nvSpPr>
        <p:spPr>
          <a:xfrm rot="10800000">
            <a:off x="8059337" y="642938"/>
            <a:ext cx="357187" cy="6215062"/>
          </a:xfrm>
          <a:prstGeom prst="down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Down Arrow 13"/>
          <p:cNvSpPr/>
          <p:nvPr/>
        </p:nvSpPr>
        <p:spPr>
          <a:xfrm rot="10800000">
            <a:off x="9161857" y="1228724"/>
            <a:ext cx="357187" cy="5629275"/>
          </a:xfrm>
          <a:prstGeom prst="down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Down Arrow 14"/>
          <p:cNvSpPr/>
          <p:nvPr/>
        </p:nvSpPr>
        <p:spPr>
          <a:xfrm rot="10800000">
            <a:off x="10264376" y="1928811"/>
            <a:ext cx="357187" cy="4929188"/>
          </a:xfrm>
          <a:prstGeom prst="down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Down Arrow 16"/>
          <p:cNvSpPr/>
          <p:nvPr/>
        </p:nvSpPr>
        <p:spPr>
          <a:xfrm rot="10800000">
            <a:off x="11202588" y="2714624"/>
            <a:ext cx="357187" cy="4143375"/>
          </a:xfrm>
          <a:prstGeom prst="down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7196735" y="1486912"/>
            <a:ext cx="7453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err="1"/>
              <a:t>E</a:t>
            </a:r>
            <a:r>
              <a:rPr lang="en-US" sz="3200" baseline="-25000" dirty="0" err="1"/>
              <a:t>ext</a:t>
            </a:r>
            <a:endParaRPr lang="en-US" sz="3200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1201783" y="1595373"/>
            <a:ext cx="731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Light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DAE5177-38CD-5F45-9FB4-A3ABAE558F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263" y="1959807"/>
            <a:ext cx="2700337" cy="2676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4557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own Arrow 9"/>
          <p:cNvSpPr/>
          <p:nvPr/>
        </p:nvSpPr>
        <p:spPr>
          <a:xfrm rot="10800000">
            <a:off x="4722019" y="333454"/>
            <a:ext cx="357187" cy="6586537"/>
          </a:xfrm>
          <a:prstGeom prst="down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own Arrow 10"/>
          <p:cNvSpPr/>
          <p:nvPr/>
        </p:nvSpPr>
        <p:spPr>
          <a:xfrm rot="10800000">
            <a:off x="5754286" y="192050"/>
            <a:ext cx="357187" cy="6712443"/>
          </a:xfrm>
          <a:prstGeom prst="down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Down Arrow 11"/>
          <p:cNvSpPr/>
          <p:nvPr/>
        </p:nvSpPr>
        <p:spPr>
          <a:xfrm rot="10800000">
            <a:off x="6906812" y="271463"/>
            <a:ext cx="357187" cy="6586536"/>
          </a:xfrm>
          <a:prstGeom prst="down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23</a:t>
            </a:fld>
            <a:endParaRPr lang="en-US"/>
          </a:p>
        </p:txBody>
      </p:sp>
      <p:sp>
        <p:nvSpPr>
          <p:cNvPr id="16" name="Freeform 15"/>
          <p:cNvSpPr/>
          <p:nvPr/>
        </p:nvSpPr>
        <p:spPr>
          <a:xfrm>
            <a:off x="-7115179" y="145558"/>
            <a:ext cx="27360563" cy="6712442"/>
          </a:xfrm>
          <a:custGeom>
            <a:avLst/>
            <a:gdLst>
              <a:gd name="connsiteX0" fmla="*/ 0 w 12201526"/>
              <a:gd name="connsiteY0" fmla="*/ 57150 h 57150"/>
              <a:gd name="connsiteX1" fmla="*/ 6172201 w 12201526"/>
              <a:gd name="connsiteY1" fmla="*/ 0 h 57150"/>
              <a:gd name="connsiteX2" fmla="*/ 12201526 w 12201526"/>
              <a:gd name="connsiteY2" fmla="*/ 0 h 57150"/>
              <a:gd name="connsiteX0" fmla="*/ 0 w 12201526"/>
              <a:gd name="connsiteY0" fmla="*/ 1300163 h 1300163"/>
              <a:gd name="connsiteX1" fmla="*/ 6086476 w 12201526"/>
              <a:gd name="connsiteY1" fmla="*/ 0 h 1300163"/>
              <a:gd name="connsiteX2" fmla="*/ 12201526 w 12201526"/>
              <a:gd name="connsiteY2" fmla="*/ 1243013 h 1300163"/>
              <a:gd name="connsiteX0" fmla="*/ 0 w 12201526"/>
              <a:gd name="connsiteY0" fmla="*/ 2035023 h 2589348"/>
              <a:gd name="connsiteX1" fmla="*/ 6086476 w 12201526"/>
              <a:gd name="connsiteY1" fmla="*/ 734860 h 2589348"/>
              <a:gd name="connsiteX2" fmla="*/ 12201526 w 12201526"/>
              <a:gd name="connsiteY2" fmla="*/ 1977873 h 2589348"/>
              <a:gd name="connsiteX0" fmla="*/ 0 w 12201526"/>
              <a:gd name="connsiteY0" fmla="*/ 1173825 h 2494230"/>
              <a:gd name="connsiteX1" fmla="*/ 5957888 w 12201526"/>
              <a:gd name="connsiteY1" fmla="*/ 973799 h 2494230"/>
              <a:gd name="connsiteX2" fmla="*/ 12201526 w 12201526"/>
              <a:gd name="connsiteY2" fmla="*/ 1116675 h 2494230"/>
              <a:gd name="connsiteX0" fmla="*/ 0 w 12201526"/>
              <a:gd name="connsiteY0" fmla="*/ 1373615 h 2493228"/>
              <a:gd name="connsiteX1" fmla="*/ 5957888 w 12201526"/>
              <a:gd name="connsiteY1" fmla="*/ 902127 h 2493228"/>
              <a:gd name="connsiteX2" fmla="*/ 12201526 w 12201526"/>
              <a:gd name="connsiteY2" fmla="*/ 1316465 h 2493228"/>
              <a:gd name="connsiteX0" fmla="*/ 0 w 12201526"/>
              <a:gd name="connsiteY0" fmla="*/ 1868675 h 2554005"/>
              <a:gd name="connsiteX1" fmla="*/ 5957888 w 12201526"/>
              <a:gd name="connsiteY1" fmla="*/ 1397187 h 2554005"/>
              <a:gd name="connsiteX2" fmla="*/ 12201526 w 12201526"/>
              <a:gd name="connsiteY2" fmla="*/ 1811525 h 2554005"/>
              <a:gd name="connsiteX0" fmla="*/ 0 w 12201526"/>
              <a:gd name="connsiteY0" fmla="*/ 1894644 h 3043107"/>
              <a:gd name="connsiteX1" fmla="*/ 5957888 w 12201526"/>
              <a:gd name="connsiteY1" fmla="*/ 1423156 h 3043107"/>
              <a:gd name="connsiteX2" fmla="*/ 12201526 w 12201526"/>
              <a:gd name="connsiteY2" fmla="*/ 1837494 h 3043107"/>
              <a:gd name="connsiteX0" fmla="*/ 0 w 12201526"/>
              <a:gd name="connsiteY0" fmla="*/ 471539 h 471539"/>
              <a:gd name="connsiteX1" fmla="*/ 5957888 w 12201526"/>
              <a:gd name="connsiteY1" fmla="*/ 51 h 471539"/>
              <a:gd name="connsiteX2" fmla="*/ 12201526 w 12201526"/>
              <a:gd name="connsiteY2" fmla="*/ 414389 h 471539"/>
              <a:gd name="connsiteX0" fmla="*/ 0 w 12201526"/>
              <a:gd name="connsiteY0" fmla="*/ 3729039 h 3729039"/>
              <a:gd name="connsiteX1" fmla="*/ 5886450 w 12201526"/>
              <a:gd name="connsiteY1" fmla="*/ 0 h 3729039"/>
              <a:gd name="connsiteX2" fmla="*/ 12201526 w 12201526"/>
              <a:gd name="connsiteY2" fmla="*/ 3671889 h 3729039"/>
              <a:gd name="connsiteX0" fmla="*/ 0 w 12201526"/>
              <a:gd name="connsiteY0" fmla="*/ 3729386 h 3729386"/>
              <a:gd name="connsiteX1" fmla="*/ 5886450 w 12201526"/>
              <a:gd name="connsiteY1" fmla="*/ 347 h 3729386"/>
              <a:gd name="connsiteX2" fmla="*/ 12201526 w 12201526"/>
              <a:gd name="connsiteY2" fmla="*/ 3672236 h 3729386"/>
              <a:gd name="connsiteX0" fmla="*/ 0 w 12201526"/>
              <a:gd name="connsiteY0" fmla="*/ 3729446 h 3729446"/>
              <a:gd name="connsiteX1" fmla="*/ 5886450 w 12201526"/>
              <a:gd name="connsiteY1" fmla="*/ 407 h 3729446"/>
              <a:gd name="connsiteX2" fmla="*/ 12201526 w 12201526"/>
              <a:gd name="connsiteY2" fmla="*/ 3672296 h 3729446"/>
              <a:gd name="connsiteX0" fmla="*/ 0 w 12201526"/>
              <a:gd name="connsiteY0" fmla="*/ 3729040 h 3729040"/>
              <a:gd name="connsiteX1" fmla="*/ 5886450 w 12201526"/>
              <a:gd name="connsiteY1" fmla="*/ 1 h 3729040"/>
              <a:gd name="connsiteX2" fmla="*/ 12201526 w 12201526"/>
              <a:gd name="connsiteY2" fmla="*/ 3671890 h 3729040"/>
              <a:gd name="connsiteX0" fmla="*/ 0 w 12138955"/>
              <a:gd name="connsiteY0" fmla="*/ 3729040 h 3735499"/>
              <a:gd name="connsiteX1" fmla="*/ 5886450 w 12138955"/>
              <a:gd name="connsiteY1" fmla="*/ 1 h 3735499"/>
              <a:gd name="connsiteX2" fmla="*/ 12138955 w 12138955"/>
              <a:gd name="connsiteY2" fmla="*/ 3735499 h 3735499"/>
              <a:gd name="connsiteX0" fmla="*/ 0 w 12138955"/>
              <a:gd name="connsiteY0" fmla="*/ 3729040 h 3735499"/>
              <a:gd name="connsiteX1" fmla="*/ 5886450 w 12138955"/>
              <a:gd name="connsiteY1" fmla="*/ 1 h 3735499"/>
              <a:gd name="connsiteX2" fmla="*/ 12138955 w 12138955"/>
              <a:gd name="connsiteY2" fmla="*/ 3735499 h 3735499"/>
              <a:gd name="connsiteX0" fmla="*/ 0 w 12138955"/>
              <a:gd name="connsiteY0" fmla="*/ 3729040 h 3735499"/>
              <a:gd name="connsiteX1" fmla="*/ 5886450 w 12138955"/>
              <a:gd name="connsiteY1" fmla="*/ 1 h 3735499"/>
              <a:gd name="connsiteX2" fmla="*/ 12138955 w 12138955"/>
              <a:gd name="connsiteY2" fmla="*/ 3735499 h 3735499"/>
              <a:gd name="connsiteX0" fmla="*/ 0 w 12138955"/>
              <a:gd name="connsiteY0" fmla="*/ 3729040 h 3735499"/>
              <a:gd name="connsiteX1" fmla="*/ 5886450 w 12138955"/>
              <a:gd name="connsiteY1" fmla="*/ 1 h 3735499"/>
              <a:gd name="connsiteX2" fmla="*/ 12138955 w 12138955"/>
              <a:gd name="connsiteY2" fmla="*/ 3735499 h 3735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138955" h="3735499">
                <a:moveTo>
                  <a:pt x="0" y="3729040"/>
                </a:moveTo>
                <a:cubicBezTo>
                  <a:pt x="2241570" y="3725009"/>
                  <a:pt x="3863291" y="-1075"/>
                  <a:pt x="5886450" y="1"/>
                </a:cubicBezTo>
                <a:cubicBezTo>
                  <a:pt x="7909609" y="1077"/>
                  <a:pt x="9174541" y="3694860"/>
                  <a:pt x="12138955" y="3735499"/>
                </a:cubicBezTo>
              </a:path>
            </a:pathLst>
          </a:custGeom>
          <a:noFill/>
          <a:ln w="76200">
            <a:solidFill>
              <a:srgbClr val="FFEA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Down Arrow 5"/>
          <p:cNvSpPr/>
          <p:nvPr/>
        </p:nvSpPr>
        <p:spPr>
          <a:xfrm rot="10800000">
            <a:off x="211929" y="2914649"/>
            <a:ext cx="357187" cy="3943350"/>
          </a:xfrm>
          <a:prstGeom prst="down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own Arrow 6"/>
          <p:cNvSpPr/>
          <p:nvPr/>
        </p:nvSpPr>
        <p:spPr>
          <a:xfrm rot="10800000">
            <a:off x="1364455" y="2071687"/>
            <a:ext cx="357187" cy="4786311"/>
          </a:xfrm>
          <a:prstGeom prst="down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Down Arrow 7"/>
          <p:cNvSpPr/>
          <p:nvPr/>
        </p:nvSpPr>
        <p:spPr>
          <a:xfrm rot="10800000">
            <a:off x="2516980" y="1228723"/>
            <a:ext cx="357187" cy="5629276"/>
          </a:xfrm>
          <a:prstGeom prst="down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own Arrow 8"/>
          <p:cNvSpPr/>
          <p:nvPr/>
        </p:nvSpPr>
        <p:spPr>
          <a:xfrm rot="10800000">
            <a:off x="3619500" y="642938"/>
            <a:ext cx="357187" cy="6215062"/>
          </a:xfrm>
          <a:prstGeom prst="down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263" y="1959807"/>
            <a:ext cx="2700337" cy="2676653"/>
          </a:xfrm>
          <a:prstGeom prst="rect">
            <a:avLst/>
          </a:prstGeom>
        </p:spPr>
      </p:pic>
      <p:sp>
        <p:nvSpPr>
          <p:cNvPr id="13" name="Down Arrow 12"/>
          <p:cNvSpPr/>
          <p:nvPr/>
        </p:nvSpPr>
        <p:spPr>
          <a:xfrm rot="10800000">
            <a:off x="8059337" y="642938"/>
            <a:ext cx="357187" cy="6215062"/>
          </a:xfrm>
          <a:prstGeom prst="down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Down Arrow 13"/>
          <p:cNvSpPr/>
          <p:nvPr/>
        </p:nvSpPr>
        <p:spPr>
          <a:xfrm rot="10800000">
            <a:off x="9161857" y="1228724"/>
            <a:ext cx="357187" cy="5629275"/>
          </a:xfrm>
          <a:prstGeom prst="down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Down Arrow 14"/>
          <p:cNvSpPr/>
          <p:nvPr/>
        </p:nvSpPr>
        <p:spPr>
          <a:xfrm rot="10800000">
            <a:off x="10264376" y="1928811"/>
            <a:ext cx="357187" cy="4929188"/>
          </a:xfrm>
          <a:prstGeom prst="down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Down Arrow 16"/>
          <p:cNvSpPr/>
          <p:nvPr/>
        </p:nvSpPr>
        <p:spPr>
          <a:xfrm rot="10800000">
            <a:off x="11202588" y="2714624"/>
            <a:ext cx="357187" cy="4143375"/>
          </a:xfrm>
          <a:prstGeom prst="down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/>
          <p:cNvGrpSpPr/>
          <p:nvPr/>
        </p:nvGrpSpPr>
        <p:grpSpPr>
          <a:xfrm>
            <a:off x="4977403" y="2071687"/>
            <a:ext cx="2324098" cy="2444356"/>
            <a:chOff x="4977403" y="2071687"/>
            <a:chExt cx="2324098" cy="2444356"/>
          </a:xfrm>
        </p:grpSpPr>
        <p:sp>
          <p:nvSpPr>
            <p:cNvPr id="2" name="Cross 1"/>
            <p:cNvSpPr/>
            <p:nvPr/>
          </p:nvSpPr>
          <p:spPr>
            <a:xfrm>
              <a:off x="5008952" y="2714624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Cross 17"/>
            <p:cNvSpPr/>
            <p:nvPr/>
          </p:nvSpPr>
          <p:spPr>
            <a:xfrm>
              <a:off x="6874067" y="2714624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Cross 18"/>
            <p:cNvSpPr/>
            <p:nvPr/>
          </p:nvSpPr>
          <p:spPr>
            <a:xfrm>
              <a:off x="5925737" y="2071687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Cross 19"/>
            <p:cNvSpPr/>
            <p:nvPr/>
          </p:nvSpPr>
          <p:spPr>
            <a:xfrm>
              <a:off x="5381619" y="2268737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Cross 20"/>
            <p:cNvSpPr/>
            <p:nvPr/>
          </p:nvSpPr>
          <p:spPr>
            <a:xfrm>
              <a:off x="6462706" y="2268737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Minus 2"/>
            <p:cNvSpPr/>
            <p:nvPr/>
          </p:nvSpPr>
          <p:spPr>
            <a:xfrm>
              <a:off x="4977403" y="3626049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Minus 21"/>
            <p:cNvSpPr/>
            <p:nvPr/>
          </p:nvSpPr>
          <p:spPr>
            <a:xfrm>
              <a:off x="6840732" y="3626049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Minus 22"/>
            <p:cNvSpPr/>
            <p:nvPr/>
          </p:nvSpPr>
          <p:spPr>
            <a:xfrm>
              <a:off x="5902220" y="4273155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Minus 23"/>
            <p:cNvSpPr/>
            <p:nvPr/>
          </p:nvSpPr>
          <p:spPr>
            <a:xfrm>
              <a:off x="5347087" y="4030267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Minus 24"/>
            <p:cNvSpPr/>
            <p:nvPr/>
          </p:nvSpPr>
          <p:spPr>
            <a:xfrm>
              <a:off x="6427586" y="4030265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7196735" y="1486912"/>
            <a:ext cx="7453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err="1"/>
              <a:t>E</a:t>
            </a:r>
            <a:r>
              <a:rPr lang="en-US" sz="3200" baseline="-25000" dirty="0" err="1"/>
              <a:t>ext</a:t>
            </a:r>
            <a:endParaRPr lang="en-US" sz="3200" b="1" dirty="0"/>
          </a:p>
        </p:txBody>
      </p:sp>
      <p:sp>
        <p:nvSpPr>
          <p:cNvPr id="28" name="TextBox 27"/>
          <p:cNvSpPr txBox="1"/>
          <p:nvPr/>
        </p:nvSpPr>
        <p:spPr>
          <a:xfrm>
            <a:off x="1201783" y="1595373"/>
            <a:ext cx="731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Light</a:t>
            </a:r>
          </a:p>
        </p:txBody>
      </p:sp>
    </p:spTree>
    <p:extLst>
      <p:ext uri="{BB962C8B-B14F-4D97-AF65-F5344CB8AC3E}">
        <p14:creationId xmlns:p14="http://schemas.microsoft.com/office/powerpoint/2010/main" val="722226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24</a:t>
            </a:fld>
            <a:endParaRPr lang="en-US"/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263" y="1959807"/>
            <a:ext cx="2700337" cy="2676653"/>
          </a:xfrm>
          <a:prstGeom prst="rect">
            <a:avLst/>
          </a:prstGeom>
        </p:spPr>
      </p:pic>
      <p:grpSp>
        <p:nvGrpSpPr>
          <p:cNvPr id="38" name="Group 37"/>
          <p:cNvGrpSpPr/>
          <p:nvPr/>
        </p:nvGrpSpPr>
        <p:grpSpPr>
          <a:xfrm rot="10800000">
            <a:off x="4977403" y="2071687"/>
            <a:ext cx="2324098" cy="2444356"/>
            <a:chOff x="4977403" y="2071687"/>
            <a:chExt cx="2324098" cy="2444356"/>
          </a:xfrm>
        </p:grpSpPr>
        <p:sp>
          <p:nvSpPr>
            <p:cNvPr id="39" name="Cross 38"/>
            <p:cNvSpPr/>
            <p:nvPr/>
          </p:nvSpPr>
          <p:spPr>
            <a:xfrm>
              <a:off x="5008952" y="2714624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Cross 39"/>
            <p:cNvSpPr/>
            <p:nvPr/>
          </p:nvSpPr>
          <p:spPr>
            <a:xfrm>
              <a:off x="6874067" y="2714624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Cross 40"/>
            <p:cNvSpPr/>
            <p:nvPr/>
          </p:nvSpPr>
          <p:spPr>
            <a:xfrm>
              <a:off x="5925737" y="2071687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Cross 41"/>
            <p:cNvSpPr/>
            <p:nvPr/>
          </p:nvSpPr>
          <p:spPr>
            <a:xfrm>
              <a:off x="5381619" y="2268737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Cross 42"/>
            <p:cNvSpPr/>
            <p:nvPr/>
          </p:nvSpPr>
          <p:spPr>
            <a:xfrm>
              <a:off x="6462706" y="2268737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Minus 43"/>
            <p:cNvSpPr/>
            <p:nvPr/>
          </p:nvSpPr>
          <p:spPr>
            <a:xfrm>
              <a:off x="4977403" y="3626049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Minus 44"/>
            <p:cNvSpPr/>
            <p:nvPr/>
          </p:nvSpPr>
          <p:spPr>
            <a:xfrm>
              <a:off x="6840732" y="3626049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Minus 45"/>
            <p:cNvSpPr/>
            <p:nvPr/>
          </p:nvSpPr>
          <p:spPr>
            <a:xfrm>
              <a:off x="5902220" y="4273155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Minus 46"/>
            <p:cNvSpPr/>
            <p:nvPr/>
          </p:nvSpPr>
          <p:spPr>
            <a:xfrm>
              <a:off x="5347087" y="4030267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Minus 47"/>
            <p:cNvSpPr/>
            <p:nvPr/>
          </p:nvSpPr>
          <p:spPr>
            <a:xfrm>
              <a:off x="6427586" y="4030265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176163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25</a:t>
            </a:fld>
            <a:endParaRPr lang="en-US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263" y="1959807"/>
            <a:ext cx="2700337" cy="2676653"/>
          </a:xfrm>
          <a:prstGeom prst="rect">
            <a:avLst/>
          </a:prstGeom>
        </p:spPr>
      </p:pic>
      <p:grpSp>
        <p:nvGrpSpPr>
          <p:cNvPr id="35" name="Group 34"/>
          <p:cNvGrpSpPr/>
          <p:nvPr/>
        </p:nvGrpSpPr>
        <p:grpSpPr>
          <a:xfrm>
            <a:off x="4977403" y="2071687"/>
            <a:ext cx="2324098" cy="2444356"/>
            <a:chOff x="4977403" y="2071687"/>
            <a:chExt cx="2324098" cy="2444356"/>
          </a:xfrm>
        </p:grpSpPr>
        <p:sp>
          <p:nvSpPr>
            <p:cNvPr id="36" name="Cross 35"/>
            <p:cNvSpPr/>
            <p:nvPr/>
          </p:nvSpPr>
          <p:spPr>
            <a:xfrm>
              <a:off x="5008952" y="2714624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Cross 36"/>
            <p:cNvSpPr/>
            <p:nvPr/>
          </p:nvSpPr>
          <p:spPr>
            <a:xfrm>
              <a:off x="6874067" y="2714624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Cross 37"/>
            <p:cNvSpPr/>
            <p:nvPr/>
          </p:nvSpPr>
          <p:spPr>
            <a:xfrm>
              <a:off x="5925737" y="2071687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Cross 38"/>
            <p:cNvSpPr/>
            <p:nvPr/>
          </p:nvSpPr>
          <p:spPr>
            <a:xfrm>
              <a:off x="5381619" y="2268737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Cross 39"/>
            <p:cNvSpPr/>
            <p:nvPr/>
          </p:nvSpPr>
          <p:spPr>
            <a:xfrm>
              <a:off x="6462706" y="2268737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Minus 40"/>
            <p:cNvSpPr/>
            <p:nvPr/>
          </p:nvSpPr>
          <p:spPr>
            <a:xfrm>
              <a:off x="4977403" y="3626049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Minus 41"/>
            <p:cNvSpPr/>
            <p:nvPr/>
          </p:nvSpPr>
          <p:spPr>
            <a:xfrm>
              <a:off x="6840732" y="3626049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Minus 42"/>
            <p:cNvSpPr/>
            <p:nvPr/>
          </p:nvSpPr>
          <p:spPr>
            <a:xfrm>
              <a:off x="5902220" y="4273155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Minus 43"/>
            <p:cNvSpPr/>
            <p:nvPr/>
          </p:nvSpPr>
          <p:spPr>
            <a:xfrm>
              <a:off x="5347087" y="4030267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Minus 44"/>
            <p:cNvSpPr/>
            <p:nvPr/>
          </p:nvSpPr>
          <p:spPr>
            <a:xfrm>
              <a:off x="6427586" y="4030265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10849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 27"/>
          <p:cNvSpPr/>
          <p:nvPr/>
        </p:nvSpPr>
        <p:spPr>
          <a:xfrm>
            <a:off x="1849595" y="5660793"/>
            <a:ext cx="1067600" cy="1185863"/>
          </a:xfrm>
          <a:custGeom>
            <a:avLst/>
            <a:gdLst>
              <a:gd name="connsiteX0" fmla="*/ 14554 w 28841"/>
              <a:gd name="connsiteY0" fmla="*/ 0 h 3971925"/>
              <a:gd name="connsiteX1" fmla="*/ 14554 w 28841"/>
              <a:gd name="connsiteY1" fmla="*/ 1057275 h 3971925"/>
              <a:gd name="connsiteX2" fmla="*/ 14554 w 28841"/>
              <a:gd name="connsiteY2" fmla="*/ 2114550 h 3971925"/>
              <a:gd name="connsiteX3" fmla="*/ 266 w 28841"/>
              <a:gd name="connsiteY3" fmla="*/ 3086100 h 3971925"/>
              <a:gd name="connsiteX4" fmla="*/ 28841 w 28841"/>
              <a:gd name="connsiteY4" fmla="*/ 3971925 h 3971925"/>
              <a:gd name="connsiteX0" fmla="*/ 2214565 w 2378606"/>
              <a:gd name="connsiteY0" fmla="*/ 0 h 3971925"/>
              <a:gd name="connsiteX1" fmla="*/ 2214565 w 2378606"/>
              <a:gd name="connsiteY1" fmla="*/ 1057275 h 3971925"/>
              <a:gd name="connsiteX2" fmla="*/ 2 w 2378606"/>
              <a:gd name="connsiteY2" fmla="*/ 2043112 h 3971925"/>
              <a:gd name="connsiteX3" fmla="*/ 2200277 w 2378606"/>
              <a:gd name="connsiteY3" fmla="*/ 3086100 h 3971925"/>
              <a:gd name="connsiteX4" fmla="*/ 2228852 w 2378606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3086100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3629025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757237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757237 h 3971925"/>
              <a:gd name="connsiteX4" fmla="*/ 2228850 w 2373123"/>
              <a:gd name="connsiteY4" fmla="*/ 3971925 h 3971925"/>
              <a:gd name="connsiteX0" fmla="*/ 2200275 w 2373123"/>
              <a:gd name="connsiteY0" fmla="*/ 0 h 4329112"/>
              <a:gd name="connsiteX1" fmla="*/ 2200276 w 2373123"/>
              <a:gd name="connsiteY1" fmla="*/ 3443287 h 4329112"/>
              <a:gd name="connsiteX2" fmla="*/ 0 w 2373123"/>
              <a:gd name="connsiteY2" fmla="*/ 2400299 h 4329112"/>
              <a:gd name="connsiteX3" fmla="*/ 2200275 w 2373123"/>
              <a:gd name="connsiteY3" fmla="*/ 1114424 h 4329112"/>
              <a:gd name="connsiteX4" fmla="*/ 2228850 w 2373123"/>
              <a:gd name="connsiteY4" fmla="*/ 4329112 h 4329112"/>
              <a:gd name="connsiteX0" fmla="*/ 2200275 w 2363258"/>
              <a:gd name="connsiteY0" fmla="*/ 0 h 5214937"/>
              <a:gd name="connsiteX1" fmla="*/ 2200276 w 2363258"/>
              <a:gd name="connsiteY1" fmla="*/ 3443287 h 5214937"/>
              <a:gd name="connsiteX2" fmla="*/ 0 w 2363258"/>
              <a:gd name="connsiteY2" fmla="*/ 2400299 h 5214937"/>
              <a:gd name="connsiteX3" fmla="*/ 2200275 w 2363258"/>
              <a:gd name="connsiteY3" fmla="*/ 1114424 h 5214937"/>
              <a:gd name="connsiteX4" fmla="*/ 2157412 w 2363258"/>
              <a:gd name="connsiteY4" fmla="*/ 5214937 h 5214937"/>
              <a:gd name="connsiteX0" fmla="*/ 2300288 w 2470680"/>
              <a:gd name="connsiteY0" fmla="*/ 0 h 5214937"/>
              <a:gd name="connsiteX1" fmla="*/ 2300289 w 2470680"/>
              <a:gd name="connsiteY1" fmla="*/ 3443287 h 5214937"/>
              <a:gd name="connsiteX2" fmla="*/ 0 w 2470680"/>
              <a:gd name="connsiteY2" fmla="*/ 2214561 h 5214937"/>
              <a:gd name="connsiteX3" fmla="*/ 2300288 w 2470680"/>
              <a:gd name="connsiteY3" fmla="*/ 1114424 h 5214937"/>
              <a:gd name="connsiteX4" fmla="*/ 2257425 w 2470680"/>
              <a:gd name="connsiteY4" fmla="*/ 5214937 h 5214937"/>
              <a:gd name="connsiteX0" fmla="*/ 2300288 w 2470680"/>
              <a:gd name="connsiteY0" fmla="*/ 0 h 5214937"/>
              <a:gd name="connsiteX1" fmla="*/ 2300289 w 2470680"/>
              <a:gd name="connsiteY1" fmla="*/ 3443287 h 5214937"/>
              <a:gd name="connsiteX2" fmla="*/ 0 w 2470680"/>
              <a:gd name="connsiteY2" fmla="*/ 2214561 h 5214937"/>
              <a:gd name="connsiteX3" fmla="*/ 2300288 w 2470680"/>
              <a:gd name="connsiteY3" fmla="*/ 1128712 h 5214937"/>
              <a:gd name="connsiteX4" fmla="*/ 2257425 w 2470680"/>
              <a:gd name="connsiteY4" fmla="*/ 5214937 h 5214937"/>
              <a:gd name="connsiteX0" fmla="*/ 2300980 w 2471372"/>
              <a:gd name="connsiteY0" fmla="*/ 0 h 5214937"/>
              <a:gd name="connsiteX1" fmla="*/ 2300981 w 2471372"/>
              <a:gd name="connsiteY1" fmla="*/ 3443287 h 5214937"/>
              <a:gd name="connsiteX2" fmla="*/ 692 w 2471372"/>
              <a:gd name="connsiteY2" fmla="*/ 2214561 h 5214937"/>
              <a:gd name="connsiteX3" fmla="*/ 2300980 w 2471372"/>
              <a:gd name="connsiteY3" fmla="*/ 1128712 h 5214937"/>
              <a:gd name="connsiteX4" fmla="*/ 2258117 w 2471372"/>
              <a:gd name="connsiteY4" fmla="*/ 5214937 h 5214937"/>
              <a:gd name="connsiteX0" fmla="*/ 2543804 w 2732188"/>
              <a:gd name="connsiteY0" fmla="*/ 0 h 5214937"/>
              <a:gd name="connsiteX1" fmla="*/ 2543805 w 2732188"/>
              <a:gd name="connsiteY1" fmla="*/ 3443287 h 5214937"/>
              <a:gd name="connsiteX2" fmla="*/ 628 w 2732188"/>
              <a:gd name="connsiteY2" fmla="*/ 2228849 h 5214937"/>
              <a:gd name="connsiteX3" fmla="*/ 2543804 w 2732188"/>
              <a:gd name="connsiteY3" fmla="*/ 1128712 h 5214937"/>
              <a:gd name="connsiteX4" fmla="*/ 2500941 w 2732188"/>
              <a:gd name="connsiteY4" fmla="*/ 5214937 h 5214937"/>
              <a:gd name="connsiteX0" fmla="*/ 2915297 w 2927001"/>
              <a:gd name="connsiteY0" fmla="*/ 0 h 5357813"/>
              <a:gd name="connsiteX1" fmla="*/ 2543823 w 2927001"/>
              <a:gd name="connsiteY1" fmla="*/ 3586163 h 5357813"/>
              <a:gd name="connsiteX2" fmla="*/ 646 w 2927001"/>
              <a:gd name="connsiteY2" fmla="*/ 2371725 h 5357813"/>
              <a:gd name="connsiteX3" fmla="*/ 2543822 w 2927001"/>
              <a:gd name="connsiteY3" fmla="*/ 1271588 h 5357813"/>
              <a:gd name="connsiteX4" fmla="*/ 2500959 w 2927001"/>
              <a:gd name="connsiteY4" fmla="*/ 5357813 h 5357813"/>
              <a:gd name="connsiteX0" fmla="*/ 2915297 w 2962751"/>
              <a:gd name="connsiteY0" fmla="*/ 0 h 5429250"/>
              <a:gd name="connsiteX1" fmla="*/ 2543823 w 2962751"/>
              <a:gd name="connsiteY1" fmla="*/ 3586163 h 5429250"/>
              <a:gd name="connsiteX2" fmla="*/ 646 w 2962751"/>
              <a:gd name="connsiteY2" fmla="*/ 2371725 h 5429250"/>
              <a:gd name="connsiteX3" fmla="*/ 2543822 w 2962751"/>
              <a:gd name="connsiteY3" fmla="*/ 1271588 h 5429250"/>
              <a:gd name="connsiteX4" fmla="*/ 2958159 w 2962751"/>
              <a:gd name="connsiteY4" fmla="*/ 5429250 h 5429250"/>
              <a:gd name="connsiteX0" fmla="*/ 2914654 w 2962108"/>
              <a:gd name="connsiteY0" fmla="*/ 0 h 5429250"/>
              <a:gd name="connsiteX1" fmla="*/ 2528893 w 2962108"/>
              <a:gd name="connsiteY1" fmla="*/ 3171826 h 5429250"/>
              <a:gd name="connsiteX2" fmla="*/ 3 w 2962108"/>
              <a:gd name="connsiteY2" fmla="*/ 2371725 h 5429250"/>
              <a:gd name="connsiteX3" fmla="*/ 2543179 w 2962108"/>
              <a:gd name="connsiteY3" fmla="*/ 1271588 h 5429250"/>
              <a:gd name="connsiteX4" fmla="*/ 2957516 w 2962108"/>
              <a:gd name="connsiteY4" fmla="*/ 5429250 h 5429250"/>
              <a:gd name="connsiteX0" fmla="*/ 2914659 w 2964477"/>
              <a:gd name="connsiteY0" fmla="*/ 0 h 5429250"/>
              <a:gd name="connsiteX1" fmla="*/ 2528898 w 2964477"/>
              <a:gd name="connsiteY1" fmla="*/ 3171826 h 5429250"/>
              <a:gd name="connsiteX2" fmla="*/ 8 w 2964477"/>
              <a:gd name="connsiteY2" fmla="*/ 2371725 h 5429250"/>
              <a:gd name="connsiteX3" fmla="*/ 2557471 w 2964477"/>
              <a:gd name="connsiteY3" fmla="*/ 1728788 h 5429250"/>
              <a:gd name="connsiteX4" fmla="*/ 2957521 w 2964477"/>
              <a:gd name="connsiteY4" fmla="*/ 5429250 h 5429250"/>
              <a:gd name="connsiteX0" fmla="*/ 2914659 w 2964477"/>
              <a:gd name="connsiteY0" fmla="*/ 0 h 5429250"/>
              <a:gd name="connsiteX1" fmla="*/ 2528898 w 2964477"/>
              <a:gd name="connsiteY1" fmla="*/ 3171826 h 5429250"/>
              <a:gd name="connsiteX2" fmla="*/ 8 w 2964477"/>
              <a:gd name="connsiteY2" fmla="*/ 2371725 h 5429250"/>
              <a:gd name="connsiteX3" fmla="*/ 2557471 w 2964477"/>
              <a:gd name="connsiteY3" fmla="*/ 1728788 h 5429250"/>
              <a:gd name="connsiteX4" fmla="*/ 2957521 w 2964477"/>
              <a:gd name="connsiteY4" fmla="*/ 5429250 h 5429250"/>
              <a:gd name="connsiteX0" fmla="*/ 2915047 w 2964865"/>
              <a:gd name="connsiteY0" fmla="*/ 0 h 5429250"/>
              <a:gd name="connsiteX1" fmla="*/ 2529286 w 2964865"/>
              <a:gd name="connsiteY1" fmla="*/ 3171826 h 5429250"/>
              <a:gd name="connsiteX2" fmla="*/ 396 w 2964865"/>
              <a:gd name="connsiteY2" fmla="*/ 2371725 h 5429250"/>
              <a:gd name="connsiteX3" fmla="*/ 2557859 w 2964865"/>
              <a:gd name="connsiteY3" fmla="*/ 1728788 h 5429250"/>
              <a:gd name="connsiteX4" fmla="*/ 2957909 w 2964865"/>
              <a:gd name="connsiteY4" fmla="*/ 5429250 h 5429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64865" h="5429250">
                <a:moveTo>
                  <a:pt x="2915047" y="0"/>
                </a:moveTo>
                <a:cubicBezTo>
                  <a:pt x="2915047" y="352425"/>
                  <a:pt x="3015061" y="2776539"/>
                  <a:pt x="2529286" y="3171826"/>
                </a:cubicBezTo>
                <a:cubicBezTo>
                  <a:pt x="2043511" y="3567113"/>
                  <a:pt x="-32941" y="3855244"/>
                  <a:pt x="396" y="2371725"/>
                </a:cubicBezTo>
                <a:cubicBezTo>
                  <a:pt x="33733" y="888206"/>
                  <a:pt x="2064940" y="1219200"/>
                  <a:pt x="2557859" y="1728788"/>
                </a:cubicBezTo>
                <a:cubicBezTo>
                  <a:pt x="3050778" y="2238376"/>
                  <a:pt x="2957909" y="5429250"/>
                  <a:pt x="2957909" y="5429250"/>
                </a:cubicBez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 28"/>
          <p:cNvSpPr/>
          <p:nvPr/>
        </p:nvSpPr>
        <p:spPr>
          <a:xfrm>
            <a:off x="1849595" y="5222046"/>
            <a:ext cx="1067600" cy="1185863"/>
          </a:xfrm>
          <a:custGeom>
            <a:avLst/>
            <a:gdLst>
              <a:gd name="connsiteX0" fmla="*/ 14554 w 28841"/>
              <a:gd name="connsiteY0" fmla="*/ 0 h 3971925"/>
              <a:gd name="connsiteX1" fmla="*/ 14554 w 28841"/>
              <a:gd name="connsiteY1" fmla="*/ 1057275 h 3971925"/>
              <a:gd name="connsiteX2" fmla="*/ 14554 w 28841"/>
              <a:gd name="connsiteY2" fmla="*/ 2114550 h 3971925"/>
              <a:gd name="connsiteX3" fmla="*/ 266 w 28841"/>
              <a:gd name="connsiteY3" fmla="*/ 3086100 h 3971925"/>
              <a:gd name="connsiteX4" fmla="*/ 28841 w 28841"/>
              <a:gd name="connsiteY4" fmla="*/ 3971925 h 3971925"/>
              <a:gd name="connsiteX0" fmla="*/ 2214565 w 2378606"/>
              <a:gd name="connsiteY0" fmla="*/ 0 h 3971925"/>
              <a:gd name="connsiteX1" fmla="*/ 2214565 w 2378606"/>
              <a:gd name="connsiteY1" fmla="*/ 1057275 h 3971925"/>
              <a:gd name="connsiteX2" fmla="*/ 2 w 2378606"/>
              <a:gd name="connsiteY2" fmla="*/ 2043112 h 3971925"/>
              <a:gd name="connsiteX3" fmla="*/ 2200277 w 2378606"/>
              <a:gd name="connsiteY3" fmla="*/ 3086100 h 3971925"/>
              <a:gd name="connsiteX4" fmla="*/ 2228852 w 2378606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3086100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3629025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757237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757237 h 3971925"/>
              <a:gd name="connsiteX4" fmla="*/ 2228850 w 2373123"/>
              <a:gd name="connsiteY4" fmla="*/ 3971925 h 3971925"/>
              <a:gd name="connsiteX0" fmla="*/ 2200275 w 2373123"/>
              <a:gd name="connsiteY0" fmla="*/ 0 h 4329112"/>
              <a:gd name="connsiteX1" fmla="*/ 2200276 w 2373123"/>
              <a:gd name="connsiteY1" fmla="*/ 3443287 h 4329112"/>
              <a:gd name="connsiteX2" fmla="*/ 0 w 2373123"/>
              <a:gd name="connsiteY2" fmla="*/ 2400299 h 4329112"/>
              <a:gd name="connsiteX3" fmla="*/ 2200275 w 2373123"/>
              <a:gd name="connsiteY3" fmla="*/ 1114424 h 4329112"/>
              <a:gd name="connsiteX4" fmla="*/ 2228850 w 2373123"/>
              <a:gd name="connsiteY4" fmla="*/ 4329112 h 4329112"/>
              <a:gd name="connsiteX0" fmla="*/ 2200275 w 2363258"/>
              <a:gd name="connsiteY0" fmla="*/ 0 h 5214937"/>
              <a:gd name="connsiteX1" fmla="*/ 2200276 w 2363258"/>
              <a:gd name="connsiteY1" fmla="*/ 3443287 h 5214937"/>
              <a:gd name="connsiteX2" fmla="*/ 0 w 2363258"/>
              <a:gd name="connsiteY2" fmla="*/ 2400299 h 5214937"/>
              <a:gd name="connsiteX3" fmla="*/ 2200275 w 2363258"/>
              <a:gd name="connsiteY3" fmla="*/ 1114424 h 5214937"/>
              <a:gd name="connsiteX4" fmla="*/ 2157412 w 2363258"/>
              <a:gd name="connsiteY4" fmla="*/ 5214937 h 5214937"/>
              <a:gd name="connsiteX0" fmla="*/ 2300288 w 2470680"/>
              <a:gd name="connsiteY0" fmla="*/ 0 h 5214937"/>
              <a:gd name="connsiteX1" fmla="*/ 2300289 w 2470680"/>
              <a:gd name="connsiteY1" fmla="*/ 3443287 h 5214937"/>
              <a:gd name="connsiteX2" fmla="*/ 0 w 2470680"/>
              <a:gd name="connsiteY2" fmla="*/ 2214561 h 5214937"/>
              <a:gd name="connsiteX3" fmla="*/ 2300288 w 2470680"/>
              <a:gd name="connsiteY3" fmla="*/ 1114424 h 5214937"/>
              <a:gd name="connsiteX4" fmla="*/ 2257425 w 2470680"/>
              <a:gd name="connsiteY4" fmla="*/ 5214937 h 5214937"/>
              <a:gd name="connsiteX0" fmla="*/ 2300288 w 2470680"/>
              <a:gd name="connsiteY0" fmla="*/ 0 h 5214937"/>
              <a:gd name="connsiteX1" fmla="*/ 2300289 w 2470680"/>
              <a:gd name="connsiteY1" fmla="*/ 3443287 h 5214937"/>
              <a:gd name="connsiteX2" fmla="*/ 0 w 2470680"/>
              <a:gd name="connsiteY2" fmla="*/ 2214561 h 5214937"/>
              <a:gd name="connsiteX3" fmla="*/ 2300288 w 2470680"/>
              <a:gd name="connsiteY3" fmla="*/ 1128712 h 5214937"/>
              <a:gd name="connsiteX4" fmla="*/ 2257425 w 2470680"/>
              <a:gd name="connsiteY4" fmla="*/ 5214937 h 5214937"/>
              <a:gd name="connsiteX0" fmla="*/ 2300980 w 2471372"/>
              <a:gd name="connsiteY0" fmla="*/ 0 h 5214937"/>
              <a:gd name="connsiteX1" fmla="*/ 2300981 w 2471372"/>
              <a:gd name="connsiteY1" fmla="*/ 3443287 h 5214937"/>
              <a:gd name="connsiteX2" fmla="*/ 692 w 2471372"/>
              <a:gd name="connsiteY2" fmla="*/ 2214561 h 5214937"/>
              <a:gd name="connsiteX3" fmla="*/ 2300980 w 2471372"/>
              <a:gd name="connsiteY3" fmla="*/ 1128712 h 5214937"/>
              <a:gd name="connsiteX4" fmla="*/ 2258117 w 2471372"/>
              <a:gd name="connsiteY4" fmla="*/ 5214937 h 5214937"/>
              <a:gd name="connsiteX0" fmla="*/ 2543804 w 2732188"/>
              <a:gd name="connsiteY0" fmla="*/ 0 h 5214937"/>
              <a:gd name="connsiteX1" fmla="*/ 2543805 w 2732188"/>
              <a:gd name="connsiteY1" fmla="*/ 3443287 h 5214937"/>
              <a:gd name="connsiteX2" fmla="*/ 628 w 2732188"/>
              <a:gd name="connsiteY2" fmla="*/ 2228849 h 5214937"/>
              <a:gd name="connsiteX3" fmla="*/ 2543804 w 2732188"/>
              <a:gd name="connsiteY3" fmla="*/ 1128712 h 5214937"/>
              <a:gd name="connsiteX4" fmla="*/ 2500941 w 2732188"/>
              <a:gd name="connsiteY4" fmla="*/ 5214937 h 5214937"/>
              <a:gd name="connsiteX0" fmla="*/ 2915297 w 2927001"/>
              <a:gd name="connsiteY0" fmla="*/ 0 h 5357813"/>
              <a:gd name="connsiteX1" fmla="*/ 2543823 w 2927001"/>
              <a:gd name="connsiteY1" fmla="*/ 3586163 h 5357813"/>
              <a:gd name="connsiteX2" fmla="*/ 646 w 2927001"/>
              <a:gd name="connsiteY2" fmla="*/ 2371725 h 5357813"/>
              <a:gd name="connsiteX3" fmla="*/ 2543822 w 2927001"/>
              <a:gd name="connsiteY3" fmla="*/ 1271588 h 5357813"/>
              <a:gd name="connsiteX4" fmla="*/ 2500959 w 2927001"/>
              <a:gd name="connsiteY4" fmla="*/ 5357813 h 5357813"/>
              <a:gd name="connsiteX0" fmla="*/ 2915297 w 2962751"/>
              <a:gd name="connsiteY0" fmla="*/ 0 h 5429250"/>
              <a:gd name="connsiteX1" fmla="*/ 2543823 w 2962751"/>
              <a:gd name="connsiteY1" fmla="*/ 3586163 h 5429250"/>
              <a:gd name="connsiteX2" fmla="*/ 646 w 2962751"/>
              <a:gd name="connsiteY2" fmla="*/ 2371725 h 5429250"/>
              <a:gd name="connsiteX3" fmla="*/ 2543822 w 2962751"/>
              <a:gd name="connsiteY3" fmla="*/ 1271588 h 5429250"/>
              <a:gd name="connsiteX4" fmla="*/ 2958159 w 2962751"/>
              <a:gd name="connsiteY4" fmla="*/ 5429250 h 5429250"/>
              <a:gd name="connsiteX0" fmla="*/ 2914654 w 2962108"/>
              <a:gd name="connsiteY0" fmla="*/ 0 h 5429250"/>
              <a:gd name="connsiteX1" fmla="*/ 2528893 w 2962108"/>
              <a:gd name="connsiteY1" fmla="*/ 3171826 h 5429250"/>
              <a:gd name="connsiteX2" fmla="*/ 3 w 2962108"/>
              <a:gd name="connsiteY2" fmla="*/ 2371725 h 5429250"/>
              <a:gd name="connsiteX3" fmla="*/ 2543179 w 2962108"/>
              <a:gd name="connsiteY3" fmla="*/ 1271588 h 5429250"/>
              <a:gd name="connsiteX4" fmla="*/ 2957516 w 2962108"/>
              <a:gd name="connsiteY4" fmla="*/ 5429250 h 5429250"/>
              <a:gd name="connsiteX0" fmla="*/ 2914659 w 2964477"/>
              <a:gd name="connsiteY0" fmla="*/ 0 h 5429250"/>
              <a:gd name="connsiteX1" fmla="*/ 2528898 w 2964477"/>
              <a:gd name="connsiteY1" fmla="*/ 3171826 h 5429250"/>
              <a:gd name="connsiteX2" fmla="*/ 8 w 2964477"/>
              <a:gd name="connsiteY2" fmla="*/ 2371725 h 5429250"/>
              <a:gd name="connsiteX3" fmla="*/ 2557471 w 2964477"/>
              <a:gd name="connsiteY3" fmla="*/ 1728788 h 5429250"/>
              <a:gd name="connsiteX4" fmla="*/ 2957521 w 2964477"/>
              <a:gd name="connsiteY4" fmla="*/ 5429250 h 5429250"/>
              <a:gd name="connsiteX0" fmla="*/ 2914659 w 2964477"/>
              <a:gd name="connsiteY0" fmla="*/ 0 h 5429250"/>
              <a:gd name="connsiteX1" fmla="*/ 2528898 w 2964477"/>
              <a:gd name="connsiteY1" fmla="*/ 3171826 h 5429250"/>
              <a:gd name="connsiteX2" fmla="*/ 8 w 2964477"/>
              <a:gd name="connsiteY2" fmla="*/ 2371725 h 5429250"/>
              <a:gd name="connsiteX3" fmla="*/ 2557471 w 2964477"/>
              <a:gd name="connsiteY3" fmla="*/ 1728788 h 5429250"/>
              <a:gd name="connsiteX4" fmla="*/ 2957521 w 2964477"/>
              <a:gd name="connsiteY4" fmla="*/ 5429250 h 5429250"/>
              <a:gd name="connsiteX0" fmla="*/ 2915047 w 2964865"/>
              <a:gd name="connsiteY0" fmla="*/ 0 h 5429250"/>
              <a:gd name="connsiteX1" fmla="*/ 2529286 w 2964865"/>
              <a:gd name="connsiteY1" fmla="*/ 3171826 h 5429250"/>
              <a:gd name="connsiteX2" fmla="*/ 396 w 2964865"/>
              <a:gd name="connsiteY2" fmla="*/ 2371725 h 5429250"/>
              <a:gd name="connsiteX3" fmla="*/ 2557859 w 2964865"/>
              <a:gd name="connsiteY3" fmla="*/ 1728788 h 5429250"/>
              <a:gd name="connsiteX4" fmla="*/ 2957909 w 2964865"/>
              <a:gd name="connsiteY4" fmla="*/ 5429250 h 5429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64865" h="5429250">
                <a:moveTo>
                  <a:pt x="2915047" y="0"/>
                </a:moveTo>
                <a:cubicBezTo>
                  <a:pt x="2915047" y="352425"/>
                  <a:pt x="3015061" y="2776539"/>
                  <a:pt x="2529286" y="3171826"/>
                </a:cubicBezTo>
                <a:cubicBezTo>
                  <a:pt x="2043511" y="3567113"/>
                  <a:pt x="-32941" y="3855244"/>
                  <a:pt x="396" y="2371725"/>
                </a:cubicBezTo>
                <a:cubicBezTo>
                  <a:pt x="33733" y="888206"/>
                  <a:pt x="2064940" y="1219200"/>
                  <a:pt x="2557859" y="1728788"/>
                </a:cubicBezTo>
                <a:cubicBezTo>
                  <a:pt x="3050778" y="2238376"/>
                  <a:pt x="2957909" y="5429250"/>
                  <a:pt x="2957909" y="5429250"/>
                </a:cubicBez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 29"/>
          <p:cNvSpPr/>
          <p:nvPr/>
        </p:nvSpPr>
        <p:spPr>
          <a:xfrm>
            <a:off x="1849595" y="4704717"/>
            <a:ext cx="1067600" cy="1185863"/>
          </a:xfrm>
          <a:custGeom>
            <a:avLst/>
            <a:gdLst>
              <a:gd name="connsiteX0" fmla="*/ 14554 w 28841"/>
              <a:gd name="connsiteY0" fmla="*/ 0 h 3971925"/>
              <a:gd name="connsiteX1" fmla="*/ 14554 w 28841"/>
              <a:gd name="connsiteY1" fmla="*/ 1057275 h 3971925"/>
              <a:gd name="connsiteX2" fmla="*/ 14554 w 28841"/>
              <a:gd name="connsiteY2" fmla="*/ 2114550 h 3971925"/>
              <a:gd name="connsiteX3" fmla="*/ 266 w 28841"/>
              <a:gd name="connsiteY3" fmla="*/ 3086100 h 3971925"/>
              <a:gd name="connsiteX4" fmla="*/ 28841 w 28841"/>
              <a:gd name="connsiteY4" fmla="*/ 3971925 h 3971925"/>
              <a:gd name="connsiteX0" fmla="*/ 2214565 w 2378606"/>
              <a:gd name="connsiteY0" fmla="*/ 0 h 3971925"/>
              <a:gd name="connsiteX1" fmla="*/ 2214565 w 2378606"/>
              <a:gd name="connsiteY1" fmla="*/ 1057275 h 3971925"/>
              <a:gd name="connsiteX2" fmla="*/ 2 w 2378606"/>
              <a:gd name="connsiteY2" fmla="*/ 2043112 h 3971925"/>
              <a:gd name="connsiteX3" fmla="*/ 2200277 w 2378606"/>
              <a:gd name="connsiteY3" fmla="*/ 3086100 h 3971925"/>
              <a:gd name="connsiteX4" fmla="*/ 2228852 w 2378606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3086100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3629025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757237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757237 h 3971925"/>
              <a:gd name="connsiteX4" fmla="*/ 2228850 w 2373123"/>
              <a:gd name="connsiteY4" fmla="*/ 3971925 h 3971925"/>
              <a:gd name="connsiteX0" fmla="*/ 2200275 w 2373123"/>
              <a:gd name="connsiteY0" fmla="*/ 0 h 4329112"/>
              <a:gd name="connsiteX1" fmla="*/ 2200276 w 2373123"/>
              <a:gd name="connsiteY1" fmla="*/ 3443287 h 4329112"/>
              <a:gd name="connsiteX2" fmla="*/ 0 w 2373123"/>
              <a:gd name="connsiteY2" fmla="*/ 2400299 h 4329112"/>
              <a:gd name="connsiteX3" fmla="*/ 2200275 w 2373123"/>
              <a:gd name="connsiteY3" fmla="*/ 1114424 h 4329112"/>
              <a:gd name="connsiteX4" fmla="*/ 2228850 w 2373123"/>
              <a:gd name="connsiteY4" fmla="*/ 4329112 h 4329112"/>
              <a:gd name="connsiteX0" fmla="*/ 2200275 w 2363258"/>
              <a:gd name="connsiteY0" fmla="*/ 0 h 5214937"/>
              <a:gd name="connsiteX1" fmla="*/ 2200276 w 2363258"/>
              <a:gd name="connsiteY1" fmla="*/ 3443287 h 5214937"/>
              <a:gd name="connsiteX2" fmla="*/ 0 w 2363258"/>
              <a:gd name="connsiteY2" fmla="*/ 2400299 h 5214937"/>
              <a:gd name="connsiteX3" fmla="*/ 2200275 w 2363258"/>
              <a:gd name="connsiteY3" fmla="*/ 1114424 h 5214937"/>
              <a:gd name="connsiteX4" fmla="*/ 2157412 w 2363258"/>
              <a:gd name="connsiteY4" fmla="*/ 5214937 h 5214937"/>
              <a:gd name="connsiteX0" fmla="*/ 2300288 w 2470680"/>
              <a:gd name="connsiteY0" fmla="*/ 0 h 5214937"/>
              <a:gd name="connsiteX1" fmla="*/ 2300289 w 2470680"/>
              <a:gd name="connsiteY1" fmla="*/ 3443287 h 5214937"/>
              <a:gd name="connsiteX2" fmla="*/ 0 w 2470680"/>
              <a:gd name="connsiteY2" fmla="*/ 2214561 h 5214937"/>
              <a:gd name="connsiteX3" fmla="*/ 2300288 w 2470680"/>
              <a:gd name="connsiteY3" fmla="*/ 1114424 h 5214937"/>
              <a:gd name="connsiteX4" fmla="*/ 2257425 w 2470680"/>
              <a:gd name="connsiteY4" fmla="*/ 5214937 h 5214937"/>
              <a:gd name="connsiteX0" fmla="*/ 2300288 w 2470680"/>
              <a:gd name="connsiteY0" fmla="*/ 0 h 5214937"/>
              <a:gd name="connsiteX1" fmla="*/ 2300289 w 2470680"/>
              <a:gd name="connsiteY1" fmla="*/ 3443287 h 5214937"/>
              <a:gd name="connsiteX2" fmla="*/ 0 w 2470680"/>
              <a:gd name="connsiteY2" fmla="*/ 2214561 h 5214937"/>
              <a:gd name="connsiteX3" fmla="*/ 2300288 w 2470680"/>
              <a:gd name="connsiteY3" fmla="*/ 1128712 h 5214937"/>
              <a:gd name="connsiteX4" fmla="*/ 2257425 w 2470680"/>
              <a:gd name="connsiteY4" fmla="*/ 5214937 h 5214937"/>
              <a:gd name="connsiteX0" fmla="*/ 2300980 w 2471372"/>
              <a:gd name="connsiteY0" fmla="*/ 0 h 5214937"/>
              <a:gd name="connsiteX1" fmla="*/ 2300981 w 2471372"/>
              <a:gd name="connsiteY1" fmla="*/ 3443287 h 5214937"/>
              <a:gd name="connsiteX2" fmla="*/ 692 w 2471372"/>
              <a:gd name="connsiteY2" fmla="*/ 2214561 h 5214937"/>
              <a:gd name="connsiteX3" fmla="*/ 2300980 w 2471372"/>
              <a:gd name="connsiteY3" fmla="*/ 1128712 h 5214937"/>
              <a:gd name="connsiteX4" fmla="*/ 2258117 w 2471372"/>
              <a:gd name="connsiteY4" fmla="*/ 5214937 h 5214937"/>
              <a:gd name="connsiteX0" fmla="*/ 2543804 w 2732188"/>
              <a:gd name="connsiteY0" fmla="*/ 0 h 5214937"/>
              <a:gd name="connsiteX1" fmla="*/ 2543805 w 2732188"/>
              <a:gd name="connsiteY1" fmla="*/ 3443287 h 5214937"/>
              <a:gd name="connsiteX2" fmla="*/ 628 w 2732188"/>
              <a:gd name="connsiteY2" fmla="*/ 2228849 h 5214937"/>
              <a:gd name="connsiteX3" fmla="*/ 2543804 w 2732188"/>
              <a:gd name="connsiteY3" fmla="*/ 1128712 h 5214937"/>
              <a:gd name="connsiteX4" fmla="*/ 2500941 w 2732188"/>
              <a:gd name="connsiteY4" fmla="*/ 5214937 h 5214937"/>
              <a:gd name="connsiteX0" fmla="*/ 2915297 w 2927001"/>
              <a:gd name="connsiteY0" fmla="*/ 0 h 5357813"/>
              <a:gd name="connsiteX1" fmla="*/ 2543823 w 2927001"/>
              <a:gd name="connsiteY1" fmla="*/ 3586163 h 5357813"/>
              <a:gd name="connsiteX2" fmla="*/ 646 w 2927001"/>
              <a:gd name="connsiteY2" fmla="*/ 2371725 h 5357813"/>
              <a:gd name="connsiteX3" fmla="*/ 2543822 w 2927001"/>
              <a:gd name="connsiteY3" fmla="*/ 1271588 h 5357813"/>
              <a:gd name="connsiteX4" fmla="*/ 2500959 w 2927001"/>
              <a:gd name="connsiteY4" fmla="*/ 5357813 h 5357813"/>
              <a:gd name="connsiteX0" fmla="*/ 2915297 w 2962751"/>
              <a:gd name="connsiteY0" fmla="*/ 0 h 5429250"/>
              <a:gd name="connsiteX1" fmla="*/ 2543823 w 2962751"/>
              <a:gd name="connsiteY1" fmla="*/ 3586163 h 5429250"/>
              <a:gd name="connsiteX2" fmla="*/ 646 w 2962751"/>
              <a:gd name="connsiteY2" fmla="*/ 2371725 h 5429250"/>
              <a:gd name="connsiteX3" fmla="*/ 2543822 w 2962751"/>
              <a:gd name="connsiteY3" fmla="*/ 1271588 h 5429250"/>
              <a:gd name="connsiteX4" fmla="*/ 2958159 w 2962751"/>
              <a:gd name="connsiteY4" fmla="*/ 5429250 h 5429250"/>
              <a:gd name="connsiteX0" fmla="*/ 2914654 w 2962108"/>
              <a:gd name="connsiteY0" fmla="*/ 0 h 5429250"/>
              <a:gd name="connsiteX1" fmla="*/ 2528893 w 2962108"/>
              <a:gd name="connsiteY1" fmla="*/ 3171826 h 5429250"/>
              <a:gd name="connsiteX2" fmla="*/ 3 w 2962108"/>
              <a:gd name="connsiteY2" fmla="*/ 2371725 h 5429250"/>
              <a:gd name="connsiteX3" fmla="*/ 2543179 w 2962108"/>
              <a:gd name="connsiteY3" fmla="*/ 1271588 h 5429250"/>
              <a:gd name="connsiteX4" fmla="*/ 2957516 w 2962108"/>
              <a:gd name="connsiteY4" fmla="*/ 5429250 h 5429250"/>
              <a:gd name="connsiteX0" fmla="*/ 2914659 w 2964477"/>
              <a:gd name="connsiteY0" fmla="*/ 0 h 5429250"/>
              <a:gd name="connsiteX1" fmla="*/ 2528898 w 2964477"/>
              <a:gd name="connsiteY1" fmla="*/ 3171826 h 5429250"/>
              <a:gd name="connsiteX2" fmla="*/ 8 w 2964477"/>
              <a:gd name="connsiteY2" fmla="*/ 2371725 h 5429250"/>
              <a:gd name="connsiteX3" fmla="*/ 2557471 w 2964477"/>
              <a:gd name="connsiteY3" fmla="*/ 1728788 h 5429250"/>
              <a:gd name="connsiteX4" fmla="*/ 2957521 w 2964477"/>
              <a:gd name="connsiteY4" fmla="*/ 5429250 h 5429250"/>
              <a:gd name="connsiteX0" fmla="*/ 2914659 w 2964477"/>
              <a:gd name="connsiteY0" fmla="*/ 0 h 5429250"/>
              <a:gd name="connsiteX1" fmla="*/ 2528898 w 2964477"/>
              <a:gd name="connsiteY1" fmla="*/ 3171826 h 5429250"/>
              <a:gd name="connsiteX2" fmla="*/ 8 w 2964477"/>
              <a:gd name="connsiteY2" fmla="*/ 2371725 h 5429250"/>
              <a:gd name="connsiteX3" fmla="*/ 2557471 w 2964477"/>
              <a:gd name="connsiteY3" fmla="*/ 1728788 h 5429250"/>
              <a:gd name="connsiteX4" fmla="*/ 2957521 w 2964477"/>
              <a:gd name="connsiteY4" fmla="*/ 5429250 h 5429250"/>
              <a:gd name="connsiteX0" fmla="*/ 2915047 w 2964865"/>
              <a:gd name="connsiteY0" fmla="*/ 0 h 5429250"/>
              <a:gd name="connsiteX1" fmla="*/ 2529286 w 2964865"/>
              <a:gd name="connsiteY1" fmla="*/ 3171826 h 5429250"/>
              <a:gd name="connsiteX2" fmla="*/ 396 w 2964865"/>
              <a:gd name="connsiteY2" fmla="*/ 2371725 h 5429250"/>
              <a:gd name="connsiteX3" fmla="*/ 2557859 w 2964865"/>
              <a:gd name="connsiteY3" fmla="*/ 1728788 h 5429250"/>
              <a:gd name="connsiteX4" fmla="*/ 2957909 w 2964865"/>
              <a:gd name="connsiteY4" fmla="*/ 5429250 h 5429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64865" h="5429250">
                <a:moveTo>
                  <a:pt x="2915047" y="0"/>
                </a:moveTo>
                <a:cubicBezTo>
                  <a:pt x="2915047" y="352425"/>
                  <a:pt x="3015061" y="2776539"/>
                  <a:pt x="2529286" y="3171826"/>
                </a:cubicBezTo>
                <a:cubicBezTo>
                  <a:pt x="2043511" y="3567113"/>
                  <a:pt x="-32941" y="3855244"/>
                  <a:pt x="396" y="2371725"/>
                </a:cubicBezTo>
                <a:cubicBezTo>
                  <a:pt x="33733" y="888206"/>
                  <a:pt x="2064940" y="1219200"/>
                  <a:pt x="2557859" y="1728788"/>
                </a:cubicBezTo>
                <a:cubicBezTo>
                  <a:pt x="3050778" y="2238376"/>
                  <a:pt x="2957909" y="5429250"/>
                  <a:pt x="2957909" y="5429250"/>
                </a:cubicBez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 30"/>
          <p:cNvSpPr/>
          <p:nvPr/>
        </p:nvSpPr>
        <p:spPr>
          <a:xfrm>
            <a:off x="1849595" y="4148395"/>
            <a:ext cx="1067600" cy="1185863"/>
          </a:xfrm>
          <a:custGeom>
            <a:avLst/>
            <a:gdLst>
              <a:gd name="connsiteX0" fmla="*/ 14554 w 28841"/>
              <a:gd name="connsiteY0" fmla="*/ 0 h 3971925"/>
              <a:gd name="connsiteX1" fmla="*/ 14554 w 28841"/>
              <a:gd name="connsiteY1" fmla="*/ 1057275 h 3971925"/>
              <a:gd name="connsiteX2" fmla="*/ 14554 w 28841"/>
              <a:gd name="connsiteY2" fmla="*/ 2114550 h 3971925"/>
              <a:gd name="connsiteX3" fmla="*/ 266 w 28841"/>
              <a:gd name="connsiteY3" fmla="*/ 3086100 h 3971925"/>
              <a:gd name="connsiteX4" fmla="*/ 28841 w 28841"/>
              <a:gd name="connsiteY4" fmla="*/ 3971925 h 3971925"/>
              <a:gd name="connsiteX0" fmla="*/ 2214565 w 2378606"/>
              <a:gd name="connsiteY0" fmla="*/ 0 h 3971925"/>
              <a:gd name="connsiteX1" fmla="*/ 2214565 w 2378606"/>
              <a:gd name="connsiteY1" fmla="*/ 1057275 h 3971925"/>
              <a:gd name="connsiteX2" fmla="*/ 2 w 2378606"/>
              <a:gd name="connsiteY2" fmla="*/ 2043112 h 3971925"/>
              <a:gd name="connsiteX3" fmla="*/ 2200277 w 2378606"/>
              <a:gd name="connsiteY3" fmla="*/ 3086100 h 3971925"/>
              <a:gd name="connsiteX4" fmla="*/ 2228852 w 2378606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3086100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3629025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757237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757237 h 3971925"/>
              <a:gd name="connsiteX4" fmla="*/ 2228850 w 2373123"/>
              <a:gd name="connsiteY4" fmla="*/ 3971925 h 3971925"/>
              <a:gd name="connsiteX0" fmla="*/ 2200275 w 2373123"/>
              <a:gd name="connsiteY0" fmla="*/ 0 h 4329112"/>
              <a:gd name="connsiteX1" fmla="*/ 2200276 w 2373123"/>
              <a:gd name="connsiteY1" fmla="*/ 3443287 h 4329112"/>
              <a:gd name="connsiteX2" fmla="*/ 0 w 2373123"/>
              <a:gd name="connsiteY2" fmla="*/ 2400299 h 4329112"/>
              <a:gd name="connsiteX3" fmla="*/ 2200275 w 2373123"/>
              <a:gd name="connsiteY3" fmla="*/ 1114424 h 4329112"/>
              <a:gd name="connsiteX4" fmla="*/ 2228850 w 2373123"/>
              <a:gd name="connsiteY4" fmla="*/ 4329112 h 4329112"/>
              <a:gd name="connsiteX0" fmla="*/ 2200275 w 2363258"/>
              <a:gd name="connsiteY0" fmla="*/ 0 h 5214937"/>
              <a:gd name="connsiteX1" fmla="*/ 2200276 w 2363258"/>
              <a:gd name="connsiteY1" fmla="*/ 3443287 h 5214937"/>
              <a:gd name="connsiteX2" fmla="*/ 0 w 2363258"/>
              <a:gd name="connsiteY2" fmla="*/ 2400299 h 5214937"/>
              <a:gd name="connsiteX3" fmla="*/ 2200275 w 2363258"/>
              <a:gd name="connsiteY3" fmla="*/ 1114424 h 5214937"/>
              <a:gd name="connsiteX4" fmla="*/ 2157412 w 2363258"/>
              <a:gd name="connsiteY4" fmla="*/ 5214937 h 5214937"/>
              <a:gd name="connsiteX0" fmla="*/ 2300288 w 2470680"/>
              <a:gd name="connsiteY0" fmla="*/ 0 h 5214937"/>
              <a:gd name="connsiteX1" fmla="*/ 2300289 w 2470680"/>
              <a:gd name="connsiteY1" fmla="*/ 3443287 h 5214937"/>
              <a:gd name="connsiteX2" fmla="*/ 0 w 2470680"/>
              <a:gd name="connsiteY2" fmla="*/ 2214561 h 5214937"/>
              <a:gd name="connsiteX3" fmla="*/ 2300288 w 2470680"/>
              <a:gd name="connsiteY3" fmla="*/ 1114424 h 5214937"/>
              <a:gd name="connsiteX4" fmla="*/ 2257425 w 2470680"/>
              <a:gd name="connsiteY4" fmla="*/ 5214937 h 5214937"/>
              <a:gd name="connsiteX0" fmla="*/ 2300288 w 2470680"/>
              <a:gd name="connsiteY0" fmla="*/ 0 h 5214937"/>
              <a:gd name="connsiteX1" fmla="*/ 2300289 w 2470680"/>
              <a:gd name="connsiteY1" fmla="*/ 3443287 h 5214937"/>
              <a:gd name="connsiteX2" fmla="*/ 0 w 2470680"/>
              <a:gd name="connsiteY2" fmla="*/ 2214561 h 5214937"/>
              <a:gd name="connsiteX3" fmla="*/ 2300288 w 2470680"/>
              <a:gd name="connsiteY3" fmla="*/ 1128712 h 5214937"/>
              <a:gd name="connsiteX4" fmla="*/ 2257425 w 2470680"/>
              <a:gd name="connsiteY4" fmla="*/ 5214937 h 5214937"/>
              <a:gd name="connsiteX0" fmla="*/ 2300980 w 2471372"/>
              <a:gd name="connsiteY0" fmla="*/ 0 h 5214937"/>
              <a:gd name="connsiteX1" fmla="*/ 2300981 w 2471372"/>
              <a:gd name="connsiteY1" fmla="*/ 3443287 h 5214937"/>
              <a:gd name="connsiteX2" fmla="*/ 692 w 2471372"/>
              <a:gd name="connsiteY2" fmla="*/ 2214561 h 5214937"/>
              <a:gd name="connsiteX3" fmla="*/ 2300980 w 2471372"/>
              <a:gd name="connsiteY3" fmla="*/ 1128712 h 5214937"/>
              <a:gd name="connsiteX4" fmla="*/ 2258117 w 2471372"/>
              <a:gd name="connsiteY4" fmla="*/ 5214937 h 5214937"/>
              <a:gd name="connsiteX0" fmla="*/ 2543804 w 2732188"/>
              <a:gd name="connsiteY0" fmla="*/ 0 h 5214937"/>
              <a:gd name="connsiteX1" fmla="*/ 2543805 w 2732188"/>
              <a:gd name="connsiteY1" fmla="*/ 3443287 h 5214937"/>
              <a:gd name="connsiteX2" fmla="*/ 628 w 2732188"/>
              <a:gd name="connsiteY2" fmla="*/ 2228849 h 5214937"/>
              <a:gd name="connsiteX3" fmla="*/ 2543804 w 2732188"/>
              <a:gd name="connsiteY3" fmla="*/ 1128712 h 5214937"/>
              <a:gd name="connsiteX4" fmla="*/ 2500941 w 2732188"/>
              <a:gd name="connsiteY4" fmla="*/ 5214937 h 5214937"/>
              <a:gd name="connsiteX0" fmla="*/ 2915297 w 2927001"/>
              <a:gd name="connsiteY0" fmla="*/ 0 h 5357813"/>
              <a:gd name="connsiteX1" fmla="*/ 2543823 w 2927001"/>
              <a:gd name="connsiteY1" fmla="*/ 3586163 h 5357813"/>
              <a:gd name="connsiteX2" fmla="*/ 646 w 2927001"/>
              <a:gd name="connsiteY2" fmla="*/ 2371725 h 5357813"/>
              <a:gd name="connsiteX3" fmla="*/ 2543822 w 2927001"/>
              <a:gd name="connsiteY3" fmla="*/ 1271588 h 5357813"/>
              <a:gd name="connsiteX4" fmla="*/ 2500959 w 2927001"/>
              <a:gd name="connsiteY4" fmla="*/ 5357813 h 5357813"/>
              <a:gd name="connsiteX0" fmla="*/ 2915297 w 2962751"/>
              <a:gd name="connsiteY0" fmla="*/ 0 h 5429250"/>
              <a:gd name="connsiteX1" fmla="*/ 2543823 w 2962751"/>
              <a:gd name="connsiteY1" fmla="*/ 3586163 h 5429250"/>
              <a:gd name="connsiteX2" fmla="*/ 646 w 2962751"/>
              <a:gd name="connsiteY2" fmla="*/ 2371725 h 5429250"/>
              <a:gd name="connsiteX3" fmla="*/ 2543822 w 2962751"/>
              <a:gd name="connsiteY3" fmla="*/ 1271588 h 5429250"/>
              <a:gd name="connsiteX4" fmla="*/ 2958159 w 2962751"/>
              <a:gd name="connsiteY4" fmla="*/ 5429250 h 5429250"/>
              <a:gd name="connsiteX0" fmla="*/ 2914654 w 2962108"/>
              <a:gd name="connsiteY0" fmla="*/ 0 h 5429250"/>
              <a:gd name="connsiteX1" fmla="*/ 2528893 w 2962108"/>
              <a:gd name="connsiteY1" fmla="*/ 3171826 h 5429250"/>
              <a:gd name="connsiteX2" fmla="*/ 3 w 2962108"/>
              <a:gd name="connsiteY2" fmla="*/ 2371725 h 5429250"/>
              <a:gd name="connsiteX3" fmla="*/ 2543179 w 2962108"/>
              <a:gd name="connsiteY3" fmla="*/ 1271588 h 5429250"/>
              <a:gd name="connsiteX4" fmla="*/ 2957516 w 2962108"/>
              <a:gd name="connsiteY4" fmla="*/ 5429250 h 5429250"/>
              <a:gd name="connsiteX0" fmla="*/ 2914659 w 2964477"/>
              <a:gd name="connsiteY0" fmla="*/ 0 h 5429250"/>
              <a:gd name="connsiteX1" fmla="*/ 2528898 w 2964477"/>
              <a:gd name="connsiteY1" fmla="*/ 3171826 h 5429250"/>
              <a:gd name="connsiteX2" fmla="*/ 8 w 2964477"/>
              <a:gd name="connsiteY2" fmla="*/ 2371725 h 5429250"/>
              <a:gd name="connsiteX3" fmla="*/ 2557471 w 2964477"/>
              <a:gd name="connsiteY3" fmla="*/ 1728788 h 5429250"/>
              <a:gd name="connsiteX4" fmla="*/ 2957521 w 2964477"/>
              <a:gd name="connsiteY4" fmla="*/ 5429250 h 5429250"/>
              <a:gd name="connsiteX0" fmla="*/ 2914659 w 2964477"/>
              <a:gd name="connsiteY0" fmla="*/ 0 h 5429250"/>
              <a:gd name="connsiteX1" fmla="*/ 2528898 w 2964477"/>
              <a:gd name="connsiteY1" fmla="*/ 3171826 h 5429250"/>
              <a:gd name="connsiteX2" fmla="*/ 8 w 2964477"/>
              <a:gd name="connsiteY2" fmla="*/ 2371725 h 5429250"/>
              <a:gd name="connsiteX3" fmla="*/ 2557471 w 2964477"/>
              <a:gd name="connsiteY3" fmla="*/ 1728788 h 5429250"/>
              <a:gd name="connsiteX4" fmla="*/ 2957521 w 2964477"/>
              <a:gd name="connsiteY4" fmla="*/ 5429250 h 5429250"/>
              <a:gd name="connsiteX0" fmla="*/ 2915047 w 2964865"/>
              <a:gd name="connsiteY0" fmla="*/ 0 h 5429250"/>
              <a:gd name="connsiteX1" fmla="*/ 2529286 w 2964865"/>
              <a:gd name="connsiteY1" fmla="*/ 3171826 h 5429250"/>
              <a:gd name="connsiteX2" fmla="*/ 396 w 2964865"/>
              <a:gd name="connsiteY2" fmla="*/ 2371725 h 5429250"/>
              <a:gd name="connsiteX3" fmla="*/ 2557859 w 2964865"/>
              <a:gd name="connsiteY3" fmla="*/ 1728788 h 5429250"/>
              <a:gd name="connsiteX4" fmla="*/ 2957909 w 2964865"/>
              <a:gd name="connsiteY4" fmla="*/ 5429250 h 5429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64865" h="5429250">
                <a:moveTo>
                  <a:pt x="2915047" y="0"/>
                </a:moveTo>
                <a:cubicBezTo>
                  <a:pt x="2915047" y="352425"/>
                  <a:pt x="3015061" y="2776539"/>
                  <a:pt x="2529286" y="3171826"/>
                </a:cubicBezTo>
                <a:cubicBezTo>
                  <a:pt x="2043511" y="3567113"/>
                  <a:pt x="-32941" y="3855244"/>
                  <a:pt x="396" y="2371725"/>
                </a:cubicBezTo>
                <a:cubicBezTo>
                  <a:pt x="33733" y="888206"/>
                  <a:pt x="2064940" y="1219200"/>
                  <a:pt x="2557859" y="1728788"/>
                </a:cubicBezTo>
                <a:cubicBezTo>
                  <a:pt x="3050778" y="2238376"/>
                  <a:pt x="2957909" y="5429250"/>
                  <a:pt x="2957909" y="5429250"/>
                </a:cubicBez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 31"/>
          <p:cNvSpPr/>
          <p:nvPr/>
        </p:nvSpPr>
        <p:spPr>
          <a:xfrm>
            <a:off x="1849595" y="3588210"/>
            <a:ext cx="1067600" cy="1185863"/>
          </a:xfrm>
          <a:custGeom>
            <a:avLst/>
            <a:gdLst>
              <a:gd name="connsiteX0" fmla="*/ 14554 w 28841"/>
              <a:gd name="connsiteY0" fmla="*/ 0 h 3971925"/>
              <a:gd name="connsiteX1" fmla="*/ 14554 w 28841"/>
              <a:gd name="connsiteY1" fmla="*/ 1057275 h 3971925"/>
              <a:gd name="connsiteX2" fmla="*/ 14554 w 28841"/>
              <a:gd name="connsiteY2" fmla="*/ 2114550 h 3971925"/>
              <a:gd name="connsiteX3" fmla="*/ 266 w 28841"/>
              <a:gd name="connsiteY3" fmla="*/ 3086100 h 3971925"/>
              <a:gd name="connsiteX4" fmla="*/ 28841 w 28841"/>
              <a:gd name="connsiteY4" fmla="*/ 3971925 h 3971925"/>
              <a:gd name="connsiteX0" fmla="*/ 2214565 w 2378606"/>
              <a:gd name="connsiteY0" fmla="*/ 0 h 3971925"/>
              <a:gd name="connsiteX1" fmla="*/ 2214565 w 2378606"/>
              <a:gd name="connsiteY1" fmla="*/ 1057275 h 3971925"/>
              <a:gd name="connsiteX2" fmla="*/ 2 w 2378606"/>
              <a:gd name="connsiteY2" fmla="*/ 2043112 h 3971925"/>
              <a:gd name="connsiteX3" fmla="*/ 2200277 w 2378606"/>
              <a:gd name="connsiteY3" fmla="*/ 3086100 h 3971925"/>
              <a:gd name="connsiteX4" fmla="*/ 2228852 w 2378606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3086100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3629025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757237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757237 h 3971925"/>
              <a:gd name="connsiteX4" fmla="*/ 2228850 w 2373123"/>
              <a:gd name="connsiteY4" fmla="*/ 3971925 h 3971925"/>
              <a:gd name="connsiteX0" fmla="*/ 2200275 w 2373123"/>
              <a:gd name="connsiteY0" fmla="*/ 0 h 4329112"/>
              <a:gd name="connsiteX1" fmla="*/ 2200276 w 2373123"/>
              <a:gd name="connsiteY1" fmla="*/ 3443287 h 4329112"/>
              <a:gd name="connsiteX2" fmla="*/ 0 w 2373123"/>
              <a:gd name="connsiteY2" fmla="*/ 2400299 h 4329112"/>
              <a:gd name="connsiteX3" fmla="*/ 2200275 w 2373123"/>
              <a:gd name="connsiteY3" fmla="*/ 1114424 h 4329112"/>
              <a:gd name="connsiteX4" fmla="*/ 2228850 w 2373123"/>
              <a:gd name="connsiteY4" fmla="*/ 4329112 h 4329112"/>
              <a:gd name="connsiteX0" fmla="*/ 2200275 w 2363258"/>
              <a:gd name="connsiteY0" fmla="*/ 0 h 5214937"/>
              <a:gd name="connsiteX1" fmla="*/ 2200276 w 2363258"/>
              <a:gd name="connsiteY1" fmla="*/ 3443287 h 5214937"/>
              <a:gd name="connsiteX2" fmla="*/ 0 w 2363258"/>
              <a:gd name="connsiteY2" fmla="*/ 2400299 h 5214937"/>
              <a:gd name="connsiteX3" fmla="*/ 2200275 w 2363258"/>
              <a:gd name="connsiteY3" fmla="*/ 1114424 h 5214937"/>
              <a:gd name="connsiteX4" fmla="*/ 2157412 w 2363258"/>
              <a:gd name="connsiteY4" fmla="*/ 5214937 h 5214937"/>
              <a:gd name="connsiteX0" fmla="*/ 2300288 w 2470680"/>
              <a:gd name="connsiteY0" fmla="*/ 0 h 5214937"/>
              <a:gd name="connsiteX1" fmla="*/ 2300289 w 2470680"/>
              <a:gd name="connsiteY1" fmla="*/ 3443287 h 5214937"/>
              <a:gd name="connsiteX2" fmla="*/ 0 w 2470680"/>
              <a:gd name="connsiteY2" fmla="*/ 2214561 h 5214937"/>
              <a:gd name="connsiteX3" fmla="*/ 2300288 w 2470680"/>
              <a:gd name="connsiteY3" fmla="*/ 1114424 h 5214937"/>
              <a:gd name="connsiteX4" fmla="*/ 2257425 w 2470680"/>
              <a:gd name="connsiteY4" fmla="*/ 5214937 h 5214937"/>
              <a:gd name="connsiteX0" fmla="*/ 2300288 w 2470680"/>
              <a:gd name="connsiteY0" fmla="*/ 0 h 5214937"/>
              <a:gd name="connsiteX1" fmla="*/ 2300289 w 2470680"/>
              <a:gd name="connsiteY1" fmla="*/ 3443287 h 5214937"/>
              <a:gd name="connsiteX2" fmla="*/ 0 w 2470680"/>
              <a:gd name="connsiteY2" fmla="*/ 2214561 h 5214937"/>
              <a:gd name="connsiteX3" fmla="*/ 2300288 w 2470680"/>
              <a:gd name="connsiteY3" fmla="*/ 1128712 h 5214937"/>
              <a:gd name="connsiteX4" fmla="*/ 2257425 w 2470680"/>
              <a:gd name="connsiteY4" fmla="*/ 5214937 h 5214937"/>
              <a:gd name="connsiteX0" fmla="*/ 2300980 w 2471372"/>
              <a:gd name="connsiteY0" fmla="*/ 0 h 5214937"/>
              <a:gd name="connsiteX1" fmla="*/ 2300981 w 2471372"/>
              <a:gd name="connsiteY1" fmla="*/ 3443287 h 5214937"/>
              <a:gd name="connsiteX2" fmla="*/ 692 w 2471372"/>
              <a:gd name="connsiteY2" fmla="*/ 2214561 h 5214937"/>
              <a:gd name="connsiteX3" fmla="*/ 2300980 w 2471372"/>
              <a:gd name="connsiteY3" fmla="*/ 1128712 h 5214937"/>
              <a:gd name="connsiteX4" fmla="*/ 2258117 w 2471372"/>
              <a:gd name="connsiteY4" fmla="*/ 5214937 h 5214937"/>
              <a:gd name="connsiteX0" fmla="*/ 2543804 w 2732188"/>
              <a:gd name="connsiteY0" fmla="*/ 0 h 5214937"/>
              <a:gd name="connsiteX1" fmla="*/ 2543805 w 2732188"/>
              <a:gd name="connsiteY1" fmla="*/ 3443287 h 5214937"/>
              <a:gd name="connsiteX2" fmla="*/ 628 w 2732188"/>
              <a:gd name="connsiteY2" fmla="*/ 2228849 h 5214937"/>
              <a:gd name="connsiteX3" fmla="*/ 2543804 w 2732188"/>
              <a:gd name="connsiteY3" fmla="*/ 1128712 h 5214937"/>
              <a:gd name="connsiteX4" fmla="*/ 2500941 w 2732188"/>
              <a:gd name="connsiteY4" fmla="*/ 5214937 h 5214937"/>
              <a:gd name="connsiteX0" fmla="*/ 2915297 w 2927001"/>
              <a:gd name="connsiteY0" fmla="*/ 0 h 5357813"/>
              <a:gd name="connsiteX1" fmla="*/ 2543823 w 2927001"/>
              <a:gd name="connsiteY1" fmla="*/ 3586163 h 5357813"/>
              <a:gd name="connsiteX2" fmla="*/ 646 w 2927001"/>
              <a:gd name="connsiteY2" fmla="*/ 2371725 h 5357813"/>
              <a:gd name="connsiteX3" fmla="*/ 2543822 w 2927001"/>
              <a:gd name="connsiteY3" fmla="*/ 1271588 h 5357813"/>
              <a:gd name="connsiteX4" fmla="*/ 2500959 w 2927001"/>
              <a:gd name="connsiteY4" fmla="*/ 5357813 h 5357813"/>
              <a:gd name="connsiteX0" fmla="*/ 2915297 w 2962751"/>
              <a:gd name="connsiteY0" fmla="*/ 0 h 5429250"/>
              <a:gd name="connsiteX1" fmla="*/ 2543823 w 2962751"/>
              <a:gd name="connsiteY1" fmla="*/ 3586163 h 5429250"/>
              <a:gd name="connsiteX2" fmla="*/ 646 w 2962751"/>
              <a:gd name="connsiteY2" fmla="*/ 2371725 h 5429250"/>
              <a:gd name="connsiteX3" fmla="*/ 2543822 w 2962751"/>
              <a:gd name="connsiteY3" fmla="*/ 1271588 h 5429250"/>
              <a:gd name="connsiteX4" fmla="*/ 2958159 w 2962751"/>
              <a:gd name="connsiteY4" fmla="*/ 5429250 h 5429250"/>
              <a:gd name="connsiteX0" fmla="*/ 2914654 w 2962108"/>
              <a:gd name="connsiteY0" fmla="*/ 0 h 5429250"/>
              <a:gd name="connsiteX1" fmla="*/ 2528893 w 2962108"/>
              <a:gd name="connsiteY1" fmla="*/ 3171826 h 5429250"/>
              <a:gd name="connsiteX2" fmla="*/ 3 w 2962108"/>
              <a:gd name="connsiteY2" fmla="*/ 2371725 h 5429250"/>
              <a:gd name="connsiteX3" fmla="*/ 2543179 w 2962108"/>
              <a:gd name="connsiteY3" fmla="*/ 1271588 h 5429250"/>
              <a:gd name="connsiteX4" fmla="*/ 2957516 w 2962108"/>
              <a:gd name="connsiteY4" fmla="*/ 5429250 h 5429250"/>
              <a:gd name="connsiteX0" fmla="*/ 2914659 w 2964477"/>
              <a:gd name="connsiteY0" fmla="*/ 0 h 5429250"/>
              <a:gd name="connsiteX1" fmla="*/ 2528898 w 2964477"/>
              <a:gd name="connsiteY1" fmla="*/ 3171826 h 5429250"/>
              <a:gd name="connsiteX2" fmla="*/ 8 w 2964477"/>
              <a:gd name="connsiteY2" fmla="*/ 2371725 h 5429250"/>
              <a:gd name="connsiteX3" fmla="*/ 2557471 w 2964477"/>
              <a:gd name="connsiteY3" fmla="*/ 1728788 h 5429250"/>
              <a:gd name="connsiteX4" fmla="*/ 2957521 w 2964477"/>
              <a:gd name="connsiteY4" fmla="*/ 5429250 h 5429250"/>
              <a:gd name="connsiteX0" fmla="*/ 2914659 w 2964477"/>
              <a:gd name="connsiteY0" fmla="*/ 0 h 5429250"/>
              <a:gd name="connsiteX1" fmla="*/ 2528898 w 2964477"/>
              <a:gd name="connsiteY1" fmla="*/ 3171826 h 5429250"/>
              <a:gd name="connsiteX2" fmla="*/ 8 w 2964477"/>
              <a:gd name="connsiteY2" fmla="*/ 2371725 h 5429250"/>
              <a:gd name="connsiteX3" fmla="*/ 2557471 w 2964477"/>
              <a:gd name="connsiteY3" fmla="*/ 1728788 h 5429250"/>
              <a:gd name="connsiteX4" fmla="*/ 2957521 w 2964477"/>
              <a:gd name="connsiteY4" fmla="*/ 5429250 h 5429250"/>
              <a:gd name="connsiteX0" fmla="*/ 2915047 w 2964865"/>
              <a:gd name="connsiteY0" fmla="*/ 0 h 5429250"/>
              <a:gd name="connsiteX1" fmla="*/ 2529286 w 2964865"/>
              <a:gd name="connsiteY1" fmla="*/ 3171826 h 5429250"/>
              <a:gd name="connsiteX2" fmla="*/ 396 w 2964865"/>
              <a:gd name="connsiteY2" fmla="*/ 2371725 h 5429250"/>
              <a:gd name="connsiteX3" fmla="*/ 2557859 w 2964865"/>
              <a:gd name="connsiteY3" fmla="*/ 1728788 h 5429250"/>
              <a:gd name="connsiteX4" fmla="*/ 2957909 w 2964865"/>
              <a:gd name="connsiteY4" fmla="*/ 5429250 h 5429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64865" h="5429250">
                <a:moveTo>
                  <a:pt x="2915047" y="0"/>
                </a:moveTo>
                <a:cubicBezTo>
                  <a:pt x="2915047" y="352425"/>
                  <a:pt x="3015061" y="2776539"/>
                  <a:pt x="2529286" y="3171826"/>
                </a:cubicBezTo>
                <a:cubicBezTo>
                  <a:pt x="2043511" y="3567113"/>
                  <a:pt x="-32941" y="3855244"/>
                  <a:pt x="396" y="2371725"/>
                </a:cubicBezTo>
                <a:cubicBezTo>
                  <a:pt x="33733" y="888206"/>
                  <a:pt x="2064940" y="1219200"/>
                  <a:pt x="2557859" y="1728788"/>
                </a:cubicBezTo>
                <a:cubicBezTo>
                  <a:pt x="3050778" y="2238376"/>
                  <a:pt x="2957909" y="5429250"/>
                  <a:pt x="2957909" y="5429250"/>
                </a:cubicBez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 32"/>
          <p:cNvSpPr/>
          <p:nvPr/>
        </p:nvSpPr>
        <p:spPr>
          <a:xfrm>
            <a:off x="1849595" y="3030104"/>
            <a:ext cx="1067600" cy="1185863"/>
          </a:xfrm>
          <a:custGeom>
            <a:avLst/>
            <a:gdLst>
              <a:gd name="connsiteX0" fmla="*/ 14554 w 28841"/>
              <a:gd name="connsiteY0" fmla="*/ 0 h 3971925"/>
              <a:gd name="connsiteX1" fmla="*/ 14554 w 28841"/>
              <a:gd name="connsiteY1" fmla="*/ 1057275 h 3971925"/>
              <a:gd name="connsiteX2" fmla="*/ 14554 w 28841"/>
              <a:gd name="connsiteY2" fmla="*/ 2114550 h 3971925"/>
              <a:gd name="connsiteX3" fmla="*/ 266 w 28841"/>
              <a:gd name="connsiteY3" fmla="*/ 3086100 h 3971925"/>
              <a:gd name="connsiteX4" fmla="*/ 28841 w 28841"/>
              <a:gd name="connsiteY4" fmla="*/ 3971925 h 3971925"/>
              <a:gd name="connsiteX0" fmla="*/ 2214565 w 2378606"/>
              <a:gd name="connsiteY0" fmla="*/ 0 h 3971925"/>
              <a:gd name="connsiteX1" fmla="*/ 2214565 w 2378606"/>
              <a:gd name="connsiteY1" fmla="*/ 1057275 h 3971925"/>
              <a:gd name="connsiteX2" fmla="*/ 2 w 2378606"/>
              <a:gd name="connsiteY2" fmla="*/ 2043112 h 3971925"/>
              <a:gd name="connsiteX3" fmla="*/ 2200277 w 2378606"/>
              <a:gd name="connsiteY3" fmla="*/ 3086100 h 3971925"/>
              <a:gd name="connsiteX4" fmla="*/ 2228852 w 2378606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3086100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3629025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757237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757237 h 3971925"/>
              <a:gd name="connsiteX4" fmla="*/ 2228850 w 2373123"/>
              <a:gd name="connsiteY4" fmla="*/ 3971925 h 3971925"/>
              <a:gd name="connsiteX0" fmla="*/ 2200275 w 2373123"/>
              <a:gd name="connsiteY0" fmla="*/ 0 h 4329112"/>
              <a:gd name="connsiteX1" fmla="*/ 2200276 w 2373123"/>
              <a:gd name="connsiteY1" fmla="*/ 3443287 h 4329112"/>
              <a:gd name="connsiteX2" fmla="*/ 0 w 2373123"/>
              <a:gd name="connsiteY2" fmla="*/ 2400299 h 4329112"/>
              <a:gd name="connsiteX3" fmla="*/ 2200275 w 2373123"/>
              <a:gd name="connsiteY3" fmla="*/ 1114424 h 4329112"/>
              <a:gd name="connsiteX4" fmla="*/ 2228850 w 2373123"/>
              <a:gd name="connsiteY4" fmla="*/ 4329112 h 4329112"/>
              <a:gd name="connsiteX0" fmla="*/ 2200275 w 2363258"/>
              <a:gd name="connsiteY0" fmla="*/ 0 h 5214937"/>
              <a:gd name="connsiteX1" fmla="*/ 2200276 w 2363258"/>
              <a:gd name="connsiteY1" fmla="*/ 3443287 h 5214937"/>
              <a:gd name="connsiteX2" fmla="*/ 0 w 2363258"/>
              <a:gd name="connsiteY2" fmla="*/ 2400299 h 5214937"/>
              <a:gd name="connsiteX3" fmla="*/ 2200275 w 2363258"/>
              <a:gd name="connsiteY3" fmla="*/ 1114424 h 5214937"/>
              <a:gd name="connsiteX4" fmla="*/ 2157412 w 2363258"/>
              <a:gd name="connsiteY4" fmla="*/ 5214937 h 5214937"/>
              <a:gd name="connsiteX0" fmla="*/ 2300288 w 2470680"/>
              <a:gd name="connsiteY0" fmla="*/ 0 h 5214937"/>
              <a:gd name="connsiteX1" fmla="*/ 2300289 w 2470680"/>
              <a:gd name="connsiteY1" fmla="*/ 3443287 h 5214937"/>
              <a:gd name="connsiteX2" fmla="*/ 0 w 2470680"/>
              <a:gd name="connsiteY2" fmla="*/ 2214561 h 5214937"/>
              <a:gd name="connsiteX3" fmla="*/ 2300288 w 2470680"/>
              <a:gd name="connsiteY3" fmla="*/ 1114424 h 5214937"/>
              <a:gd name="connsiteX4" fmla="*/ 2257425 w 2470680"/>
              <a:gd name="connsiteY4" fmla="*/ 5214937 h 5214937"/>
              <a:gd name="connsiteX0" fmla="*/ 2300288 w 2470680"/>
              <a:gd name="connsiteY0" fmla="*/ 0 h 5214937"/>
              <a:gd name="connsiteX1" fmla="*/ 2300289 w 2470680"/>
              <a:gd name="connsiteY1" fmla="*/ 3443287 h 5214937"/>
              <a:gd name="connsiteX2" fmla="*/ 0 w 2470680"/>
              <a:gd name="connsiteY2" fmla="*/ 2214561 h 5214937"/>
              <a:gd name="connsiteX3" fmla="*/ 2300288 w 2470680"/>
              <a:gd name="connsiteY3" fmla="*/ 1128712 h 5214937"/>
              <a:gd name="connsiteX4" fmla="*/ 2257425 w 2470680"/>
              <a:gd name="connsiteY4" fmla="*/ 5214937 h 5214937"/>
              <a:gd name="connsiteX0" fmla="*/ 2300980 w 2471372"/>
              <a:gd name="connsiteY0" fmla="*/ 0 h 5214937"/>
              <a:gd name="connsiteX1" fmla="*/ 2300981 w 2471372"/>
              <a:gd name="connsiteY1" fmla="*/ 3443287 h 5214937"/>
              <a:gd name="connsiteX2" fmla="*/ 692 w 2471372"/>
              <a:gd name="connsiteY2" fmla="*/ 2214561 h 5214937"/>
              <a:gd name="connsiteX3" fmla="*/ 2300980 w 2471372"/>
              <a:gd name="connsiteY3" fmla="*/ 1128712 h 5214937"/>
              <a:gd name="connsiteX4" fmla="*/ 2258117 w 2471372"/>
              <a:gd name="connsiteY4" fmla="*/ 5214937 h 5214937"/>
              <a:gd name="connsiteX0" fmla="*/ 2543804 w 2732188"/>
              <a:gd name="connsiteY0" fmla="*/ 0 h 5214937"/>
              <a:gd name="connsiteX1" fmla="*/ 2543805 w 2732188"/>
              <a:gd name="connsiteY1" fmla="*/ 3443287 h 5214937"/>
              <a:gd name="connsiteX2" fmla="*/ 628 w 2732188"/>
              <a:gd name="connsiteY2" fmla="*/ 2228849 h 5214937"/>
              <a:gd name="connsiteX3" fmla="*/ 2543804 w 2732188"/>
              <a:gd name="connsiteY3" fmla="*/ 1128712 h 5214937"/>
              <a:gd name="connsiteX4" fmla="*/ 2500941 w 2732188"/>
              <a:gd name="connsiteY4" fmla="*/ 5214937 h 5214937"/>
              <a:gd name="connsiteX0" fmla="*/ 2915297 w 2927001"/>
              <a:gd name="connsiteY0" fmla="*/ 0 h 5357813"/>
              <a:gd name="connsiteX1" fmla="*/ 2543823 w 2927001"/>
              <a:gd name="connsiteY1" fmla="*/ 3586163 h 5357813"/>
              <a:gd name="connsiteX2" fmla="*/ 646 w 2927001"/>
              <a:gd name="connsiteY2" fmla="*/ 2371725 h 5357813"/>
              <a:gd name="connsiteX3" fmla="*/ 2543822 w 2927001"/>
              <a:gd name="connsiteY3" fmla="*/ 1271588 h 5357813"/>
              <a:gd name="connsiteX4" fmla="*/ 2500959 w 2927001"/>
              <a:gd name="connsiteY4" fmla="*/ 5357813 h 5357813"/>
              <a:gd name="connsiteX0" fmla="*/ 2915297 w 2962751"/>
              <a:gd name="connsiteY0" fmla="*/ 0 h 5429250"/>
              <a:gd name="connsiteX1" fmla="*/ 2543823 w 2962751"/>
              <a:gd name="connsiteY1" fmla="*/ 3586163 h 5429250"/>
              <a:gd name="connsiteX2" fmla="*/ 646 w 2962751"/>
              <a:gd name="connsiteY2" fmla="*/ 2371725 h 5429250"/>
              <a:gd name="connsiteX3" fmla="*/ 2543822 w 2962751"/>
              <a:gd name="connsiteY3" fmla="*/ 1271588 h 5429250"/>
              <a:gd name="connsiteX4" fmla="*/ 2958159 w 2962751"/>
              <a:gd name="connsiteY4" fmla="*/ 5429250 h 5429250"/>
              <a:gd name="connsiteX0" fmla="*/ 2914654 w 2962108"/>
              <a:gd name="connsiteY0" fmla="*/ 0 h 5429250"/>
              <a:gd name="connsiteX1" fmla="*/ 2528893 w 2962108"/>
              <a:gd name="connsiteY1" fmla="*/ 3171826 h 5429250"/>
              <a:gd name="connsiteX2" fmla="*/ 3 w 2962108"/>
              <a:gd name="connsiteY2" fmla="*/ 2371725 h 5429250"/>
              <a:gd name="connsiteX3" fmla="*/ 2543179 w 2962108"/>
              <a:gd name="connsiteY3" fmla="*/ 1271588 h 5429250"/>
              <a:gd name="connsiteX4" fmla="*/ 2957516 w 2962108"/>
              <a:gd name="connsiteY4" fmla="*/ 5429250 h 5429250"/>
              <a:gd name="connsiteX0" fmla="*/ 2914659 w 2964477"/>
              <a:gd name="connsiteY0" fmla="*/ 0 h 5429250"/>
              <a:gd name="connsiteX1" fmla="*/ 2528898 w 2964477"/>
              <a:gd name="connsiteY1" fmla="*/ 3171826 h 5429250"/>
              <a:gd name="connsiteX2" fmla="*/ 8 w 2964477"/>
              <a:gd name="connsiteY2" fmla="*/ 2371725 h 5429250"/>
              <a:gd name="connsiteX3" fmla="*/ 2557471 w 2964477"/>
              <a:gd name="connsiteY3" fmla="*/ 1728788 h 5429250"/>
              <a:gd name="connsiteX4" fmla="*/ 2957521 w 2964477"/>
              <a:gd name="connsiteY4" fmla="*/ 5429250 h 5429250"/>
              <a:gd name="connsiteX0" fmla="*/ 2914659 w 2964477"/>
              <a:gd name="connsiteY0" fmla="*/ 0 h 5429250"/>
              <a:gd name="connsiteX1" fmla="*/ 2528898 w 2964477"/>
              <a:gd name="connsiteY1" fmla="*/ 3171826 h 5429250"/>
              <a:gd name="connsiteX2" fmla="*/ 8 w 2964477"/>
              <a:gd name="connsiteY2" fmla="*/ 2371725 h 5429250"/>
              <a:gd name="connsiteX3" fmla="*/ 2557471 w 2964477"/>
              <a:gd name="connsiteY3" fmla="*/ 1728788 h 5429250"/>
              <a:gd name="connsiteX4" fmla="*/ 2957521 w 2964477"/>
              <a:gd name="connsiteY4" fmla="*/ 5429250 h 5429250"/>
              <a:gd name="connsiteX0" fmla="*/ 2915047 w 2964865"/>
              <a:gd name="connsiteY0" fmla="*/ 0 h 5429250"/>
              <a:gd name="connsiteX1" fmla="*/ 2529286 w 2964865"/>
              <a:gd name="connsiteY1" fmla="*/ 3171826 h 5429250"/>
              <a:gd name="connsiteX2" fmla="*/ 396 w 2964865"/>
              <a:gd name="connsiteY2" fmla="*/ 2371725 h 5429250"/>
              <a:gd name="connsiteX3" fmla="*/ 2557859 w 2964865"/>
              <a:gd name="connsiteY3" fmla="*/ 1728788 h 5429250"/>
              <a:gd name="connsiteX4" fmla="*/ 2957909 w 2964865"/>
              <a:gd name="connsiteY4" fmla="*/ 5429250 h 5429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64865" h="5429250">
                <a:moveTo>
                  <a:pt x="2915047" y="0"/>
                </a:moveTo>
                <a:cubicBezTo>
                  <a:pt x="2915047" y="352425"/>
                  <a:pt x="3015061" y="2776539"/>
                  <a:pt x="2529286" y="3171826"/>
                </a:cubicBezTo>
                <a:cubicBezTo>
                  <a:pt x="2043511" y="3567113"/>
                  <a:pt x="-32941" y="3855244"/>
                  <a:pt x="396" y="2371725"/>
                </a:cubicBezTo>
                <a:cubicBezTo>
                  <a:pt x="33733" y="888206"/>
                  <a:pt x="2064940" y="1219200"/>
                  <a:pt x="2557859" y="1728788"/>
                </a:cubicBezTo>
                <a:cubicBezTo>
                  <a:pt x="3050778" y="2238376"/>
                  <a:pt x="2957909" y="5429250"/>
                  <a:pt x="2957909" y="5429250"/>
                </a:cubicBez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1678144" y="1838587"/>
            <a:ext cx="1628775" cy="1198367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26</a:t>
            </a:fld>
            <a:endParaRPr lang="en-US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263" y="1959807"/>
            <a:ext cx="2700337" cy="2676653"/>
          </a:xfrm>
          <a:prstGeom prst="rect">
            <a:avLst/>
          </a:prstGeom>
        </p:spPr>
      </p:pic>
      <p:grpSp>
        <p:nvGrpSpPr>
          <p:cNvPr id="27" name="Group 26"/>
          <p:cNvGrpSpPr/>
          <p:nvPr/>
        </p:nvGrpSpPr>
        <p:grpSpPr>
          <a:xfrm rot="10800000">
            <a:off x="4977403" y="2071687"/>
            <a:ext cx="2324098" cy="2444356"/>
            <a:chOff x="4977403" y="2071687"/>
            <a:chExt cx="2324098" cy="2444356"/>
          </a:xfrm>
        </p:grpSpPr>
        <p:sp>
          <p:nvSpPr>
            <p:cNvPr id="35" name="Cross 34"/>
            <p:cNvSpPr/>
            <p:nvPr/>
          </p:nvSpPr>
          <p:spPr>
            <a:xfrm>
              <a:off x="5008952" y="2714624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Cross 35"/>
            <p:cNvSpPr/>
            <p:nvPr/>
          </p:nvSpPr>
          <p:spPr>
            <a:xfrm>
              <a:off x="6874067" y="2714624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Cross 36"/>
            <p:cNvSpPr/>
            <p:nvPr/>
          </p:nvSpPr>
          <p:spPr>
            <a:xfrm>
              <a:off x="5925737" y="2071687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Cross 37"/>
            <p:cNvSpPr/>
            <p:nvPr/>
          </p:nvSpPr>
          <p:spPr>
            <a:xfrm>
              <a:off x="5381619" y="2268737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Cross 38"/>
            <p:cNvSpPr/>
            <p:nvPr/>
          </p:nvSpPr>
          <p:spPr>
            <a:xfrm>
              <a:off x="6462706" y="2268737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Minus 39"/>
            <p:cNvSpPr/>
            <p:nvPr/>
          </p:nvSpPr>
          <p:spPr>
            <a:xfrm>
              <a:off x="4977403" y="3626049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Minus 40"/>
            <p:cNvSpPr/>
            <p:nvPr/>
          </p:nvSpPr>
          <p:spPr>
            <a:xfrm>
              <a:off x="6840732" y="3626049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Minus 41"/>
            <p:cNvSpPr/>
            <p:nvPr/>
          </p:nvSpPr>
          <p:spPr>
            <a:xfrm>
              <a:off x="5902220" y="4273155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Minus 42"/>
            <p:cNvSpPr/>
            <p:nvPr/>
          </p:nvSpPr>
          <p:spPr>
            <a:xfrm>
              <a:off x="5347087" y="4030267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Minus 43"/>
            <p:cNvSpPr/>
            <p:nvPr/>
          </p:nvSpPr>
          <p:spPr>
            <a:xfrm>
              <a:off x="6427586" y="4030265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0067" y="6246812"/>
            <a:ext cx="3213100" cy="5842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7487" y="2315775"/>
            <a:ext cx="736600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2451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 27"/>
          <p:cNvSpPr/>
          <p:nvPr/>
        </p:nvSpPr>
        <p:spPr>
          <a:xfrm>
            <a:off x="1841937" y="5661802"/>
            <a:ext cx="1067600" cy="1185863"/>
          </a:xfrm>
          <a:custGeom>
            <a:avLst/>
            <a:gdLst>
              <a:gd name="connsiteX0" fmla="*/ 14554 w 28841"/>
              <a:gd name="connsiteY0" fmla="*/ 0 h 3971925"/>
              <a:gd name="connsiteX1" fmla="*/ 14554 w 28841"/>
              <a:gd name="connsiteY1" fmla="*/ 1057275 h 3971925"/>
              <a:gd name="connsiteX2" fmla="*/ 14554 w 28841"/>
              <a:gd name="connsiteY2" fmla="*/ 2114550 h 3971925"/>
              <a:gd name="connsiteX3" fmla="*/ 266 w 28841"/>
              <a:gd name="connsiteY3" fmla="*/ 3086100 h 3971925"/>
              <a:gd name="connsiteX4" fmla="*/ 28841 w 28841"/>
              <a:gd name="connsiteY4" fmla="*/ 3971925 h 3971925"/>
              <a:gd name="connsiteX0" fmla="*/ 2214565 w 2378606"/>
              <a:gd name="connsiteY0" fmla="*/ 0 h 3971925"/>
              <a:gd name="connsiteX1" fmla="*/ 2214565 w 2378606"/>
              <a:gd name="connsiteY1" fmla="*/ 1057275 h 3971925"/>
              <a:gd name="connsiteX2" fmla="*/ 2 w 2378606"/>
              <a:gd name="connsiteY2" fmla="*/ 2043112 h 3971925"/>
              <a:gd name="connsiteX3" fmla="*/ 2200277 w 2378606"/>
              <a:gd name="connsiteY3" fmla="*/ 3086100 h 3971925"/>
              <a:gd name="connsiteX4" fmla="*/ 2228852 w 2378606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3086100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3629025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757237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757237 h 3971925"/>
              <a:gd name="connsiteX4" fmla="*/ 2228850 w 2373123"/>
              <a:gd name="connsiteY4" fmla="*/ 3971925 h 3971925"/>
              <a:gd name="connsiteX0" fmla="*/ 2200275 w 2373123"/>
              <a:gd name="connsiteY0" fmla="*/ 0 h 4329112"/>
              <a:gd name="connsiteX1" fmla="*/ 2200276 w 2373123"/>
              <a:gd name="connsiteY1" fmla="*/ 3443287 h 4329112"/>
              <a:gd name="connsiteX2" fmla="*/ 0 w 2373123"/>
              <a:gd name="connsiteY2" fmla="*/ 2400299 h 4329112"/>
              <a:gd name="connsiteX3" fmla="*/ 2200275 w 2373123"/>
              <a:gd name="connsiteY3" fmla="*/ 1114424 h 4329112"/>
              <a:gd name="connsiteX4" fmla="*/ 2228850 w 2373123"/>
              <a:gd name="connsiteY4" fmla="*/ 4329112 h 4329112"/>
              <a:gd name="connsiteX0" fmla="*/ 2200275 w 2363258"/>
              <a:gd name="connsiteY0" fmla="*/ 0 h 5214937"/>
              <a:gd name="connsiteX1" fmla="*/ 2200276 w 2363258"/>
              <a:gd name="connsiteY1" fmla="*/ 3443287 h 5214937"/>
              <a:gd name="connsiteX2" fmla="*/ 0 w 2363258"/>
              <a:gd name="connsiteY2" fmla="*/ 2400299 h 5214937"/>
              <a:gd name="connsiteX3" fmla="*/ 2200275 w 2363258"/>
              <a:gd name="connsiteY3" fmla="*/ 1114424 h 5214937"/>
              <a:gd name="connsiteX4" fmla="*/ 2157412 w 2363258"/>
              <a:gd name="connsiteY4" fmla="*/ 5214937 h 5214937"/>
              <a:gd name="connsiteX0" fmla="*/ 2300288 w 2470680"/>
              <a:gd name="connsiteY0" fmla="*/ 0 h 5214937"/>
              <a:gd name="connsiteX1" fmla="*/ 2300289 w 2470680"/>
              <a:gd name="connsiteY1" fmla="*/ 3443287 h 5214937"/>
              <a:gd name="connsiteX2" fmla="*/ 0 w 2470680"/>
              <a:gd name="connsiteY2" fmla="*/ 2214561 h 5214937"/>
              <a:gd name="connsiteX3" fmla="*/ 2300288 w 2470680"/>
              <a:gd name="connsiteY3" fmla="*/ 1114424 h 5214937"/>
              <a:gd name="connsiteX4" fmla="*/ 2257425 w 2470680"/>
              <a:gd name="connsiteY4" fmla="*/ 5214937 h 5214937"/>
              <a:gd name="connsiteX0" fmla="*/ 2300288 w 2470680"/>
              <a:gd name="connsiteY0" fmla="*/ 0 h 5214937"/>
              <a:gd name="connsiteX1" fmla="*/ 2300289 w 2470680"/>
              <a:gd name="connsiteY1" fmla="*/ 3443287 h 5214937"/>
              <a:gd name="connsiteX2" fmla="*/ 0 w 2470680"/>
              <a:gd name="connsiteY2" fmla="*/ 2214561 h 5214937"/>
              <a:gd name="connsiteX3" fmla="*/ 2300288 w 2470680"/>
              <a:gd name="connsiteY3" fmla="*/ 1128712 h 5214937"/>
              <a:gd name="connsiteX4" fmla="*/ 2257425 w 2470680"/>
              <a:gd name="connsiteY4" fmla="*/ 5214937 h 5214937"/>
              <a:gd name="connsiteX0" fmla="*/ 2300980 w 2471372"/>
              <a:gd name="connsiteY0" fmla="*/ 0 h 5214937"/>
              <a:gd name="connsiteX1" fmla="*/ 2300981 w 2471372"/>
              <a:gd name="connsiteY1" fmla="*/ 3443287 h 5214937"/>
              <a:gd name="connsiteX2" fmla="*/ 692 w 2471372"/>
              <a:gd name="connsiteY2" fmla="*/ 2214561 h 5214937"/>
              <a:gd name="connsiteX3" fmla="*/ 2300980 w 2471372"/>
              <a:gd name="connsiteY3" fmla="*/ 1128712 h 5214937"/>
              <a:gd name="connsiteX4" fmla="*/ 2258117 w 2471372"/>
              <a:gd name="connsiteY4" fmla="*/ 5214937 h 5214937"/>
              <a:gd name="connsiteX0" fmla="*/ 2543804 w 2732188"/>
              <a:gd name="connsiteY0" fmla="*/ 0 h 5214937"/>
              <a:gd name="connsiteX1" fmla="*/ 2543805 w 2732188"/>
              <a:gd name="connsiteY1" fmla="*/ 3443287 h 5214937"/>
              <a:gd name="connsiteX2" fmla="*/ 628 w 2732188"/>
              <a:gd name="connsiteY2" fmla="*/ 2228849 h 5214937"/>
              <a:gd name="connsiteX3" fmla="*/ 2543804 w 2732188"/>
              <a:gd name="connsiteY3" fmla="*/ 1128712 h 5214937"/>
              <a:gd name="connsiteX4" fmla="*/ 2500941 w 2732188"/>
              <a:gd name="connsiteY4" fmla="*/ 5214937 h 5214937"/>
              <a:gd name="connsiteX0" fmla="*/ 2915297 w 2927001"/>
              <a:gd name="connsiteY0" fmla="*/ 0 h 5357813"/>
              <a:gd name="connsiteX1" fmla="*/ 2543823 w 2927001"/>
              <a:gd name="connsiteY1" fmla="*/ 3586163 h 5357813"/>
              <a:gd name="connsiteX2" fmla="*/ 646 w 2927001"/>
              <a:gd name="connsiteY2" fmla="*/ 2371725 h 5357813"/>
              <a:gd name="connsiteX3" fmla="*/ 2543822 w 2927001"/>
              <a:gd name="connsiteY3" fmla="*/ 1271588 h 5357813"/>
              <a:gd name="connsiteX4" fmla="*/ 2500959 w 2927001"/>
              <a:gd name="connsiteY4" fmla="*/ 5357813 h 5357813"/>
              <a:gd name="connsiteX0" fmla="*/ 2915297 w 2962751"/>
              <a:gd name="connsiteY0" fmla="*/ 0 h 5429250"/>
              <a:gd name="connsiteX1" fmla="*/ 2543823 w 2962751"/>
              <a:gd name="connsiteY1" fmla="*/ 3586163 h 5429250"/>
              <a:gd name="connsiteX2" fmla="*/ 646 w 2962751"/>
              <a:gd name="connsiteY2" fmla="*/ 2371725 h 5429250"/>
              <a:gd name="connsiteX3" fmla="*/ 2543822 w 2962751"/>
              <a:gd name="connsiteY3" fmla="*/ 1271588 h 5429250"/>
              <a:gd name="connsiteX4" fmla="*/ 2958159 w 2962751"/>
              <a:gd name="connsiteY4" fmla="*/ 5429250 h 5429250"/>
              <a:gd name="connsiteX0" fmla="*/ 2914654 w 2962108"/>
              <a:gd name="connsiteY0" fmla="*/ 0 h 5429250"/>
              <a:gd name="connsiteX1" fmla="*/ 2528893 w 2962108"/>
              <a:gd name="connsiteY1" fmla="*/ 3171826 h 5429250"/>
              <a:gd name="connsiteX2" fmla="*/ 3 w 2962108"/>
              <a:gd name="connsiteY2" fmla="*/ 2371725 h 5429250"/>
              <a:gd name="connsiteX3" fmla="*/ 2543179 w 2962108"/>
              <a:gd name="connsiteY3" fmla="*/ 1271588 h 5429250"/>
              <a:gd name="connsiteX4" fmla="*/ 2957516 w 2962108"/>
              <a:gd name="connsiteY4" fmla="*/ 5429250 h 5429250"/>
              <a:gd name="connsiteX0" fmla="*/ 2914659 w 2964477"/>
              <a:gd name="connsiteY0" fmla="*/ 0 h 5429250"/>
              <a:gd name="connsiteX1" fmla="*/ 2528898 w 2964477"/>
              <a:gd name="connsiteY1" fmla="*/ 3171826 h 5429250"/>
              <a:gd name="connsiteX2" fmla="*/ 8 w 2964477"/>
              <a:gd name="connsiteY2" fmla="*/ 2371725 h 5429250"/>
              <a:gd name="connsiteX3" fmla="*/ 2557471 w 2964477"/>
              <a:gd name="connsiteY3" fmla="*/ 1728788 h 5429250"/>
              <a:gd name="connsiteX4" fmla="*/ 2957521 w 2964477"/>
              <a:gd name="connsiteY4" fmla="*/ 5429250 h 5429250"/>
              <a:gd name="connsiteX0" fmla="*/ 2914659 w 2964477"/>
              <a:gd name="connsiteY0" fmla="*/ 0 h 5429250"/>
              <a:gd name="connsiteX1" fmla="*/ 2528898 w 2964477"/>
              <a:gd name="connsiteY1" fmla="*/ 3171826 h 5429250"/>
              <a:gd name="connsiteX2" fmla="*/ 8 w 2964477"/>
              <a:gd name="connsiteY2" fmla="*/ 2371725 h 5429250"/>
              <a:gd name="connsiteX3" fmla="*/ 2557471 w 2964477"/>
              <a:gd name="connsiteY3" fmla="*/ 1728788 h 5429250"/>
              <a:gd name="connsiteX4" fmla="*/ 2957521 w 2964477"/>
              <a:gd name="connsiteY4" fmla="*/ 5429250 h 5429250"/>
              <a:gd name="connsiteX0" fmla="*/ 2915047 w 2964865"/>
              <a:gd name="connsiteY0" fmla="*/ 0 h 5429250"/>
              <a:gd name="connsiteX1" fmla="*/ 2529286 w 2964865"/>
              <a:gd name="connsiteY1" fmla="*/ 3171826 h 5429250"/>
              <a:gd name="connsiteX2" fmla="*/ 396 w 2964865"/>
              <a:gd name="connsiteY2" fmla="*/ 2371725 h 5429250"/>
              <a:gd name="connsiteX3" fmla="*/ 2557859 w 2964865"/>
              <a:gd name="connsiteY3" fmla="*/ 1728788 h 5429250"/>
              <a:gd name="connsiteX4" fmla="*/ 2957909 w 2964865"/>
              <a:gd name="connsiteY4" fmla="*/ 5429250 h 5429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64865" h="5429250">
                <a:moveTo>
                  <a:pt x="2915047" y="0"/>
                </a:moveTo>
                <a:cubicBezTo>
                  <a:pt x="2915047" y="352425"/>
                  <a:pt x="3015061" y="2776539"/>
                  <a:pt x="2529286" y="3171826"/>
                </a:cubicBezTo>
                <a:cubicBezTo>
                  <a:pt x="2043511" y="3567113"/>
                  <a:pt x="-32941" y="3855244"/>
                  <a:pt x="396" y="2371725"/>
                </a:cubicBezTo>
                <a:cubicBezTo>
                  <a:pt x="33733" y="888206"/>
                  <a:pt x="2064940" y="1219200"/>
                  <a:pt x="2557859" y="1728788"/>
                </a:cubicBezTo>
                <a:cubicBezTo>
                  <a:pt x="3050778" y="2238376"/>
                  <a:pt x="2957909" y="5429250"/>
                  <a:pt x="2957909" y="5429250"/>
                </a:cubicBez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 28"/>
          <p:cNvSpPr/>
          <p:nvPr/>
        </p:nvSpPr>
        <p:spPr>
          <a:xfrm>
            <a:off x="1841937" y="5480233"/>
            <a:ext cx="1067600" cy="1185863"/>
          </a:xfrm>
          <a:custGeom>
            <a:avLst/>
            <a:gdLst>
              <a:gd name="connsiteX0" fmla="*/ 14554 w 28841"/>
              <a:gd name="connsiteY0" fmla="*/ 0 h 3971925"/>
              <a:gd name="connsiteX1" fmla="*/ 14554 w 28841"/>
              <a:gd name="connsiteY1" fmla="*/ 1057275 h 3971925"/>
              <a:gd name="connsiteX2" fmla="*/ 14554 w 28841"/>
              <a:gd name="connsiteY2" fmla="*/ 2114550 h 3971925"/>
              <a:gd name="connsiteX3" fmla="*/ 266 w 28841"/>
              <a:gd name="connsiteY3" fmla="*/ 3086100 h 3971925"/>
              <a:gd name="connsiteX4" fmla="*/ 28841 w 28841"/>
              <a:gd name="connsiteY4" fmla="*/ 3971925 h 3971925"/>
              <a:gd name="connsiteX0" fmla="*/ 2214565 w 2378606"/>
              <a:gd name="connsiteY0" fmla="*/ 0 h 3971925"/>
              <a:gd name="connsiteX1" fmla="*/ 2214565 w 2378606"/>
              <a:gd name="connsiteY1" fmla="*/ 1057275 h 3971925"/>
              <a:gd name="connsiteX2" fmla="*/ 2 w 2378606"/>
              <a:gd name="connsiteY2" fmla="*/ 2043112 h 3971925"/>
              <a:gd name="connsiteX3" fmla="*/ 2200277 w 2378606"/>
              <a:gd name="connsiteY3" fmla="*/ 3086100 h 3971925"/>
              <a:gd name="connsiteX4" fmla="*/ 2228852 w 2378606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3086100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3629025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757237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757237 h 3971925"/>
              <a:gd name="connsiteX4" fmla="*/ 2228850 w 2373123"/>
              <a:gd name="connsiteY4" fmla="*/ 3971925 h 3971925"/>
              <a:gd name="connsiteX0" fmla="*/ 2200275 w 2373123"/>
              <a:gd name="connsiteY0" fmla="*/ 0 h 4329112"/>
              <a:gd name="connsiteX1" fmla="*/ 2200276 w 2373123"/>
              <a:gd name="connsiteY1" fmla="*/ 3443287 h 4329112"/>
              <a:gd name="connsiteX2" fmla="*/ 0 w 2373123"/>
              <a:gd name="connsiteY2" fmla="*/ 2400299 h 4329112"/>
              <a:gd name="connsiteX3" fmla="*/ 2200275 w 2373123"/>
              <a:gd name="connsiteY3" fmla="*/ 1114424 h 4329112"/>
              <a:gd name="connsiteX4" fmla="*/ 2228850 w 2373123"/>
              <a:gd name="connsiteY4" fmla="*/ 4329112 h 4329112"/>
              <a:gd name="connsiteX0" fmla="*/ 2200275 w 2363258"/>
              <a:gd name="connsiteY0" fmla="*/ 0 h 5214937"/>
              <a:gd name="connsiteX1" fmla="*/ 2200276 w 2363258"/>
              <a:gd name="connsiteY1" fmla="*/ 3443287 h 5214937"/>
              <a:gd name="connsiteX2" fmla="*/ 0 w 2363258"/>
              <a:gd name="connsiteY2" fmla="*/ 2400299 h 5214937"/>
              <a:gd name="connsiteX3" fmla="*/ 2200275 w 2363258"/>
              <a:gd name="connsiteY3" fmla="*/ 1114424 h 5214937"/>
              <a:gd name="connsiteX4" fmla="*/ 2157412 w 2363258"/>
              <a:gd name="connsiteY4" fmla="*/ 5214937 h 5214937"/>
              <a:gd name="connsiteX0" fmla="*/ 2300288 w 2470680"/>
              <a:gd name="connsiteY0" fmla="*/ 0 h 5214937"/>
              <a:gd name="connsiteX1" fmla="*/ 2300289 w 2470680"/>
              <a:gd name="connsiteY1" fmla="*/ 3443287 h 5214937"/>
              <a:gd name="connsiteX2" fmla="*/ 0 w 2470680"/>
              <a:gd name="connsiteY2" fmla="*/ 2214561 h 5214937"/>
              <a:gd name="connsiteX3" fmla="*/ 2300288 w 2470680"/>
              <a:gd name="connsiteY3" fmla="*/ 1114424 h 5214937"/>
              <a:gd name="connsiteX4" fmla="*/ 2257425 w 2470680"/>
              <a:gd name="connsiteY4" fmla="*/ 5214937 h 5214937"/>
              <a:gd name="connsiteX0" fmla="*/ 2300288 w 2470680"/>
              <a:gd name="connsiteY0" fmla="*/ 0 h 5214937"/>
              <a:gd name="connsiteX1" fmla="*/ 2300289 w 2470680"/>
              <a:gd name="connsiteY1" fmla="*/ 3443287 h 5214937"/>
              <a:gd name="connsiteX2" fmla="*/ 0 w 2470680"/>
              <a:gd name="connsiteY2" fmla="*/ 2214561 h 5214937"/>
              <a:gd name="connsiteX3" fmla="*/ 2300288 w 2470680"/>
              <a:gd name="connsiteY3" fmla="*/ 1128712 h 5214937"/>
              <a:gd name="connsiteX4" fmla="*/ 2257425 w 2470680"/>
              <a:gd name="connsiteY4" fmla="*/ 5214937 h 5214937"/>
              <a:gd name="connsiteX0" fmla="*/ 2300980 w 2471372"/>
              <a:gd name="connsiteY0" fmla="*/ 0 h 5214937"/>
              <a:gd name="connsiteX1" fmla="*/ 2300981 w 2471372"/>
              <a:gd name="connsiteY1" fmla="*/ 3443287 h 5214937"/>
              <a:gd name="connsiteX2" fmla="*/ 692 w 2471372"/>
              <a:gd name="connsiteY2" fmla="*/ 2214561 h 5214937"/>
              <a:gd name="connsiteX3" fmla="*/ 2300980 w 2471372"/>
              <a:gd name="connsiteY3" fmla="*/ 1128712 h 5214937"/>
              <a:gd name="connsiteX4" fmla="*/ 2258117 w 2471372"/>
              <a:gd name="connsiteY4" fmla="*/ 5214937 h 5214937"/>
              <a:gd name="connsiteX0" fmla="*/ 2543804 w 2732188"/>
              <a:gd name="connsiteY0" fmla="*/ 0 h 5214937"/>
              <a:gd name="connsiteX1" fmla="*/ 2543805 w 2732188"/>
              <a:gd name="connsiteY1" fmla="*/ 3443287 h 5214937"/>
              <a:gd name="connsiteX2" fmla="*/ 628 w 2732188"/>
              <a:gd name="connsiteY2" fmla="*/ 2228849 h 5214937"/>
              <a:gd name="connsiteX3" fmla="*/ 2543804 w 2732188"/>
              <a:gd name="connsiteY3" fmla="*/ 1128712 h 5214937"/>
              <a:gd name="connsiteX4" fmla="*/ 2500941 w 2732188"/>
              <a:gd name="connsiteY4" fmla="*/ 5214937 h 5214937"/>
              <a:gd name="connsiteX0" fmla="*/ 2915297 w 2927001"/>
              <a:gd name="connsiteY0" fmla="*/ 0 h 5357813"/>
              <a:gd name="connsiteX1" fmla="*/ 2543823 w 2927001"/>
              <a:gd name="connsiteY1" fmla="*/ 3586163 h 5357813"/>
              <a:gd name="connsiteX2" fmla="*/ 646 w 2927001"/>
              <a:gd name="connsiteY2" fmla="*/ 2371725 h 5357813"/>
              <a:gd name="connsiteX3" fmla="*/ 2543822 w 2927001"/>
              <a:gd name="connsiteY3" fmla="*/ 1271588 h 5357813"/>
              <a:gd name="connsiteX4" fmla="*/ 2500959 w 2927001"/>
              <a:gd name="connsiteY4" fmla="*/ 5357813 h 5357813"/>
              <a:gd name="connsiteX0" fmla="*/ 2915297 w 2962751"/>
              <a:gd name="connsiteY0" fmla="*/ 0 h 5429250"/>
              <a:gd name="connsiteX1" fmla="*/ 2543823 w 2962751"/>
              <a:gd name="connsiteY1" fmla="*/ 3586163 h 5429250"/>
              <a:gd name="connsiteX2" fmla="*/ 646 w 2962751"/>
              <a:gd name="connsiteY2" fmla="*/ 2371725 h 5429250"/>
              <a:gd name="connsiteX3" fmla="*/ 2543822 w 2962751"/>
              <a:gd name="connsiteY3" fmla="*/ 1271588 h 5429250"/>
              <a:gd name="connsiteX4" fmla="*/ 2958159 w 2962751"/>
              <a:gd name="connsiteY4" fmla="*/ 5429250 h 5429250"/>
              <a:gd name="connsiteX0" fmla="*/ 2914654 w 2962108"/>
              <a:gd name="connsiteY0" fmla="*/ 0 h 5429250"/>
              <a:gd name="connsiteX1" fmla="*/ 2528893 w 2962108"/>
              <a:gd name="connsiteY1" fmla="*/ 3171826 h 5429250"/>
              <a:gd name="connsiteX2" fmla="*/ 3 w 2962108"/>
              <a:gd name="connsiteY2" fmla="*/ 2371725 h 5429250"/>
              <a:gd name="connsiteX3" fmla="*/ 2543179 w 2962108"/>
              <a:gd name="connsiteY3" fmla="*/ 1271588 h 5429250"/>
              <a:gd name="connsiteX4" fmla="*/ 2957516 w 2962108"/>
              <a:gd name="connsiteY4" fmla="*/ 5429250 h 5429250"/>
              <a:gd name="connsiteX0" fmla="*/ 2914659 w 2964477"/>
              <a:gd name="connsiteY0" fmla="*/ 0 h 5429250"/>
              <a:gd name="connsiteX1" fmla="*/ 2528898 w 2964477"/>
              <a:gd name="connsiteY1" fmla="*/ 3171826 h 5429250"/>
              <a:gd name="connsiteX2" fmla="*/ 8 w 2964477"/>
              <a:gd name="connsiteY2" fmla="*/ 2371725 h 5429250"/>
              <a:gd name="connsiteX3" fmla="*/ 2557471 w 2964477"/>
              <a:gd name="connsiteY3" fmla="*/ 1728788 h 5429250"/>
              <a:gd name="connsiteX4" fmla="*/ 2957521 w 2964477"/>
              <a:gd name="connsiteY4" fmla="*/ 5429250 h 5429250"/>
              <a:gd name="connsiteX0" fmla="*/ 2914659 w 2964477"/>
              <a:gd name="connsiteY0" fmla="*/ 0 h 5429250"/>
              <a:gd name="connsiteX1" fmla="*/ 2528898 w 2964477"/>
              <a:gd name="connsiteY1" fmla="*/ 3171826 h 5429250"/>
              <a:gd name="connsiteX2" fmla="*/ 8 w 2964477"/>
              <a:gd name="connsiteY2" fmla="*/ 2371725 h 5429250"/>
              <a:gd name="connsiteX3" fmla="*/ 2557471 w 2964477"/>
              <a:gd name="connsiteY3" fmla="*/ 1728788 h 5429250"/>
              <a:gd name="connsiteX4" fmla="*/ 2957521 w 2964477"/>
              <a:gd name="connsiteY4" fmla="*/ 5429250 h 5429250"/>
              <a:gd name="connsiteX0" fmla="*/ 2915047 w 2964865"/>
              <a:gd name="connsiteY0" fmla="*/ 0 h 5429250"/>
              <a:gd name="connsiteX1" fmla="*/ 2529286 w 2964865"/>
              <a:gd name="connsiteY1" fmla="*/ 3171826 h 5429250"/>
              <a:gd name="connsiteX2" fmla="*/ 396 w 2964865"/>
              <a:gd name="connsiteY2" fmla="*/ 2371725 h 5429250"/>
              <a:gd name="connsiteX3" fmla="*/ 2557859 w 2964865"/>
              <a:gd name="connsiteY3" fmla="*/ 1728788 h 5429250"/>
              <a:gd name="connsiteX4" fmla="*/ 2957909 w 2964865"/>
              <a:gd name="connsiteY4" fmla="*/ 5429250 h 5429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64865" h="5429250">
                <a:moveTo>
                  <a:pt x="2915047" y="0"/>
                </a:moveTo>
                <a:cubicBezTo>
                  <a:pt x="2915047" y="352425"/>
                  <a:pt x="3015061" y="2776539"/>
                  <a:pt x="2529286" y="3171826"/>
                </a:cubicBezTo>
                <a:cubicBezTo>
                  <a:pt x="2043511" y="3567113"/>
                  <a:pt x="-32941" y="3855244"/>
                  <a:pt x="396" y="2371725"/>
                </a:cubicBezTo>
                <a:cubicBezTo>
                  <a:pt x="33733" y="888206"/>
                  <a:pt x="2064940" y="1219200"/>
                  <a:pt x="2557859" y="1728788"/>
                </a:cubicBezTo>
                <a:cubicBezTo>
                  <a:pt x="3050778" y="2238376"/>
                  <a:pt x="2957909" y="5429250"/>
                  <a:pt x="2957909" y="5429250"/>
                </a:cubicBez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 29"/>
          <p:cNvSpPr/>
          <p:nvPr/>
        </p:nvSpPr>
        <p:spPr>
          <a:xfrm>
            <a:off x="1841937" y="5248658"/>
            <a:ext cx="1067600" cy="1185863"/>
          </a:xfrm>
          <a:custGeom>
            <a:avLst/>
            <a:gdLst>
              <a:gd name="connsiteX0" fmla="*/ 14554 w 28841"/>
              <a:gd name="connsiteY0" fmla="*/ 0 h 3971925"/>
              <a:gd name="connsiteX1" fmla="*/ 14554 w 28841"/>
              <a:gd name="connsiteY1" fmla="*/ 1057275 h 3971925"/>
              <a:gd name="connsiteX2" fmla="*/ 14554 w 28841"/>
              <a:gd name="connsiteY2" fmla="*/ 2114550 h 3971925"/>
              <a:gd name="connsiteX3" fmla="*/ 266 w 28841"/>
              <a:gd name="connsiteY3" fmla="*/ 3086100 h 3971925"/>
              <a:gd name="connsiteX4" fmla="*/ 28841 w 28841"/>
              <a:gd name="connsiteY4" fmla="*/ 3971925 h 3971925"/>
              <a:gd name="connsiteX0" fmla="*/ 2214565 w 2378606"/>
              <a:gd name="connsiteY0" fmla="*/ 0 h 3971925"/>
              <a:gd name="connsiteX1" fmla="*/ 2214565 w 2378606"/>
              <a:gd name="connsiteY1" fmla="*/ 1057275 h 3971925"/>
              <a:gd name="connsiteX2" fmla="*/ 2 w 2378606"/>
              <a:gd name="connsiteY2" fmla="*/ 2043112 h 3971925"/>
              <a:gd name="connsiteX3" fmla="*/ 2200277 w 2378606"/>
              <a:gd name="connsiteY3" fmla="*/ 3086100 h 3971925"/>
              <a:gd name="connsiteX4" fmla="*/ 2228852 w 2378606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3086100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3629025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757237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757237 h 3971925"/>
              <a:gd name="connsiteX4" fmla="*/ 2228850 w 2373123"/>
              <a:gd name="connsiteY4" fmla="*/ 3971925 h 3971925"/>
              <a:gd name="connsiteX0" fmla="*/ 2200275 w 2373123"/>
              <a:gd name="connsiteY0" fmla="*/ 0 h 4329112"/>
              <a:gd name="connsiteX1" fmla="*/ 2200276 w 2373123"/>
              <a:gd name="connsiteY1" fmla="*/ 3443287 h 4329112"/>
              <a:gd name="connsiteX2" fmla="*/ 0 w 2373123"/>
              <a:gd name="connsiteY2" fmla="*/ 2400299 h 4329112"/>
              <a:gd name="connsiteX3" fmla="*/ 2200275 w 2373123"/>
              <a:gd name="connsiteY3" fmla="*/ 1114424 h 4329112"/>
              <a:gd name="connsiteX4" fmla="*/ 2228850 w 2373123"/>
              <a:gd name="connsiteY4" fmla="*/ 4329112 h 4329112"/>
              <a:gd name="connsiteX0" fmla="*/ 2200275 w 2363258"/>
              <a:gd name="connsiteY0" fmla="*/ 0 h 5214937"/>
              <a:gd name="connsiteX1" fmla="*/ 2200276 w 2363258"/>
              <a:gd name="connsiteY1" fmla="*/ 3443287 h 5214937"/>
              <a:gd name="connsiteX2" fmla="*/ 0 w 2363258"/>
              <a:gd name="connsiteY2" fmla="*/ 2400299 h 5214937"/>
              <a:gd name="connsiteX3" fmla="*/ 2200275 w 2363258"/>
              <a:gd name="connsiteY3" fmla="*/ 1114424 h 5214937"/>
              <a:gd name="connsiteX4" fmla="*/ 2157412 w 2363258"/>
              <a:gd name="connsiteY4" fmla="*/ 5214937 h 5214937"/>
              <a:gd name="connsiteX0" fmla="*/ 2300288 w 2470680"/>
              <a:gd name="connsiteY0" fmla="*/ 0 h 5214937"/>
              <a:gd name="connsiteX1" fmla="*/ 2300289 w 2470680"/>
              <a:gd name="connsiteY1" fmla="*/ 3443287 h 5214937"/>
              <a:gd name="connsiteX2" fmla="*/ 0 w 2470680"/>
              <a:gd name="connsiteY2" fmla="*/ 2214561 h 5214937"/>
              <a:gd name="connsiteX3" fmla="*/ 2300288 w 2470680"/>
              <a:gd name="connsiteY3" fmla="*/ 1114424 h 5214937"/>
              <a:gd name="connsiteX4" fmla="*/ 2257425 w 2470680"/>
              <a:gd name="connsiteY4" fmla="*/ 5214937 h 5214937"/>
              <a:gd name="connsiteX0" fmla="*/ 2300288 w 2470680"/>
              <a:gd name="connsiteY0" fmla="*/ 0 h 5214937"/>
              <a:gd name="connsiteX1" fmla="*/ 2300289 w 2470680"/>
              <a:gd name="connsiteY1" fmla="*/ 3443287 h 5214937"/>
              <a:gd name="connsiteX2" fmla="*/ 0 w 2470680"/>
              <a:gd name="connsiteY2" fmla="*/ 2214561 h 5214937"/>
              <a:gd name="connsiteX3" fmla="*/ 2300288 w 2470680"/>
              <a:gd name="connsiteY3" fmla="*/ 1128712 h 5214937"/>
              <a:gd name="connsiteX4" fmla="*/ 2257425 w 2470680"/>
              <a:gd name="connsiteY4" fmla="*/ 5214937 h 5214937"/>
              <a:gd name="connsiteX0" fmla="*/ 2300980 w 2471372"/>
              <a:gd name="connsiteY0" fmla="*/ 0 h 5214937"/>
              <a:gd name="connsiteX1" fmla="*/ 2300981 w 2471372"/>
              <a:gd name="connsiteY1" fmla="*/ 3443287 h 5214937"/>
              <a:gd name="connsiteX2" fmla="*/ 692 w 2471372"/>
              <a:gd name="connsiteY2" fmla="*/ 2214561 h 5214937"/>
              <a:gd name="connsiteX3" fmla="*/ 2300980 w 2471372"/>
              <a:gd name="connsiteY3" fmla="*/ 1128712 h 5214937"/>
              <a:gd name="connsiteX4" fmla="*/ 2258117 w 2471372"/>
              <a:gd name="connsiteY4" fmla="*/ 5214937 h 5214937"/>
              <a:gd name="connsiteX0" fmla="*/ 2543804 w 2732188"/>
              <a:gd name="connsiteY0" fmla="*/ 0 h 5214937"/>
              <a:gd name="connsiteX1" fmla="*/ 2543805 w 2732188"/>
              <a:gd name="connsiteY1" fmla="*/ 3443287 h 5214937"/>
              <a:gd name="connsiteX2" fmla="*/ 628 w 2732188"/>
              <a:gd name="connsiteY2" fmla="*/ 2228849 h 5214937"/>
              <a:gd name="connsiteX3" fmla="*/ 2543804 w 2732188"/>
              <a:gd name="connsiteY3" fmla="*/ 1128712 h 5214937"/>
              <a:gd name="connsiteX4" fmla="*/ 2500941 w 2732188"/>
              <a:gd name="connsiteY4" fmla="*/ 5214937 h 5214937"/>
              <a:gd name="connsiteX0" fmla="*/ 2915297 w 2927001"/>
              <a:gd name="connsiteY0" fmla="*/ 0 h 5357813"/>
              <a:gd name="connsiteX1" fmla="*/ 2543823 w 2927001"/>
              <a:gd name="connsiteY1" fmla="*/ 3586163 h 5357813"/>
              <a:gd name="connsiteX2" fmla="*/ 646 w 2927001"/>
              <a:gd name="connsiteY2" fmla="*/ 2371725 h 5357813"/>
              <a:gd name="connsiteX3" fmla="*/ 2543822 w 2927001"/>
              <a:gd name="connsiteY3" fmla="*/ 1271588 h 5357813"/>
              <a:gd name="connsiteX4" fmla="*/ 2500959 w 2927001"/>
              <a:gd name="connsiteY4" fmla="*/ 5357813 h 5357813"/>
              <a:gd name="connsiteX0" fmla="*/ 2915297 w 2962751"/>
              <a:gd name="connsiteY0" fmla="*/ 0 h 5429250"/>
              <a:gd name="connsiteX1" fmla="*/ 2543823 w 2962751"/>
              <a:gd name="connsiteY1" fmla="*/ 3586163 h 5429250"/>
              <a:gd name="connsiteX2" fmla="*/ 646 w 2962751"/>
              <a:gd name="connsiteY2" fmla="*/ 2371725 h 5429250"/>
              <a:gd name="connsiteX3" fmla="*/ 2543822 w 2962751"/>
              <a:gd name="connsiteY3" fmla="*/ 1271588 h 5429250"/>
              <a:gd name="connsiteX4" fmla="*/ 2958159 w 2962751"/>
              <a:gd name="connsiteY4" fmla="*/ 5429250 h 5429250"/>
              <a:gd name="connsiteX0" fmla="*/ 2914654 w 2962108"/>
              <a:gd name="connsiteY0" fmla="*/ 0 h 5429250"/>
              <a:gd name="connsiteX1" fmla="*/ 2528893 w 2962108"/>
              <a:gd name="connsiteY1" fmla="*/ 3171826 h 5429250"/>
              <a:gd name="connsiteX2" fmla="*/ 3 w 2962108"/>
              <a:gd name="connsiteY2" fmla="*/ 2371725 h 5429250"/>
              <a:gd name="connsiteX3" fmla="*/ 2543179 w 2962108"/>
              <a:gd name="connsiteY3" fmla="*/ 1271588 h 5429250"/>
              <a:gd name="connsiteX4" fmla="*/ 2957516 w 2962108"/>
              <a:gd name="connsiteY4" fmla="*/ 5429250 h 5429250"/>
              <a:gd name="connsiteX0" fmla="*/ 2914659 w 2964477"/>
              <a:gd name="connsiteY0" fmla="*/ 0 h 5429250"/>
              <a:gd name="connsiteX1" fmla="*/ 2528898 w 2964477"/>
              <a:gd name="connsiteY1" fmla="*/ 3171826 h 5429250"/>
              <a:gd name="connsiteX2" fmla="*/ 8 w 2964477"/>
              <a:gd name="connsiteY2" fmla="*/ 2371725 h 5429250"/>
              <a:gd name="connsiteX3" fmla="*/ 2557471 w 2964477"/>
              <a:gd name="connsiteY3" fmla="*/ 1728788 h 5429250"/>
              <a:gd name="connsiteX4" fmla="*/ 2957521 w 2964477"/>
              <a:gd name="connsiteY4" fmla="*/ 5429250 h 5429250"/>
              <a:gd name="connsiteX0" fmla="*/ 2914659 w 2964477"/>
              <a:gd name="connsiteY0" fmla="*/ 0 h 5429250"/>
              <a:gd name="connsiteX1" fmla="*/ 2528898 w 2964477"/>
              <a:gd name="connsiteY1" fmla="*/ 3171826 h 5429250"/>
              <a:gd name="connsiteX2" fmla="*/ 8 w 2964477"/>
              <a:gd name="connsiteY2" fmla="*/ 2371725 h 5429250"/>
              <a:gd name="connsiteX3" fmla="*/ 2557471 w 2964477"/>
              <a:gd name="connsiteY3" fmla="*/ 1728788 h 5429250"/>
              <a:gd name="connsiteX4" fmla="*/ 2957521 w 2964477"/>
              <a:gd name="connsiteY4" fmla="*/ 5429250 h 5429250"/>
              <a:gd name="connsiteX0" fmla="*/ 2915047 w 2964865"/>
              <a:gd name="connsiteY0" fmla="*/ 0 h 5429250"/>
              <a:gd name="connsiteX1" fmla="*/ 2529286 w 2964865"/>
              <a:gd name="connsiteY1" fmla="*/ 3171826 h 5429250"/>
              <a:gd name="connsiteX2" fmla="*/ 396 w 2964865"/>
              <a:gd name="connsiteY2" fmla="*/ 2371725 h 5429250"/>
              <a:gd name="connsiteX3" fmla="*/ 2557859 w 2964865"/>
              <a:gd name="connsiteY3" fmla="*/ 1728788 h 5429250"/>
              <a:gd name="connsiteX4" fmla="*/ 2957909 w 2964865"/>
              <a:gd name="connsiteY4" fmla="*/ 5429250 h 5429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64865" h="5429250">
                <a:moveTo>
                  <a:pt x="2915047" y="0"/>
                </a:moveTo>
                <a:cubicBezTo>
                  <a:pt x="2915047" y="352425"/>
                  <a:pt x="3015061" y="2776539"/>
                  <a:pt x="2529286" y="3171826"/>
                </a:cubicBezTo>
                <a:cubicBezTo>
                  <a:pt x="2043511" y="3567113"/>
                  <a:pt x="-32941" y="3855244"/>
                  <a:pt x="396" y="2371725"/>
                </a:cubicBezTo>
                <a:cubicBezTo>
                  <a:pt x="33733" y="888206"/>
                  <a:pt x="2064940" y="1219200"/>
                  <a:pt x="2557859" y="1728788"/>
                </a:cubicBezTo>
                <a:cubicBezTo>
                  <a:pt x="3050778" y="2238376"/>
                  <a:pt x="2957909" y="5429250"/>
                  <a:pt x="2957909" y="5429250"/>
                </a:cubicBez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 30"/>
          <p:cNvSpPr/>
          <p:nvPr/>
        </p:nvSpPr>
        <p:spPr>
          <a:xfrm>
            <a:off x="1841937" y="4978086"/>
            <a:ext cx="1067600" cy="1185863"/>
          </a:xfrm>
          <a:custGeom>
            <a:avLst/>
            <a:gdLst>
              <a:gd name="connsiteX0" fmla="*/ 14554 w 28841"/>
              <a:gd name="connsiteY0" fmla="*/ 0 h 3971925"/>
              <a:gd name="connsiteX1" fmla="*/ 14554 w 28841"/>
              <a:gd name="connsiteY1" fmla="*/ 1057275 h 3971925"/>
              <a:gd name="connsiteX2" fmla="*/ 14554 w 28841"/>
              <a:gd name="connsiteY2" fmla="*/ 2114550 h 3971925"/>
              <a:gd name="connsiteX3" fmla="*/ 266 w 28841"/>
              <a:gd name="connsiteY3" fmla="*/ 3086100 h 3971925"/>
              <a:gd name="connsiteX4" fmla="*/ 28841 w 28841"/>
              <a:gd name="connsiteY4" fmla="*/ 3971925 h 3971925"/>
              <a:gd name="connsiteX0" fmla="*/ 2214565 w 2378606"/>
              <a:gd name="connsiteY0" fmla="*/ 0 h 3971925"/>
              <a:gd name="connsiteX1" fmla="*/ 2214565 w 2378606"/>
              <a:gd name="connsiteY1" fmla="*/ 1057275 h 3971925"/>
              <a:gd name="connsiteX2" fmla="*/ 2 w 2378606"/>
              <a:gd name="connsiteY2" fmla="*/ 2043112 h 3971925"/>
              <a:gd name="connsiteX3" fmla="*/ 2200277 w 2378606"/>
              <a:gd name="connsiteY3" fmla="*/ 3086100 h 3971925"/>
              <a:gd name="connsiteX4" fmla="*/ 2228852 w 2378606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3086100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3629025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757237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757237 h 3971925"/>
              <a:gd name="connsiteX4" fmla="*/ 2228850 w 2373123"/>
              <a:gd name="connsiteY4" fmla="*/ 3971925 h 3971925"/>
              <a:gd name="connsiteX0" fmla="*/ 2200275 w 2373123"/>
              <a:gd name="connsiteY0" fmla="*/ 0 h 4329112"/>
              <a:gd name="connsiteX1" fmla="*/ 2200276 w 2373123"/>
              <a:gd name="connsiteY1" fmla="*/ 3443287 h 4329112"/>
              <a:gd name="connsiteX2" fmla="*/ 0 w 2373123"/>
              <a:gd name="connsiteY2" fmla="*/ 2400299 h 4329112"/>
              <a:gd name="connsiteX3" fmla="*/ 2200275 w 2373123"/>
              <a:gd name="connsiteY3" fmla="*/ 1114424 h 4329112"/>
              <a:gd name="connsiteX4" fmla="*/ 2228850 w 2373123"/>
              <a:gd name="connsiteY4" fmla="*/ 4329112 h 4329112"/>
              <a:gd name="connsiteX0" fmla="*/ 2200275 w 2363258"/>
              <a:gd name="connsiteY0" fmla="*/ 0 h 5214937"/>
              <a:gd name="connsiteX1" fmla="*/ 2200276 w 2363258"/>
              <a:gd name="connsiteY1" fmla="*/ 3443287 h 5214937"/>
              <a:gd name="connsiteX2" fmla="*/ 0 w 2363258"/>
              <a:gd name="connsiteY2" fmla="*/ 2400299 h 5214937"/>
              <a:gd name="connsiteX3" fmla="*/ 2200275 w 2363258"/>
              <a:gd name="connsiteY3" fmla="*/ 1114424 h 5214937"/>
              <a:gd name="connsiteX4" fmla="*/ 2157412 w 2363258"/>
              <a:gd name="connsiteY4" fmla="*/ 5214937 h 5214937"/>
              <a:gd name="connsiteX0" fmla="*/ 2300288 w 2470680"/>
              <a:gd name="connsiteY0" fmla="*/ 0 h 5214937"/>
              <a:gd name="connsiteX1" fmla="*/ 2300289 w 2470680"/>
              <a:gd name="connsiteY1" fmla="*/ 3443287 h 5214937"/>
              <a:gd name="connsiteX2" fmla="*/ 0 w 2470680"/>
              <a:gd name="connsiteY2" fmla="*/ 2214561 h 5214937"/>
              <a:gd name="connsiteX3" fmla="*/ 2300288 w 2470680"/>
              <a:gd name="connsiteY3" fmla="*/ 1114424 h 5214937"/>
              <a:gd name="connsiteX4" fmla="*/ 2257425 w 2470680"/>
              <a:gd name="connsiteY4" fmla="*/ 5214937 h 5214937"/>
              <a:gd name="connsiteX0" fmla="*/ 2300288 w 2470680"/>
              <a:gd name="connsiteY0" fmla="*/ 0 h 5214937"/>
              <a:gd name="connsiteX1" fmla="*/ 2300289 w 2470680"/>
              <a:gd name="connsiteY1" fmla="*/ 3443287 h 5214937"/>
              <a:gd name="connsiteX2" fmla="*/ 0 w 2470680"/>
              <a:gd name="connsiteY2" fmla="*/ 2214561 h 5214937"/>
              <a:gd name="connsiteX3" fmla="*/ 2300288 w 2470680"/>
              <a:gd name="connsiteY3" fmla="*/ 1128712 h 5214937"/>
              <a:gd name="connsiteX4" fmla="*/ 2257425 w 2470680"/>
              <a:gd name="connsiteY4" fmla="*/ 5214937 h 5214937"/>
              <a:gd name="connsiteX0" fmla="*/ 2300980 w 2471372"/>
              <a:gd name="connsiteY0" fmla="*/ 0 h 5214937"/>
              <a:gd name="connsiteX1" fmla="*/ 2300981 w 2471372"/>
              <a:gd name="connsiteY1" fmla="*/ 3443287 h 5214937"/>
              <a:gd name="connsiteX2" fmla="*/ 692 w 2471372"/>
              <a:gd name="connsiteY2" fmla="*/ 2214561 h 5214937"/>
              <a:gd name="connsiteX3" fmla="*/ 2300980 w 2471372"/>
              <a:gd name="connsiteY3" fmla="*/ 1128712 h 5214937"/>
              <a:gd name="connsiteX4" fmla="*/ 2258117 w 2471372"/>
              <a:gd name="connsiteY4" fmla="*/ 5214937 h 5214937"/>
              <a:gd name="connsiteX0" fmla="*/ 2543804 w 2732188"/>
              <a:gd name="connsiteY0" fmla="*/ 0 h 5214937"/>
              <a:gd name="connsiteX1" fmla="*/ 2543805 w 2732188"/>
              <a:gd name="connsiteY1" fmla="*/ 3443287 h 5214937"/>
              <a:gd name="connsiteX2" fmla="*/ 628 w 2732188"/>
              <a:gd name="connsiteY2" fmla="*/ 2228849 h 5214937"/>
              <a:gd name="connsiteX3" fmla="*/ 2543804 w 2732188"/>
              <a:gd name="connsiteY3" fmla="*/ 1128712 h 5214937"/>
              <a:gd name="connsiteX4" fmla="*/ 2500941 w 2732188"/>
              <a:gd name="connsiteY4" fmla="*/ 5214937 h 5214937"/>
              <a:gd name="connsiteX0" fmla="*/ 2915297 w 2927001"/>
              <a:gd name="connsiteY0" fmla="*/ 0 h 5357813"/>
              <a:gd name="connsiteX1" fmla="*/ 2543823 w 2927001"/>
              <a:gd name="connsiteY1" fmla="*/ 3586163 h 5357813"/>
              <a:gd name="connsiteX2" fmla="*/ 646 w 2927001"/>
              <a:gd name="connsiteY2" fmla="*/ 2371725 h 5357813"/>
              <a:gd name="connsiteX3" fmla="*/ 2543822 w 2927001"/>
              <a:gd name="connsiteY3" fmla="*/ 1271588 h 5357813"/>
              <a:gd name="connsiteX4" fmla="*/ 2500959 w 2927001"/>
              <a:gd name="connsiteY4" fmla="*/ 5357813 h 5357813"/>
              <a:gd name="connsiteX0" fmla="*/ 2915297 w 2962751"/>
              <a:gd name="connsiteY0" fmla="*/ 0 h 5429250"/>
              <a:gd name="connsiteX1" fmla="*/ 2543823 w 2962751"/>
              <a:gd name="connsiteY1" fmla="*/ 3586163 h 5429250"/>
              <a:gd name="connsiteX2" fmla="*/ 646 w 2962751"/>
              <a:gd name="connsiteY2" fmla="*/ 2371725 h 5429250"/>
              <a:gd name="connsiteX3" fmla="*/ 2543822 w 2962751"/>
              <a:gd name="connsiteY3" fmla="*/ 1271588 h 5429250"/>
              <a:gd name="connsiteX4" fmla="*/ 2958159 w 2962751"/>
              <a:gd name="connsiteY4" fmla="*/ 5429250 h 5429250"/>
              <a:gd name="connsiteX0" fmla="*/ 2914654 w 2962108"/>
              <a:gd name="connsiteY0" fmla="*/ 0 h 5429250"/>
              <a:gd name="connsiteX1" fmla="*/ 2528893 w 2962108"/>
              <a:gd name="connsiteY1" fmla="*/ 3171826 h 5429250"/>
              <a:gd name="connsiteX2" fmla="*/ 3 w 2962108"/>
              <a:gd name="connsiteY2" fmla="*/ 2371725 h 5429250"/>
              <a:gd name="connsiteX3" fmla="*/ 2543179 w 2962108"/>
              <a:gd name="connsiteY3" fmla="*/ 1271588 h 5429250"/>
              <a:gd name="connsiteX4" fmla="*/ 2957516 w 2962108"/>
              <a:gd name="connsiteY4" fmla="*/ 5429250 h 5429250"/>
              <a:gd name="connsiteX0" fmla="*/ 2914659 w 2964477"/>
              <a:gd name="connsiteY0" fmla="*/ 0 h 5429250"/>
              <a:gd name="connsiteX1" fmla="*/ 2528898 w 2964477"/>
              <a:gd name="connsiteY1" fmla="*/ 3171826 h 5429250"/>
              <a:gd name="connsiteX2" fmla="*/ 8 w 2964477"/>
              <a:gd name="connsiteY2" fmla="*/ 2371725 h 5429250"/>
              <a:gd name="connsiteX3" fmla="*/ 2557471 w 2964477"/>
              <a:gd name="connsiteY3" fmla="*/ 1728788 h 5429250"/>
              <a:gd name="connsiteX4" fmla="*/ 2957521 w 2964477"/>
              <a:gd name="connsiteY4" fmla="*/ 5429250 h 5429250"/>
              <a:gd name="connsiteX0" fmla="*/ 2914659 w 2964477"/>
              <a:gd name="connsiteY0" fmla="*/ 0 h 5429250"/>
              <a:gd name="connsiteX1" fmla="*/ 2528898 w 2964477"/>
              <a:gd name="connsiteY1" fmla="*/ 3171826 h 5429250"/>
              <a:gd name="connsiteX2" fmla="*/ 8 w 2964477"/>
              <a:gd name="connsiteY2" fmla="*/ 2371725 h 5429250"/>
              <a:gd name="connsiteX3" fmla="*/ 2557471 w 2964477"/>
              <a:gd name="connsiteY3" fmla="*/ 1728788 h 5429250"/>
              <a:gd name="connsiteX4" fmla="*/ 2957521 w 2964477"/>
              <a:gd name="connsiteY4" fmla="*/ 5429250 h 5429250"/>
              <a:gd name="connsiteX0" fmla="*/ 2915047 w 2964865"/>
              <a:gd name="connsiteY0" fmla="*/ 0 h 5429250"/>
              <a:gd name="connsiteX1" fmla="*/ 2529286 w 2964865"/>
              <a:gd name="connsiteY1" fmla="*/ 3171826 h 5429250"/>
              <a:gd name="connsiteX2" fmla="*/ 396 w 2964865"/>
              <a:gd name="connsiteY2" fmla="*/ 2371725 h 5429250"/>
              <a:gd name="connsiteX3" fmla="*/ 2557859 w 2964865"/>
              <a:gd name="connsiteY3" fmla="*/ 1728788 h 5429250"/>
              <a:gd name="connsiteX4" fmla="*/ 2957909 w 2964865"/>
              <a:gd name="connsiteY4" fmla="*/ 5429250 h 5429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64865" h="5429250">
                <a:moveTo>
                  <a:pt x="2915047" y="0"/>
                </a:moveTo>
                <a:cubicBezTo>
                  <a:pt x="2915047" y="352425"/>
                  <a:pt x="3015061" y="2776539"/>
                  <a:pt x="2529286" y="3171826"/>
                </a:cubicBezTo>
                <a:cubicBezTo>
                  <a:pt x="2043511" y="3567113"/>
                  <a:pt x="-32941" y="3855244"/>
                  <a:pt x="396" y="2371725"/>
                </a:cubicBezTo>
                <a:cubicBezTo>
                  <a:pt x="33733" y="888206"/>
                  <a:pt x="2064940" y="1219200"/>
                  <a:pt x="2557859" y="1728788"/>
                </a:cubicBezTo>
                <a:cubicBezTo>
                  <a:pt x="3050778" y="2238376"/>
                  <a:pt x="2957909" y="5429250"/>
                  <a:pt x="2957909" y="5429250"/>
                </a:cubicBez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 31"/>
          <p:cNvSpPr/>
          <p:nvPr/>
        </p:nvSpPr>
        <p:spPr>
          <a:xfrm>
            <a:off x="1841937" y="4746511"/>
            <a:ext cx="1067600" cy="1185863"/>
          </a:xfrm>
          <a:custGeom>
            <a:avLst/>
            <a:gdLst>
              <a:gd name="connsiteX0" fmla="*/ 14554 w 28841"/>
              <a:gd name="connsiteY0" fmla="*/ 0 h 3971925"/>
              <a:gd name="connsiteX1" fmla="*/ 14554 w 28841"/>
              <a:gd name="connsiteY1" fmla="*/ 1057275 h 3971925"/>
              <a:gd name="connsiteX2" fmla="*/ 14554 w 28841"/>
              <a:gd name="connsiteY2" fmla="*/ 2114550 h 3971925"/>
              <a:gd name="connsiteX3" fmla="*/ 266 w 28841"/>
              <a:gd name="connsiteY3" fmla="*/ 3086100 h 3971925"/>
              <a:gd name="connsiteX4" fmla="*/ 28841 w 28841"/>
              <a:gd name="connsiteY4" fmla="*/ 3971925 h 3971925"/>
              <a:gd name="connsiteX0" fmla="*/ 2214565 w 2378606"/>
              <a:gd name="connsiteY0" fmla="*/ 0 h 3971925"/>
              <a:gd name="connsiteX1" fmla="*/ 2214565 w 2378606"/>
              <a:gd name="connsiteY1" fmla="*/ 1057275 h 3971925"/>
              <a:gd name="connsiteX2" fmla="*/ 2 w 2378606"/>
              <a:gd name="connsiteY2" fmla="*/ 2043112 h 3971925"/>
              <a:gd name="connsiteX3" fmla="*/ 2200277 w 2378606"/>
              <a:gd name="connsiteY3" fmla="*/ 3086100 h 3971925"/>
              <a:gd name="connsiteX4" fmla="*/ 2228852 w 2378606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3086100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3629025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757237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757237 h 3971925"/>
              <a:gd name="connsiteX4" fmla="*/ 2228850 w 2373123"/>
              <a:gd name="connsiteY4" fmla="*/ 3971925 h 3971925"/>
              <a:gd name="connsiteX0" fmla="*/ 2200275 w 2373123"/>
              <a:gd name="connsiteY0" fmla="*/ 0 h 4329112"/>
              <a:gd name="connsiteX1" fmla="*/ 2200276 w 2373123"/>
              <a:gd name="connsiteY1" fmla="*/ 3443287 h 4329112"/>
              <a:gd name="connsiteX2" fmla="*/ 0 w 2373123"/>
              <a:gd name="connsiteY2" fmla="*/ 2400299 h 4329112"/>
              <a:gd name="connsiteX3" fmla="*/ 2200275 w 2373123"/>
              <a:gd name="connsiteY3" fmla="*/ 1114424 h 4329112"/>
              <a:gd name="connsiteX4" fmla="*/ 2228850 w 2373123"/>
              <a:gd name="connsiteY4" fmla="*/ 4329112 h 4329112"/>
              <a:gd name="connsiteX0" fmla="*/ 2200275 w 2363258"/>
              <a:gd name="connsiteY0" fmla="*/ 0 h 5214937"/>
              <a:gd name="connsiteX1" fmla="*/ 2200276 w 2363258"/>
              <a:gd name="connsiteY1" fmla="*/ 3443287 h 5214937"/>
              <a:gd name="connsiteX2" fmla="*/ 0 w 2363258"/>
              <a:gd name="connsiteY2" fmla="*/ 2400299 h 5214937"/>
              <a:gd name="connsiteX3" fmla="*/ 2200275 w 2363258"/>
              <a:gd name="connsiteY3" fmla="*/ 1114424 h 5214937"/>
              <a:gd name="connsiteX4" fmla="*/ 2157412 w 2363258"/>
              <a:gd name="connsiteY4" fmla="*/ 5214937 h 5214937"/>
              <a:gd name="connsiteX0" fmla="*/ 2300288 w 2470680"/>
              <a:gd name="connsiteY0" fmla="*/ 0 h 5214937"/>
              <a:gd name="connsiteX1" fmla="*/ 2300289 w 2470680"/>
              <a:gd name="connsiteY1" fmla="*/ 3443287 h 5214937"/>
              <a:gd name="connsiteX2" fmla="*/ 0 w 2470680"/>
              <a:gd name="connsiteY2" fmla="*/ 2214561 h 5214937"/>
              <a:gd name="connsiteX3" fmla="*/ 2300288 w 2470680"/>
              <a:gd name="connsiteY3" fmla="*/ 1114424 h 5214937"/>
              <a:gd name="connsiteX4" fmla="*/ 2257425 w 2470680"/>
              <a:gd name="connsiteY4" fmla="*/ 5214937 h 5214937"/>
              <a:gd name="connsiteX0" fmla="*/ 2300288 w 2470680"/>
              <a:gd name="connsiteY0" fmla="*/ 0 h 5214937"/>
              <a:gd name="connsiteX1" fmla="*/ 2300289 w 2470680"/>
              <a:gd name="connsiteY1" fmla="*/ 3443287 h 5214937"/>
              <a:gd name="connsiteX2" fmla="*/ 0 w 2470680"/>
              <a:gd name="connsiteY2" fmla="*/ 2214561 h 5214937"/>
              <a:gd name="connsiteX3" fmla="*/ 2300288 w 2470680"/>
              <a:gd name="connsiteY3" fmla="*/ 1128712 h 5214937"/>
              <a:gd name="connsiteX4" fmla="*/ 2257425 w 2470680"/>
              <a:gd name="connsiteY4" fmla="*/ 5214937 h 5214937"/>
              <a:gd name="connsiteX0" fmla="*/ 2300980 w 2471372"/>
              <a:gd name="connsiteY0" fmla="*/ 0 h 5214937"/>
              <a:gd name="connsiteX1" fmla="*/ 2300981 w 2471372"/>
              <a:gd name="connsiteY1" fmla="*/ 3443287 h 5214937"/>
              <a:gd name="connsiteX2" fmla="*/ 692 w 2471372"/>
              <a:gd name="connsiteY2" fmla="*/ 2214561 h 5214937"/>
              <a:gd name="connsiteX3" fmla="*/ 2300980 w 2471372"/>
              <a:gd name="connsiteY3" fmla="*/ 1128712 h 5214937"/>
              <a:gd name="connsiteX4" fmla="*/ 2258117 w 2471372"/>
              <a:gd name="connsiteY4" fmla="*/ 5214937 h 5214937"/>
              <a:gd name="connsiteX0" fmla="*/ 2543804 w 2732188"/>
              <a:gd name="connsiteY0" fmla="*/ 0 h 5214937"/>
              <a:gd name="connsiteX1" fmla="*/ 2543805 w 2732188"/>
              <a:gd name="connsiteY1" fmla="*/ 3443287 h 5214937"/>
              <a:gd name="connsiteX2" fmla="*/ 628 w 2732188"/>
              <a:gd name="connsiteY2" fmla="*/ 2228849 h 5214937"/>
              <a:gd name="connsiteX3" fmla="*/ 2543804 w 2732188"/>
              <a:gd name="connsiteY3" fmla="*/ 1128712 h 5214937"/>
              <a:gd name="connsiteX4" fmla="*/ 2500941 w 2732188"/>
              <a:gd name="connsiteY4" fmla="*/ 5214937 h 5214937"/>
              <a:gd name="connsiteX0" fmla="*/ 2915297 w 2927001"/>
              <a:gd name="connsiteY0" fmla="*/ 0 h 5357813"/>
              <a:gd name="connsiteX1" fmla="*/ 2543823 w 2927001"/>
              <a:gd name="connsiteY1" fmla="*/ 3586163 h 5357813"/>
              <a:gd name="connsiteX2" fmla="*/ 646 w 2927001"/>
              <a:gd name="connsiteY2" fmla="*/ 2371725 h 5357813"/>
              <a:gd name="connsiteX3" fmla="*/ 2543822 w 2927001"/>
              <a:gd name="connsiteY3" fmla="*/ 1271588 h 5357813"/>
              <a:gd name="connsiteX4" fmla="*/ 2500959 w 2927001"/>
              <a:gd name="connsiteY4" fmla="*/ 5357813 h 5357813"/>
              <a:gd name="connsiteX0" fmla="*/ 2915297 w 2962751"/>
              <a:gd name="connsiteY0" fmla="*/ 0 h 5429250"/>
              <a:gd name="connsiteX1" fmla="*/ 2543823 w 2962751"/>
              <a:gd name="connsiteY1" fmla="*/ 3586163 h 5429250"/>
              <a:gd name="connsiteX2" fmla="*/ 646 w 2962751"/>
              <a:gd name="connsiteY2" fmla="*/ 2371725 h 5429250"/>
              <a:gd name="connsiteX3" fmla="*/ 2543822 w 2962751"/>
              <a:gd name="connsiteY3" fmla="*/ 1271588 h 5429250"/>
              <a:gd name="connsiteX4" fmla="*/ 2958159 w 2962751"/>
              <a:gd name="connsiteY4" fmla="*/ 5429250 h 5429250"/>
              <a:gd name="connsiteX0" fmla="*/ 2914654 w 2962108"/>
              <a:gd name="connsiteY0" fmla="*/ 0 h 5429250"/>
              <a:gd name="connsiteX1" fmla="*/ 2528893 w 2962108"/>
              <a:gd name="connsiteY1" fmla="*/ 3171826 h 5429250"/>
              <a:gd name="connsiteX2" fmla="*/ 3 w 2962108"/>
              <a:gd name="connsiteY2" fmla="*/ 2371725 h 5429250"/>
              <a:gd name="connsiteX3" fmla="*/ 2543179 w 2962108"/>
              <a:gd name="connsiteY3" fmla="*/ 1271588 h 5429250"/>
              <a:gd name="connsiteX4" fmla="*/ 2957516 w 2962108"/>
              <a:gd name="connsiteY4" fmla="*/ 5429250 h 5429250"/>
              <a:gd name="connsiteX0" fmla="*/ 2914659 w 2964477"/>
              <a:gd name="connsiteY0" fmla="*/ 0 h 5429250"/>
              <a:gd name="connsiteX1" fmla="*/ 2528898 w 2964477"/>
              <a:gd name="connsiteY1" fmla="*/ 3171826 h 5429250"/>
              <a:gd name="connsiteX2" fmla="*/ 8 w 2964477"/>
              <a:gd name="connsiteY2" fmla="*/ 2371725 h 5429250"/>
              <a:gd name="connsiteX3" fmla="*/ 2557471 w 2964477"/>
              <a:gd name="connsiteY3" fmla="*/ 1728788 h 5429250"/>
              <a:gd name="connsiteX4" fmla="*/ 2957521 w 2964477"/>
              <a:gd name="connsiteY4" fmla="*/ 5429250 h 5429250"/>
              <a:gd name="connsiteX0" fmla="*/ 2914659 w 2964477"/>
              <a:gd name="connsiteY0" fmla="*/ 0 h 5429250"/>
              <a:gd name="connsiteX1" fmla="*/ 2528898 w 2964477"/>
              <a:gd name="connsiteY1" fmla="*/ 3171826 h 5429250"/>
              <a:gd name="connsiteX2" fmla="*/ 8 w 2964477"/>
              <a:gd name="connsiteY2" fmla="*/ 2371725 h 5429250"/>
              <a:gd name="connsiteX3" fmla="*/ 2557471 w 2964477"/>
              <a:gd name="connsiteY3" fmla="*/ 1728788 h 5429250"/>
              <a:gd name="connsiteX4" fmla="*/ 2957521 w 2964477"/>
              <a:gd name="connsiteY4" fmla="*/ 5429250 h 5429250"/>
              <a:gd name="connsiteX0" fmla="*/ 2915047 w 2964865"/>
              <a:gd name="connsiteY0" fmla="*/ 0 h 5429250"/>
              <a:gd name="connsiteX1" fmla="*/ 2529286 w 2964865"/>
              <a:gd name="connsiteY1" fmla="*/ 3171826 h 5429250"/>
              <a:gd name="connsiteX2" fmla="*/ 396 w 2964865"/>
              <a:gd name="connsiteY2" fmla="*/ 2371725 h 5429250"/>
              <a:gd name="connsiteX3" fmla="*/ 2557859 w 2964865"/>
              <a:gd name="connsiteY3" fmla="*/ 1728788 h 5429250"/>
              <a:gd name="connsiteX4" fmla="*/ 2957909 w 2964865"/>
              <a:gd name="connsiteY4" fmla="*/ 5429250 h 5429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64865" h="5429250">
                <a:moveTo>
                  <a:pt x="2915047" y="0"/>
                </a:moveTo>
                <a:cubicBezTo>
                  <a:pt x="2915047" y="352425"/>
                  <a:pt x="3015061" y="2776539"/>
                  <a:pt x="2529286" y="3171826"/>
                </a:cubicBezTo>
                <a:cubicBezTo>
                  <a:pt x="2043511" y="3567113"/>
                  <a:pt x="-32941" y="3855244"/>
                  <a:pt x="396" y="2371725"/>
                </a:cubicBezTo>
                <a:cubicBezTo>
                  <a:pt x="33733" y="888206"/>
                  <a:pt x="2064940" y="1219200"/>
                  <a:pt x="2557859" y="1728788"/>
                </a:cubicBezTo>
                <a:cubicBezTo>
                  <a:pt x="3050778" y="2238376"/>
                  <a:pt x="2957909" y="5429250"/>
                  <a:pt x="2957909" y="5429250"/>
                </a:cubicBez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 32"/>
          <p:cNvSpPr/>
          <p:nvPr/>
        </p:nvSpPr>
        <p:spPr>
          <a:xfrm>
            <a:off x="1841937" y="4474157"/>
            <a:ext cx="1067600" cy="1185863"/>
          </a:xfrm>
          <a:custGeom>
            <a:avLst/>
            <a:gdLst>
              <a:gd name="connsiteX0" fmla="*/ 14554 w 28841"/>
              <a:gd name="connsiteY0" fmla="*/ 0 h 3971925"/>
              <a:gd name="connsiteX1" fmla="*/ 14554 w 28841"/>
              <a:gd name="connsiteY1" fmla="*/ 1057275 h 3971925"/>
              <a:gd name="connsiteX2" fmla="*/ 14554 w 28841"/>
              <a:gd name="connsiteY2" fmla="*/ 2114550 h 3971925"/>
              <a:gd name="connsiteX3" fmla="*/ 266 w 28841"/>
              <a:gd name="connsiteY3" fmla="*/ 3086100 h 3971925"/>
              <a:gd name="connsiteX4" fmla="*/ 28841 w 28841"/>
              <a:gd name="connsiteY4" fmla="*/ 3971925 h 3971925"/>
              <a:gd name="connsiteX0" fmla="*/ 2214565 w 2378606"/>
              <a:gd name="connsiteY0" fmla="*/ 0 h 3971925"/>
              <a:gd name="connsiteX1" fmla="*/ 2214565 w 2378606"/>
              <a:gd name="connsiteY1" fmla="*/ 1057275 h 3971925"/>
              <a:gd name="connsiteX2" fmla="*/ 2 w 2378606"/>
              <a:gd name="connsiteY2" fmla="*/ 2043112 h 3971925"/>
              <a:gd name="connsiteX3" fmla="*/ 2200277 w 2378606"/>
              <a:gd name="connsiteY3" fmla="*/ 3086100 h 3971925"/>
              <a:gd name="connsiteX4" fmla="*/ 2228852 w 2378606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3086100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3629025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757237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757237 h 3971925"/>
              <a:gd name="connsiteX4" fmla="*/ 2228850 w 2373123"/>
              <a:gd name="connsiteY4" fmla="*/ 3971925 h 3971925"/>
              <a:gd name="connsiteX0" fmla="*/ 2200275 w 2373123"/>
              <a:gd name="connsiteY0" fmla="*/ 0 h 4329112"/>
              <a:gd name="connsiteX1" fmla="*/ 2200276 w 2373123"/>
              <a:gd name="connsiteY1" fmla="*/ 3443287 h 4329112"/>
              <a:gd name="connsiteX2" fmla="*/ 0 w 2373123"/>
              <a:gd name="connsiteY2" fmla="*/ 2400299 h 4329112"/>
              <a:gd name="connsiteX3" fmla="*/ 2200275 w 2373123"/>
              <a:gd name="connsiteY3" fmla="*/ 1114424 h 4329112"/>
              <a:gd name="connsiteX4" fmla="*/ 2228850 w 2373123"/>
              <a:gd name="connsiteY4" fmla="*/ 4329112 h 4329112"/>
              <a:gd name="connsiteX0" fmla="*/ 2200275 w 2363258"/>
              <a:gd name="connsiteY0" fmla="*/ 0 h 5214937"/>
              <a:gd name="connsiteX1" fmla="*/ 2200276 w 2363258"/>
              <a:gd name="connsiteY1" fmla="*/ 3443287 h 5214937"/>
              <a:gd name="connsiteX2" fmla="*/ 0 w 2363258"/>
              <a:gd name="connsiteY2" fmla="*/ 2400299 h 5214937"/>
              <a:gd name="connsiteX3" fmla="*/ 2200275 w 2363258"/>
              <a:gd name="connsiteY3" fmla="*/ 1114424 h 5214937"/>
              <a:gd name="connsiteX4" fmla="*/ 2157412 w 2363258"/>
              <a:gd name="connsiteY4" fmla="*/ 5214937 h 5214937"/>
              <a:gd name="connsiteX0" fmla="*/ 2300288 w 2470680"/>
              <a:gd name="connsiteY0" fmla="*/ 0 h 5214937"/>
              <a:gd name="connsiteX1" fmla="*/ 2300289 w 2470680"/>
              <a:gd name="connsiteY1" fmla="*/ 3443287 h 5214937"/>
              <a:gd name="connsiteX2" fmla="*/ 0 w 2470680"/>
              <a:gd name="connsiteY2" fmla="*/ 2214561 h 5214937"/>
              <a:gd name="connsiteX3" fmla="*/ 2300288 w 2470680"/>
              <a:gd name="connsiteY3" fmla="*/ 1114424 h 5214937"/>
              <a:gd name="connsiteX4" fmla="*/ 2257425 w 2470680"/>
              <a:gd name="connsiteY4" fmla="*/ 5214937 h 5214937"/>
              <a:gd name="connsiteX0" fmla="*/ 2300288 w 2470680"/>
              <a:gd name="connsiteY0" fmla="*/ 0 h 5214937"/>
              <a:gd name="connsiteX1" fmla="*/ 2300289 w 2470680"/>
              <a:gd name="connsiteY1" fmla="*/ 3443287 h 5214937"/>
              <a:gd name="connsiteX2" fmla="*/ 0 w 2470680"/>
              <a:gd name="connsiteY2" fmla="*/ 2214561 h 5214937"/>
              <a:gd name="connsiteX3" fmla="*/ 2300288 w 2470680"/>
              <a:gd name="connsiteY3" fmla="*/ 1128712 h 5214937"/>
              <a:gd name="connsiteX4" fmla="*/ 2257425 w 2470680"/>
              <a:gd name="connsiteY4" fmla="*/ 5214937 h 5214937"/>
              <a:gd name="connsiteX0" fmla="*/ 2300980 w 2471372"/>
              <a:gd name="connsiteY0" fmla="*/ 0 h 5214937"/>
              <a:gd name="connsiteX1" fmla="*/ 2300981 w 2471372"/>
              <a:gd name="connsiteY1" fmla="*/ 3443287 h 5214937"/>
              <a:gd name="connsiteX2" fmla="*/ 692 w 2471372"/>
              <a:gd name="connsiteY2" fmla="*/ 2214561 h 5214937"/>
              <a:gd name="connsiteX3" fmla="*/ 2300980 w 2471372"/>
              <a:gd name="connsiteY3" fmla="*/ 1128712 h 5214937"/>
              <a:gd name="connsiteX4" fmla="*/ 2258117 w 2471372"/>
              <a:gd name="connsiteY4" fmla="*/ 5214937 h 5214937"/>
              <a:gd name="connsiteX0" fmla="*/ 2543804 w 2732188"/>
              <a:gd name="connsiteY0" fmla="*/ 0 h 5214937"/>
              <a:gd name="connsiteX1" fmla="*/ 2543805 w 2732188"/>
              <a:gd name="connsiteY1" fmla="*/ 3443287 h 5214937"/>
              <a:gd name="connsiteX2" fmla="*/ 628 w 2732188"/>
              <a:gd name="connsiteY2" fmla="*/ 2228849 h 5214937"/>
              <a:gd name="connsiteX3" fmla="*/ 2543804 w 2732188"/>
              <a:gd name="connsiteY3" fmla="*/ 1128712 h 5214937"/>
              <a:gd name="connsiteX4" fmla="*/ 2500941 w 2732188"/>
              <a:gd name="connsiteY4" fmla="*/ 5214937 h 5214937"/>
              <a:gd name="connsiteX0" fmla="*/ 2915297 w 2927001"/>
              <a:gd name="connsiteY0" fmla="*/ 0 h 5357813"/>
              <a:gd name="connsiteX1" fmla="*/ 2543823 w 2927001"/>
              <a:gd name="connsiteY1" fmla="*/ 3586163 h 5357813"/>
              <a:gd name="connsiteX2" fmla="*/ 646 w 2927001"/>
              <a:gd name="connsiteY2" fmla="*/ 2371725 h 5357813"/>
              <a:gd name="connsiteX3" fmla="*/ 2543822 w 2927001"/>
              <a:gd name="connsiteY3" fmla="*/ 1271588 h 5357813"/>
              <a:gd name="connsiteX4" fmla="*/ 2500959 w 2927001"/>
              <a:gd name="connsiteY4" fmla="*/ 5357813 h 5357813"/>
              <a:gd name="connsiteX0" fmla="*/ 2915297 w 2962751"/>
              <a:gd name="connsiteY0" fmla="*/ 0 h 5429250"/>
              <a:gd name="connsiteX1" fmla="*/ 2543823 w 2962751"/>
              <a:gd name="connsiteY1" fmla="*/ 3586163 h 5429250"/>
              <a:gd name="connsiteX2" fmla="*/ 646 w 2962751"/>
              <a:gd name="connsiteY2" fmla="*/ 2371725 h 5429250"/>
              <a:gd name="connsiteX3" fmla="*/ 2543822 w 2962751"/>
              <a:gd name="connsiteY3" fmla="*/ 1271588 h 5429250"/>
              <a:gd name="connsiteX4" fmla="*/ 2958159 w 2962751"/>
              <a:gd name="connsiteY4" fmla="*/ 5429250 h 5429250"/>
              <a:gd name="connsiteX0" fmla="*/ 2914654 w 2962108"/>
              <a:gd name="connsiteY0" fmla="*/ 0 h 5429250"/>
              <a:gd name="connsiteX1" fmla="*/ 2528893 w 2962108"/>
              <a:gd name="connsiteY1" fmla="*/ 3171826 h 5429250"/>
              <a:gd name="connsiteX2" fmla="*/ 3 w 2962108"/>
              <a:gd name="connsiteY2" fmla="*/ 2371725 h 5429250"/>
              <a:gd name="connsiteX3" fmla="*/ 2543179 w 2962108"/>
              <a:gd name="connsiteY3" fmla="*/ 1271588 h 5429250"/>
              <a:gd name="connsiteX4" fmla="*/ 2957516 w 2962108"/>
              <a:gd name="connsiteY4" fmla="*/ 5429250 h 5429250"/>
              <a:gd name="connsiteX0" fmla="*/ 2914659 w 2964477"/>
              <a:gd name="connsiteY0" fmla="*/ 0 h 5429250"/>
              <a:gd name="connsiteX1" fmla="*/ 2528898 w 2964477"/>
              <a:gd name="connsiteY1" fmla="*/ 3171826 h 5429250"/>
              <a:gd name="connsiteX2" fmla="*/ 8 w 2964477"/>
              <a:gd name="connsiteY2" fmla="*/ 2371725 h 5429250"/>
              <a:gd name="connsiteX3" fmla="*/ 2557471 w 2964477"/>
              <a:gd name="connsiteY3" fmla="*/ 1728788 h 5429250"/>
              <a:gd name="connsiteX4" fmla="*/ 2957521 w 2964477"/>
              <a:gd name="connsiteY4" fmla="*/ 5429250 h 5429250"/>
              <a:gd name="connsiteX0" fmla="*/ 2914659 w 2964477"/>
              <a:gd name="connsiteY0" fmla="*/ 0 h 5429250"/>
              <a:gd name="connsiteX1" fmla="*/ 2528898 w 2964477"/>
              <a:gd name="connsiteY1" fmla="*/ 3171826 h 5429250"/>
              <a:gd name="connsiteX2" fmla="*/ 8 w 2964477"/>
              <a:gd name="connsiteY2" fmla="*/ 2371725 h 5429250"/>
              <a:gd name="connsiteX3" fmla="*/ 2557471 w 2964477"/>
              <a:gd name="connsiteY3" fmla="*/ 1728788 h 5429250"/>
              <a:gd name="connsiteX4" fmla="*/ 2957521 w 2964477"/>
              <a:gd name="connsiteY4" fmla="*/ 5429250 h 5429250"/>
              <a:gd name="connsiteX0" fmla="*/ 2915047 w 2964865"/>
              <a:gd name="connsiteY0" fmla="*/ 0 h 5429250"/>
              <a:gd name="connsiteX1" fmla="*/ 2529286 w 2964865"/>
              <a:gd name="connsiteY1" fmla="*/ 3171826 h 5429250"/>
              <a:gd name="connsiteX2" fmla="*/ 396 w 2964865"/>
              <a:gd name="connsiteY2" fmla="*/ 2371725 h 5429250"/>
              <a:gd name="connsiteX3" fmla="*/ 2557859 w 2964865"/>
              <a:gd name="connsiteY3" fmla="*/ 1728788 h 5429250"/>
              <a:gd name="connsiteX4" fmla="*/ 2957909 w 2964865"/>
              <a:gd name="connsiteY4" fmla="*/ 5429250 h 5429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64865" h="5429250">
                <a:moveTo>
                  <a:pt x="2915047" y="0"/>
                </a:moveTo>
                <a:cubicBezTo>
                  <a:pt x="2915047" y="352425"/>
                  <a:pt x="3015061" y="2776539"/>
                  <a:pt x="2529286" y="3171826"/>
                </a:cubicBezTo>
                <a:cubicBezTo>
                  <a:pt x="2043511" y="3567113"/>
                  <a:pt x="-32941" y="3855244"/>
                  <a:pt x="396" y="2371725"/>
                </a:cubicBezTo>
                <a:cubicBezTo>
                  <a:pt x="33733" y="888206"/>
                  <a:pt x="2064940" y="1219200"/>
                  <a:pt x="2557859" y="1728788"/>
                </a:cubicBezTo>
                <a:cubicBezTo>
                  <a:pt x="3050778" y="2238376"/>
                  <a:pt x="2957909" y="5429250"/>
                  <a:pt x="2957909" y="5429250"/>
                </a:cubicBez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1561349" y="3411967"/>
            <a:ext cx="1628775" cy="1198367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1564535" y="3411967"/>
            <a:ext cx="1628775" cy="1198367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27</a:t>
            </a:fld>
            <a:endParaRPr lang="en-US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263" y="1959807"/>
            <a:ext cx="2700337" cy="2676653"/>
          </a:xfrm>
          <a:prstGeom prst="rect">
            <a:avLst/>
          </a:prstGeom>
        </p:spPr>
      </p:pic>
      <p:grpSp>
        <p:nvGrpSpPr>
          <p:cNvPr id="36" name="Group 35"/>
          <p:cNvGrpSpPr/>
          <p:nvPr/>
        </p:nvGrpSpPr>
        <p:grpSpPr>
          <a:xfrm>
            <a:off x="4977403" y="2071687"/>
            <a:ext cx="2324098" cy="2444356"/>
            <a:chOff x="4977403" y="2071687"/>
            <a:chExt cx="2324098" cy="2444356"/>
          </a:xfrm>
        </p:grpSpPr>
        <p:sp>
          <p:nvSpPr>
            <p:cNvPr id="37" name="Cross 36"/>
            <p:cNvSpPr/>
            <p:nvPr/>
          </p:nvSpPr>
          <p:spPr>
            <a:xfrm>
              <a:off x="5008952" y="2714624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Cross 37"/>
            <p:cNvSpPr/>
            <p:nvPr/>
          </p:nvSpPr>
          <p:spPr>
            <a:xfrm>
              <a:off x="6874067" y="2714624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Cross 38"/>
            <p:cNvSpPr/>
            <p:nvPr/>
          </p:nvSpPr>
          <p:spPr>
            <a:xfrm>
              <a:off x="5925737" y="2071687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Cross 39"/>
            <p:cNvSpPr/>
            <p:nvPr/>
          </p:nvSpPr>
          <p:spPr>
            <a:xfrm>
              <a:off x="5381619" y="2268737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Cross 40"/>
            <p:cNvSpPr/>
            <p:nvPr/>
          </p:nvSpPr>
          <p:spPr>
            <a:xfrm>
              <a:off x="6462706" y="2268737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Minus 41"/>
            <p:cNvSpPr/>
            <p:nvPr/>
          </p:nvSpPr>
          <p:spPr>
            <a:xfrm>
              <a:off x="4977403" y="3626049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Minus 42"/>
            <p:cNvSpPr/>
            <p:nvPr/>
          </p:nvSpPr>
          <p:spPr>
            <a:xfrm>
              <a:off x="6840732" y="3626049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Minus 43"/>
            <p:cNvSpPr/>
            <p:nvPr/>
          </p:nvSpPr>
          <p:spPr>
            <a:xfrm>
              <a:off x="5902220" y="4273155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Minus 44"/>
            <p:cNvSpPr/>
            <p:nvPr/>
          </p:nvSpPr>
          <p:spPr>
            <a:xfrm>
              <a:off x="5347087" y="4030267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Minus 45"/>
            <p:cNvSpPr/>
            <p:nvPr/>
          </p:nvSpPr>
          <p:spPr>
            <a:xfrm>
              <a:off x="6427586" y="4030265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4" name="Picture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7436" y="3844020"/>
            <a:ext cx="736600" cy="342900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0067" y="6246812"/>
            <a:ext cx="3213100" cy="58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9792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28</a:t>
            </a:fld>
            <a:endParaRPr lang="en-US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263" y="1959807"/>
            <a:ext cx="2700337" cy="2676653"/>
          </a:xfrm>
          <a:prstGeom prst="rect">
            <a:avLst/>
          </a:prstGeom>
        </p:spPr>
      </p:pic>
      <p:grpSp>
        <p:nvGrpSpPr>
          <p:cNvPr id="36" name="Group 35"/>
          <p:cNvGrpSpPr/>
          <p:nvPr/>
        </p:nvGrpSpPr>
        <p:grpSpPr>
          <a:xfrm rot="10800000">
            <a:off x="4977403" y="2071687"/>
            <a:ext cx="2324098" cy="2444356"/>
            <a:chOff x="4977403" y="2071687"/>
            <a:chExt cx="2324098" cy="2444356"/>
          </a:xfrm>
        </p:grpSpPr>
        <p:sp>
          <p:nvSpPr>
            <p:cNvPr id="37" name="Cross 36"/>
            <p:cNvSpPr/>
            <p:nvPr/>
          </p:nvSpPr>
          <p:spPr>
            <a:xfrm>
              <a:off x="5008952" y="2714624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Cross 37"/>
            <p:cNvSpPr/>
            <p:nvPr/>
          </p:nvSpPr>
          <p:spPr>
            <a:xfrm>
              <a:off x="6874067" y="2714624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Cross 38"/>
            <p:cNvSpPr/>
            <p:nvPr/>
          </p:nvSpPr>
          <p:spPr>
            <a:xfrm>
              <a:off x="5925737" y="2071687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Cross 39"/>
            <p:cNvSpPr/>
            <p:nvPr/>
          </p:nvSpPr>
          <p:spPr>
            <a:xfrm>
              <a:off x="5381619" y="2268737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Cross 40"/>
            <p:cNvSpPr/>
            <p:nvPr/>
          </p:nvSpPr>
          <p:spPr>
            <a:xfrm>
              <a:off x="6462706" y="2268737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Minus 41"/>
            <p:cNvSpPr/>
            <p:nvPr/>
          </p:nvSpPr>
          <p:spPr>
            <a:xfrm>
              <a:off x="4977403" y="3626049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Minus 42"/>
            <p:cNvSpPr/>
            <p:nvPr/>
          </p:nvSpPr>
          <p:spPr>
            <a:xfrm>
              <a:off x="6840732" y="3626049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Minus 43"/>
            <p:cNvSpPr/>
            <p:nvPr/>
          </p:nvSpPr>
          <p:spPr>
            <a:xfrm>
              <a:off x="5902220" y="4273155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Minus 44"/>
            <p:cNvSpPr/>
            <p:nvPr/>
          </p:nvSpPr>
          <p:spPr>
            <a:xfrm>
              <a:off x="5347087" y="4030267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Minus 45"/>
            <p:cNvSpPr/>
            <p:nvPr/>
          </p:nvSpPr>
          <p:spPr>
            <a:xfrm>
              <a:off x="6427586" y="4030265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Freeform 24"/>
          <p:cNvSpPr/>
          <p:nvPr/>
        </p:nvSpPr>
        <p:spPr>
          <a:xfrm>
            <a:off x="1849595" y="5660793"/>
            <a:ext cx="1067600" cy="1185863"/>
          </a:xfrm>
          <a:custGeom>
            <a:avLst/>
            <a:gdLst>
              <a:gd name="connsiteX0" fmla="*/ 14554 w 28841"/>
              <a:gd name="connsiteY0" fmla="*/ 0 h 3971925"/>
              <a:gd name="connsiteX1" fmla="*/ 14554 w 28841"/>
              <a:gd name="connsiteY1" fmla="*/ 1057275 h 3971925"/>
              <a:gd name="connsiteX2" fmla="*/ 14554 w 28841"/>
              <a:gd name="connsiteY2" fmla="*/ 2114550 h 3971925"/>
              <a:gd name="connsiteX3" fmla="*/ 266 w 28841"/>
              <a:gd name="connsiteY3" fmla="*/ 3086100 h 3971925"/>
              <a:gd name="connsiteX4" fmla="*/ 28841 w 28841"/>
              <a:gd name="connsiteY4" fmla="*/ 3971925 h 3971925"/>
              <a:gd name="connsiteX0" fmla="*/ 2214565 w 2378606"/>
              <a:gd name="connsiteY0" fmla="*/ 0 h 3971925"/>
              <a:gd name="connsiteX1" fmla="*/ 2214565 w 2378606"/>
              <a:gd name="connsiteY1" fmla="*/ 1057275 h 3971925"/>
              <a:gd name="connsiteX2" fmla="*/ 2 w 2378606"/>
              <a:gd name="connsiteY2" fmla="*/ 2043112 h 3971925"/>
              <a:gd name="connsiteX3" fmla="*/ 2200277 w 2378606"/>
              <a:gd name="connsiteY3" fmla="*/ 3086100 h 3971925"/>
              <a:gd name="connsiteX4" fmla="*/ 2228852 w 2378606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3086100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3629025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757237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757237 h 3971925"/>
              <a:gd name="connsiteX4" fmla="*/ 2228850 w 2373123"/>
              <a:gd name="connsiteY4" fmla="*/ 3971925 h 3971925"/>
              <a:gd name="connsiteX0" fmla="*/ 2200275 w 2373123"/>
              <a:gd name="connsiteY0" fmla="*/ 0 h 4329112"/>
              <a:gd name="connsiteX1" fmla="*/ 2200276 w 2373123"/>
              <a:gd name="connsiteY1" fmla="*/ 3443287 h 4329112"/>
              <a:gd name="connsiteX2" fmla="*/ 0 w 2373123"/>
              <a:gd name="connsiteY2" fmla="*/ 2400299 h 4329112"/>
              <a:gd name="connsiteX3" fmla="*/ 2200275 w 2373123"/>
              <a:gd name="connsiteY3" fmla="*/ 1114424 h 4329112"/>
              <a:gd name="connsiteX4" fmla="*/ 2228850 w 2373123"/>
              <a:gd name="connsiteY4" fmla="*/ 4329112 h 4329112"/>
              <a:gd name="connsiteX0" fmla="*/ 2200275 w 2363258"/>
              <a:gd name="connsiteY0" fmla="*/ 0 h 5214937"/>
              <a:gd name="connsiteX1" fmla="*/ 2200276 w 2363258"/>
              <a:gd name="connsiteY1" fmla="*/ 3443287 h 5214937"/>
              <a:gd name="connsiteX2" fmla="*/ 0 w 2363258"/>
              <a:gd name="connsiteY2" fmla="*/ 2400299 h 5214937"/>
              <a:gd name="connsiteX3" fmla="*/ 2200275 w 2363258"/>
              <a:gd name="connsiteY3" fmla="*/ 1114424 h 5214937"/>
              <a:gd name="connsiteX4" fmla="*/ 2157412 w 2363258"/>
              <a:gd name="connsiteY4" fmla="*/ 5214937 h 5214937"/>
              <a:gd name="connsiteX0" fmla="*/ 2300288 w 2470680"/>
              <a:gd name="connsiteY0" fmla="*/ 0 h 5214937"/>
              <a:gd name="connsiteX1" fmla="*/ 2300289 w 2470680"/>
              <a:gd name="connsiteY1" fmla="*/ 3443287 h 5214937"/>
              <a:gd name="connsiteX2" fmla="*/ 0 w 2470680"/>
              <a:gd name="connsiteY2" fmla="*/ 2214561 h 5214937"/>
              <a:gd name="connsiteX3" fmla="*/ 2300288 w 2470680"/>
              <a:gd name="connsiteY3" fmla="*/ 1114424 h 5214937"/>
              <a:gd name="connsiteX4" fmla="*/ 2257425 w 2470680"/>
              <a:gd name="connsiteY4" fmla="*/ 5214937 h 5214937"/>
              <a:gd name="connsiteX0" fmla="*/ 2300288 w 2470680"/>
              <a:gd name="connsiteY0" fmla="*/ 0 h 5214937"/>
              <a:gd name="connsiteX1" fmla="*/ 2300289 w 2470680"/>
              <a:gd name="connsiteY1" fmla="*/ 3443287 h 5214937"/>
              <a:gd name="connsiteX2" fmla="*/ 0 w 2470680"/>
              <a:gd name="connsiteY2" fmla="*/ 2214561 h 5214937"/>
              <a:gd name="connsiteX3" fmla="*/ 2300288 w 2470680"/>
              <a:gd name="connsiteY3" fmla="*/ 1128712 h 5214937"/>
              <a:gd name="connsiteX4" fmla="*/ 2257425 w 2470680"/>
              <a:gd name="connsiteY4" fmla="*/ 5214937 h 5214937"/>
              <a:gd name="connsiteX0" fmla="*/ 2300980 w 2471372"/>
              <a:gd name="connsiteY0" fmla="*/ 0 h 5214937"/>
              <a:gd name="connsiteX1" fmla="*/ 2300981 w 2471372"/>
              <a:gd name="connsiteY1" fmla="*/ 3443287 h 5214937"/>
              <a:gd name="connsiteX2" fmla="*/ 692 w 2471372"/>
              <a:gd name="connsiteY2" fmla="*/ 2214561 h 5214937"/>
              <a:gd name="connsiteX3" fmla="*/ 2300980 w 2471372"/>
              <a:gd name="connsiteY3" fmla="*/ 1128712 h 5214937"/>
              <a:gd name="connsiteX4" fmla="*/ 2258117 w 2471372"/>
              <a:gd name="connsiteY4" fmla="*/ 5214937 h 5214937"/>
              <a:gd name="connsiteX0" fmla="*/ 2543804 w 2732188"/>
              <a:gd name="connsiteY0" fmla="*/ 0 h 5214937"/>
              <a:gd name="connsiteX1" fmla="*/ 2543805 w 2732188"/>
              <a:gd name="connsiteY1" fmla="*/ 3443287 h 5214937"/>
              <a:gd name="connsiteX2" fmla="*/ 628 w 2732188"/>
              <a:gd name="connsiteY2" fmla="*/ 2228849 h 5214937"/>
              <a:gd name="connsiteX3" fmla="*/ 2543804 w 2732188"/>
              <a:gd name="connsiteY3" fmla="*/ 1128712 h 5214937"/>
              <a:gd name="connsiteX4" fmla="*/ 2500941 w 2732188"/>
              <a:gd name="connsiteY4" fmla="*/ 5214937 h 5214937"/>
              <a:gd name="connsiteX0" fmla="*/ 2915297 w 2927001"/>
              <a:gd name="connsiteY0" fmla="*/ 0 h 5357813"/>
              <a:gd name="connsiteX1" fmla="*/ 2543823 w 2927001"/>
              <a:gd name="connsiteY1" fmla="*/ 3586163 h 5357813"/>
              <a:gd name="connsiteX2" fmla="*/ 646 w 2927001"/>
              <a:gd name="connsiteY2" fmla="*/ 2371725 h 5357813"/>
              <a:gd name="connsiteX3" fmla="*/ 2543822 w 2927001"/>
              <a:gd name="connsiteY3" fmla="*/ 1271588 h 5357813"/>
              <a:gd name="connsiteX4" fmla="*/ 2500959 w 2927001"/>
              <a:gd name="connsiteY4" fmla="*/ 5357813 h 5357813"/>
              <a:gd name="connsiteX0" fmla="*/ 2915297 w 2962751"/>
              <a:gd name="connsiteY0" fmla="*/ 0 h 5429250"/>
              <a:gd name="connsiteX1" fmla="*/ 2543823 w 2962751"/>
              <a:gd name="connsiteY1" fmla="*/ 3586163 h 5429250"/>
              <a:gd name="connsiteX2" fmla="*/ 646 w 2962751"/>
              <a:gd name="connsiteY2" fmla="*/ 2371725 h 5429250"/>
              <a:gd name="connsiteX3" fmla="*/ 2543822 w 2962751"/>
              <a:gd name="connsiteY3" fmla="*/ 1271588 h 5429250"/>
              <a:gd name="connsiteX4" fmla="*/ 2958159 w 2962751"/>
              <a:gd name="connsiteY4" fmla="*/ 5429250 h 5429250"/>
              <a:gd name="connsiteX0" fmla="*/ 2914654 w 2962108"/>
              <a:gd name="connsiteY0" fmla="*/ 0 h 5429250"/>
              <a:gd name="connsiteX1" fmla="*/ 2528893 w 2962108"/>
              <a:gd name="connsiteY1" fmla="*/ 3171826 h 5429250"/>
              <a:gd name="connsiteX2" fmla="*/ 3 w 2962108"/>
              <a:gd name="connsiteY2" fmla="*/ 2371725 h 5429250"/>
              <a:gd name="connsiteX3" fmla="*/ 2543179 w 2962108"/>
              <a:gd name="connsiteY3" fmla="*/ 1271588 h 5429250"/>
              <a:gd name="connsiteX4" fmla="*/ 2957516 w 2962108"/>
              <a:gd name="connsiteY4" fmla="*/ 5429250 h 5429250"/>
              <a:gd name="connsiteX0" fmla="*/ 2914659 w 2964477"/>
              <a:gd name="connsiteY0" fmla="*/ 0 h 5429250"/>
              <a:gd name="connsiteX1" fmla="*/ 2528898 w 2964477"/>
              <a:gd name="connsiteY1" fmla="*/ 3171826 h 5429250"/>
              <a:gd name="connsiteX2" fmla="*/ 8 w 2964477"/>
              <a:gd name="connsiteY2" fmla="*/ 2371725 h 5429250"/>
              <a:gd name="connsiteX3" fmla="*/ 2557471 w 2964477"/>
              <a:gd name="connsiteY3" fmla="*/ 1728788 h 5429250"/>
              <a:gd name="connsiteX4" fmla="*/ 2957521 w 2964477"/>
              <a:gd name="connsiteY4" fmla="*/ 5429250 h 5429250"/>
              <a:gd name="connsiteX0" fmla="*/ 2914659 w 2964477"/>
              <a:gd name="connsiteY0" fmla="*/ 0 h 5429250"/>
              <a:gd name="connsiteX1" fmla="*/ 2528898 w 2964477"/>
              <a:gd name="connsiteY1" fmla="*/ 3171826 h 5429250"/>
              <a:gd name="connsiteX2" fmla="*/ 8 w 2964477"/>
              <a:gd name="connsiteY2" fmla="*/ 2371725 h 5429250"/>
              <a:gd name="connsiteX3" fmla="*/ 2557471 w 2964477"/>
              <a:gd name="connsiteY3" fmla="*/ 1728788 h 5429250"/>
              <a:gd name="connsiteX4" fmla="*/ 2957521 w 2964477"/>
              <a:gd name="connsiteY4" fmla="*/ 5429250 h 5429250"/>
              <a:gd name="connsiteX0" fmla="*/ 2915047 w 2964865"/>
              <a:gd name="connsiteY0" fmla="*/ 0 h 5429250"/>
              <a:gd name="connsiteX1" fmla="*/ 2529286 w 2964865"/>
              <a:gd name="connsiteY1" fmla="*/ 3171826 h 5429250"/>
              <a:gd name="connsiteX2" fmla="*/ 396 w 2964865"/>
              <a:gd name="connsiteY2" fmla="*/ 2371725 h 5429250"/>
              <a:gd name="connsiteX3" fmla="*/ 2557859 w 2964865"/>
              <a:gd name="connsiteY3" fmla="*/ 1728788 h 5429250"/>
              <a:gd name="connsiteX4" fmla="*/ 2957909 w 2964865"/>
              <a:gd name="connsiteY4" fmla="*/ 5429250 h 5429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64865" h="5429250">
                <a:moveTo>
                  <a:pt x="2915047" y="0"/>
                </a:moveTo>
                <a:cubicBezTo>
                  <a:pt x="2915047" y="352425"/>
                  <a:pt x="3015061" y="2776539"/>
                  <a:pt x="2529286" y="3171826"/>
                </a:cubicBezTo>
                <a:cubicBezTo>
                  <a:pt x="2043511" y="3567113"/>
                  <a:pt x="-32941" y="3855244"/>
                  <a:pt x="396" y="2371725"/>
                </a:cubicBezTo>
                <a:cubicBezTo>
                  <a:pt x="33733" y="888206"/>
                  <a:pt x="2064940" y="1219200"/>
                  <a:pt x="2557859" y="1728788"/>
                </a:cubicBezTo>
                <a:cubicBezTo>
                  <a:pt x="3050778" y="2238376"/>
                  <a:pt x="2957909" y="5429250"/>
                  <a:pt x="2957909" y="5429250"/>
                </a:cubicBez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Freeform 46"/>
          <p:cNvSpPr/>
          <p:nvPr/>
        </p:nvSpPr>
        <p:spPr>
          <a:xfrm>
            <a:off x="1849595" y="5222046"/>
            <a:ext cx="1067600" cy="1185863"/>
          </a:xfrm>
          <a:custGeom>
            <a:avLst/>
            <a:gdLst>
              <a:gd name="connsiteX0" fmla="*/ 14554 w 28841"/>
              <a:gd name="connsiteY0" fmla="*/ 0 h 3971925"/>
              <a:gd name="connsiteX1" fmla="*/ 14554 w 28841"/>
              <a:gd name="connsiteY1" fmla="*/ 1057275 h 3971925"/>
              <a:gd name="connsiteX2" fmla="*/ 14554 w 28841"/>
              <a:gd name="connsiteY2" fmla="*/ 2114550 h 3971925"/>
              <a:gd name="connsiteX3" fmla="*/ 266 w 28841"/>
              <a:gd name="connsiteY3" fmla="*/ 3086100 h 3971925"/>
              <a:gd name="connsiteX4" fmla="*/ 28841 w 28841"/>
              <a:gd name="connsiteY4" fmla="*/ 3971925 h 3971925"/>
              <a:gd name="connsiteX0" fmla="*/ 2214565 w 2378606"/>
              <a:gd name="connsiteY0" fmla="*/ 0 h 3971925"/>
              <a:gd name="connsiteX1" fmla="*/ 2214565 w 2378606"/>
              <a:gd name="connsiteY1" fmla="*/ 1057275 h 3971925"/>
              <a:gd name="connsiteX2" fmla="*/ 2 w 2378606"/>
              <a:gd name="connsiteY2" fmla="*/ 2043112 h 3971925"/>
              <a:gd name="connsiteX3" fmla="*/ 2200277 w 2378606"/>
              <a:gd name="connsiteY3" fmla="*/ 3086100 h 3971925"/>
              <a:gd name="connsiteX4" fmla="*/ 2228852 w 2378606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3086100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3629025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757237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757237 h 3971925"/>
              <a:gd name="connsiteX4" fmla="*/ 2228850 w 2373123"/>
              <a:gd name="connsiteY4" fmla="*/ 3971925 h 3971925"/>
              <a:gd name="connsiteX0" fmla="*/ 2200275 w 2373123"/>
              <a:gd name="connsiteY0" fmla="*/ 0 h 4329112"/>
              <a:gd name="connsiteX1" fmla="*/ 2200276 w 2373123"/>
              <a:gd name="connsiteY1" fmla="*/ 3443287 h 4329112"/>
              <a:gd name="connsiteX2" fmla="*/ 0 w 2373123"/>
              <a:gd name="connsiteY2" fmla="*/ 2400299 h 4329112"/>
              <a:gd name="connsiteX3" fmla="*/ 2200275 w 2373123"/>
              <a:gd name="connsiteY3" fmla="*/ 1114424 h 4329112"/>
              <a:gd name="connsiteX4" fmla="*/ 2228850 w 2373123"/>
              <a:gd name="connsiteY4" fmla="*/ 4329112 h 4329112"/>
              <a:gd name="connsiteX0" fmla="*/ 2200275 w 2363258"/>
              <a:gd name="connsiteY0" fmla="*/ 0 h 5214937"/>
              <a:gd name="connsiteX1" fmla="*/ 2200276 w 2363258"/>
              <a:gd name="connsiteY1" fmla="*/ 3443287 h 5214937"/>
              <a:gd name="connsiteX2" fmla="*/ 0 w 2363258"/>
              <a:gd name="connsiteY2" fmla="*/ 2400299 h 5214937"/>
              <a:gd name="connsiteX3" fmla="*/ 2200275 w 2363258"/>
              <a:gd name="connsiteY3" fmla="*/ 1114424 h 5214937"/>
              <a:gd name="connsiteX4" fmla="*/ 2157412 w 2363258"/>
              <a:gd name="connsiteY4" fmla="*/ 5214937 h 5214937"/>
              <a:gd name="connsiteX0" fmla="*/ 2300288 w 2470680"/>
              <a:gd name="connsiteY0" fmla="*/ 0 h 5214937"/>
              <a:gd name="connsiteX1" fmla="*/ 2300289 w 2470680"/>
              <a:gd name="connsiteY1" fmla="*/ 3443287 h 5214937"/>
              <a:gd name="connsiteX2" fmla="*/ 0 w 2470680"/>
              <a:gd name="connsiteY2" fmla="*/ 2214561 h 5214937"/>
              <a:gd name="connsiteX3" fmla="*/ 2300288 w 2470680"/>
              <a:gd name="connsiteY3" fmla="*/ 1114424 h 5214937"/>
              <a:gd name="connsiteX4" fmla="*/ 2257425 w 2470680"/>
              <a:gd name="connsiteY4" fmla="*/ 5214937 h 5214937"/>
              <a:gd name="connsiteX0" fmla="*/ 2300288 w 2470680"/>
              <a:gd name="connsiteY0" fmla="*/ 0 h 5214937"/>
              <a:gd name="connsiteX1" fmla="*/ 2300289 w 2470680"/>
              <a:gd name="connsiteY1" fmla="*/ 3443287 h 5214937"/>
              <a:gd name="connsiteX2" fmla="*/ 0 w 2470680"/>
              <a:gd name="connsiteY2" fmla="*/ 2214561 h 5214937"/>
              <a:gd name="connsiteX3" fmla="*/ 2300288 w 2470680"/>
              <a:gd name="connsiteY3" fmla="*/ 1128712 h 5214937"/>
              <a:gd name="connsiteX4" fmla="*/ 2257425 w 2470680"/>
              <a:gd name="connsiteY4" fmla="*/ 5214937 h 5214937"/>
              <a:gd name="connsiteX0" fmla="*/ 2300980 w 2471372"/>
              <a:gd name="connsiteY0" fmla="*/ 0 h 5214937"/>
              <a:gd name="connsiteX1" fmla="*/ 2300981 w 2471372"/>
              <a:gd name="connsiteY1" fmla="*/ 3443287 h 5214937"/>
              <a:gd name="connsiteX2" fmla="*/ 692 w 2471372"/>
              <a:gd name="connsiteY2" fmla="*/ 2214561 h 5214937"/>
              <a:gd name="connsiteX3" fmla="*/ 2300980 w 2471372"/>
              <a:gd name="connsiteY3" fmla="*/ 1128712 h 5214937"/>
              <a:gd name="connsiteX4" fmla="*/ 2258117 w 2471372"/>
              <a:gd name="connsiteY4" fmla="*/ 5214937 h 5214937"/>
              <a:gd name="connsiteX0" fmla="*/ 2543804 w 2732188"/>
              <a:gd name="connsiteY0" fmla="*/ 0 h 5214937"/>
              <a:gd name="connsiteX1" fmla="*/ 2543805 w 2732188"/>
              <a:gd name="connsiteY1" fmla="*/ 3443287 h 5214937"/>
              <a:gd name="connsiteX2" fmla="*/ 628 w 2732188"/>
              <a:gd name="connsiteY2" fmla="*/ 2228849 h 5214937"/>
              <a:gd name="connsiteX3" fmla="*/ 2543804 w 2732188"/>
              <a:gd name="connsiteY3" fmla="*/ 1128712 h 5214937"/>
              <a:gd name="connsiteX4" fmla="*/ 2500941 w 2732188"/>
              <a:gd name="connsiteY4" fmla="*/ 5214937 h 5214937"/>
              <a:gd name="connsiteX0" fmla="*/ 2915297 w 2927001"/>
              <a:gd name="connsiteY0" fmla="*/ 0 h 5357813"/>
              <a:gd name="connsiteX1" fmla="*/ 2543823 w 2927001"/>
              <a:gd name="connsiteY1" fmla="*/ 3586163 h 5357813"/>
              <a:gd name="connsiteX2" fmla="*/ 646 w 2927001"/>
              <a:gd name="connsiteY2" fmla="*/ 2371725 h 5357813"/>
              <a:gd name="connsiteX3" fmla="*/ 2543822 w 2927001"/>
              <a:gd name="connsiteY3" fmla="*/ 1271588 h 5357813"/>
              <a:gd name="connsiteX4" fmla="*/ 2500959 w 2927001"/>
              <a:gd name="connsiteY4" fmla="*/ 5357813 h 5357813"/>
              <a:gd name="connsiteX0" fmla="*/ 2915297 w 2962751"/>
              <a:gd name="connsiteY0" fmla="*/ 0 h 5429250"/>
              <a:gd name="connsiteX1" fmla="*/ 2543823 w 2962751"/>
              <a:gd name="connsiteY1" fmla="*/ 3586163 h 5429250"/>
              <a:gd name="connsiteX2" fmla="*/ 646 w 2962751"/>
              <a:gd name="connsiteY2" fmla="*/ 2371725 h 5429250"/>
              <a:gd name="connsiteX3" fmla="*/ 2543822 w 2962751"/>
              <a:gd name="connsiteY3" fmla="*/ 1271588 h 5429250"/>
              <a:gd name="connsiteX4" fmla="*/ 2958159 w 2962751"/>
              <a:gd name="connsiteY4" fmla="*/ 5429250 h 5429250"/>
              <a:gd name="connsiteX0" fmla="*/ 2914654 w 2962108"/>
              <a:gd name="connsiteY0" fmla="*/ 0 h 5429250"/>
              <a:gd name="connsiteX1" fmla="*/ 2528893 w 2962108"/>
              <a:gd name="connsiteY1" fmla="*/ 3171826 h 5429250"/>
              <a:gd name="connsiteX2" fmla="*/ 3 w 2962108"/>
              <a:gd name="connsiteY2" fmla="*/ 2371725 h 5429250"/>
              <a:gd name="connsiteX3" fmla="*/ 2543179 w 2962108"/>
              <a:gd name="connsiteY3" fmla="*/ 1271588 h 5429250"/>
              <a:gd name="connsiteX4" fmla="*/ 2957516 w 2962108"/>
              <a:gd name="connsiteY4" fmla="*/ 5429250 h 5429250"/>
              <a:gd name="connsiteX0" fmla="*/ 2914659 w 2964477"/>
              <a:gd name="connsiteY0" fmla="*/ 0 h 5429250"/>
              <a:gd name="connsiteX1" fmla="*/ 2528898 w 2964477"/>
              <a:gd name="connsiteY1" fmla="*/ 3171826 h 5429250"/>
              <a:gd name="connsiteX2" fmla="*/ 8 w 2964477"/>
              <a:gd name="connsiteY2" fmla="*/ 2371725 h 5429250"/>
              <a:gd name="connsiteX3" fmla="*/ 2557471 w 2964477"/>
              <a:gd name="connsiteY3" fmla="*/ 1728788 h 5429250"/>
              <a:gd name="connsiteX4" fmla="*/ 2957521 w 2964477"/>
              <a:gd name="connsiteY4" fmla="*/ 5429250 h 5429250"/>
              <a:gd name="connsiteX0" fmla="*/ 2914659 w 2964477"/>
              <a:gd name="connsiteY0" fmla="*/ 0 h 5429250"/>
              <a:gd name="connsiteX1" fmla="*/ 2528898 w 2964477"/>
              <a:gd name="connsiteY1" fmla="*/ 3171826 h 5429250"/>
              <a:gd name="connsiteX2" fmla="*/ 8 w 2964477"/>
              <a:gd name="connsiteY2" fmla="*/ 2371725 h 5429250"/>
              <a:gd name="connsiteX3" fmla="*/ 2557471 w 2964477"/>
              <a:gd name="connsiteY3" fmla="*/ 1728788 h 5429250"/>
              <a:gd name="connsiteX4" fmla="*/ 2957521 w 2964477"/>
              <a:gd name="connsiteY4" fmla="*/ 5429250 h 5429250"/>
              <a:gd name="connsiteX0" fmla="*/ 2915047 w 2964865"/>
              <a:gd name="connsiteY0" fmla="*/ 0 h 5429250"/>
              <a:gd name="connsiteX1" fmla="*/ 2529286 w 2964865"/>
              <a:gd name="connsiteY1" fmla="*/ 3171826 h 5429250"/>
              <a:gd name="connsiteX2" fmla="*/ 396 w 2964865"/>
              <a:gd name="connsiteY2" fmla="*/ 2371725 h 5429250"/>
              <a:gd name="connsiteX3" fmla="*/ 2557859 w 2964865"/>
              <a:gd name="connsiteY3" fmla="*/ 1728788 h 5429250"/>
              <a:gd name="connsiteX4" fmla="*/ 2957909 w 2964865"/>
              <a:gd name="connsiteY4" fmla="*/ 5429250 h 5429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64865" h="5429250">
                <a:moveTo>
                  <a:pt x="2915047" y="0"/>
                </a:moveTo>
                <a:cubicBezTo>
                  <a:pt x="2915047" y="352425"/>
                  <a:pt x="3015061" y="2776539"/>
                  <a:pt x="2529286" y="3171826"/>
                </a:cubicBezTo>
                <a:cubicBezTo>
                  <a:pt x="2043511" y="3567113"/>
                  <a:pt x="-32941" y="3855244"/>
                  <a:pt x="396" y="2371725"/>
                </a:cubicBezTo>
                <a:cubicBezTo>
                  <a:pt x="33733" y="888206"/>
                  <a:pt x="2064940" y="1219200"/>
                  <a:pt x="2557859" y="1728788"/>
                </a:cubicBezTo>
                <a:cubicBezTo>
                  <a:pt x="3050778" y="2238376"/>
                  <a:pt x="2957909" y="5429250"/>
                  <a:pt x="2957909" y="5429250"/>
                </a:cubicBez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Freeform 47"/>
          <p:cNvSpPr/>
          <p:nvPr/>
        </p:nvSpPr>
        <p:spPr>
          <a:xfrm>
            <a:off x="1849595" y="4704717"/>
            <a:ext cx="1067600" cy="1185863"/>
          </a:xfrm>
          <a:custGeom>
            <a:avLst/>
            <a:gdLst>
              <a:gd name="connsiteX0" fmla="*/ 14554 w 28841"/>
              <a:gd name="connsiteY0" fmla="*/ 0 h 3971925"/>
              <a:gd name="connsiteX1" fmla="*/ 14554 w 28841"/>
              <a:gd name="connsiteY1" fmla="*/ 1057275 h 3971925"/>
              <a:gd name="connsiteX2" fmla="*/ 14554 w 28841"/>
              <a:gd name="connsiteY2" fmla="*/ 2114550 h 3971925"/>
              <a:gd name="connsiteX3" fmla="*/ 266 w 28841"/>
              <a:gd name="connsiteY3" fmla="*/ 3086100 h 3971925"/>
              <a:gd name="connsiteX4" fmla="*/ 28841 w 28841"/>
              <a:gd name="connsiteY4" fmla="*/ 3971925 h 3971925"/>
              <a:gd name="connsiteX0" fmla="*/ 2214565 w 2378606"/>
              <a:gd name="connsiteY0" fmla="*/ 0 h 3971925"/>
              <a:gd name="connsiteX1" fmla="*/ 2214565 w 2378606"/>
              <a:gd name="connsiteY1" fmla="*/ 1057275 h 3971925"/>
              <a:gd name="connsiteX2" fmla="*/ 2 w 2378606"/>
              <a:gd name="connsiteY2" fmla="*/ 2043112 h 3971925"/>
              <a:gd name="connsiteX3" fmla="*/ 2200277 w 2378606"/>
              <a:gd name="connsiteY3" fmla="*/ 3086100 h 3971925"/>
              <a:gd name="connsiteX4" fmla="*/ 2228852 w 2378606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3086100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3629025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757237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757237 h 3971925"/>
              <a:gd name="connsiteX4" fmla="*/ 2228850 w 2373123"/>
              <a:gd name="connsiteY4" fmla="*/ 3971925 h 3971925"/>
              <a:gd name="connsiteX0" fmla="*/ 2200275 w 2373123"/>
              <a:gd name="connsiteY0" fmla="*/ 0 h 4329112"/>
              <a:gd name="connsiteX1" fmla="*/ 2200276 w 2373123"/>
              <a:gd name="connsiteY1" fmla="*/ 3443287 h 4329112"/>
              <a:gd name="connsiteX2" fmla="*/ 0 w 2373123"/>
              <a:gd name="connsiteY2" fmla="*/ 2400299 h 4329112"/>
              <a:gd name="connsiteX3" fmla="*/ 2200275 w 2373123"/>
              <a:gd name="connsiteY3" fmla="*/ 1114424 h 4329112"/>
              <a:gd name="connsiteX4" fmla="*/ 2228850 w 2373123"/>
              <a:gd name="connsiteY4" fmla="*/ 4329112 h 4329112"/>
              <a:gd name="connsiteX0" fmla="*/ 2200275 w 2363258"/>
              <a:gd name="connsiteY0" fmla="*/ 0 h 5214937"/>
              <a:gd name="connsiteX1" fmla="*/ 2200276 w 2363258"/>
              <a:gd name="connsiteY1" fmla="*/ 3443287 h 5214937"/>
              <a:gd name="connsiteX2" fmla="*/ 0 w 2363258"/>
              <a:gd name="connsiteY2" fmla="*/ 2400299 h 5214937"/>
              <a:gd name="connsiteX3" fmla="*/ 2200275 w 2363258"/>
              <a:gd name="connsiteY3" fmla="*/ 1114424 h 5214937"/>
              <a:gd name="connsiteX4" fmla="*/ 2157412 w 2363258"/>
              <a:gd name="connsiteY4" fmla="*/ 5214937 h 5214937"/>
              <a:gd name="connsiteX0" fmla="*/ 2300288 w 2470680"/>
              <a:gd name="connsiteY0" fmla="*/ 0 h 5214937"/>
              <a:gd name="connsiteX1" fmla="*/ 2300289 w 2470680"/>
              <a:gd name="connsiteY1" fmla="*/ 3443287 h 5214937"/>
              <a:gd name="connsiteX2" fmla="*/ 0 w 2470680"/>
              <a:gd name="connsiteY2" fmla="*/ 2214561 h 5214937"/>
              <a:gd name="connsiteX3" fmla="*/ 2300288 w 2470680"/>
              <a:gd name="connsiteY3" fmla="*/ 1114424 h 5214937"/>
              <a:gd name="connsiteX4" fmla="*/ 2257425 w 2470680"/>
              <a:gd name="connsiteY4" fmla="*/ 5214937 h 5214937"/>
              <a:gd name="connsiteX0" fmla="*/ 2300288 w 2470680"/>
              <a:gd name="connsiteY0" fmla="*/ 0 h 5214937"/>
              <a:gd name="connsiteX1" fmla="*/ 2300289 w 2470680"/>
              <a:gd name="connsiteY1" fmla="*/ 3443287 h 5214937"/>
              <a:gd name="connsiteX2" fmla="*/ 0 w 2470680"/>
              <a:gd name="connsiteY2" fmla="*/ 2214561 h 5214937"/>
              <a:gd name="connsiteX3" fmla="*/ 2300288 w 2470680"/>
              <a:gd name="connsiteY3" fmla="*/ 1128712 h 5214937"/>
              <a:gd name="connsiteX4" fmla="*/ 2257425 w 2470680"/>
              <a:gd name="connsiteY4" fmla="*/ 5214937 h 5214937"/>
              <a:gd name="connsiteX0" fmla="*/ 2300980 w 2471372"/>
              <a:gd name="connsiteY0" fmla="*/ 0 h 5214937"/>
              <a:gd name="connsiteX1" fmla="*/ 2300981 w 2471372"/>
              <a:gd name="connsiteY1" fmla="*/ 3443287 h 5214937"/>
              <a:gd name="connsiteX2" fmla="*/ 692 w 2471372"/>
              <a:gd name="connsiteY2" fmla="*/ 2214561 h 5214937"/>
              <a:gd name="connsiteX3" fmla="*/ 2300980 w 2471372"/>
              <a:gd name="connsiteY3" fmla="*/ 1128712 h 5214937"/>
              <a:gd name="connsiteX4" fmla="*/ 2258117 w 2471372"/>
              <a:gd name="connsiteY4" fmla="*/ 5214937 h 5214937"/>
              <a:gd name="connsiteX0" fmla="*/ 2543804 w 2732188"/>
              <a:gd name="connsiteY0" fmla="*/ 0 h 5214937"/>
              <a:gd name="connsiteX1" fmla="*/ 2543805 w 2732188"/>
              <a:gd name="connsiteY1" fmla="*/ 3443287 h 5214937"/>
              <a:gd name="connsiteX2" fmla="*/ 628 w 2732188"/>
              <a:gd name="connsiteY2" fmla="*/ 2228849 h 5214937"/>
              <a:gd name="connsiteX3" fmla="*/ 2543804 w 2732188"/>
              <a:gd name="connsiteY3" fmla="*/ 1128712 h 5214937"/>
              <a:gd name="connsiteX4" fmla="*/ 2500941 w 2732188"/>
              <a:gd name="connsiteY4" fmla="*/ 5214937 h 5214937"/>
              <a:gd name="connsiteX0" fmla="*/ 2915297 w 2927001"/>
              <a:gd name="connsiteY0" fmla="*/ 0 h 5357813"/>
              <a:gd name="connsiteX1" fmla="*/ 2543823 w 2927001"/>
              <a:gd name="connsiteY1" fmla="*/ 3586163 h 5357813"/>
              <a:gd name="connsiteX2" fmla="*/ 646 w 2927001"/>
              <a:gd name="connsiteY2" fmla="*/ 2371725 h 5357813"/>
              <a:gd name="connsiteX3" fmla="*/ 2543822 w 2927001"/>
              <a:gd name="connsiteY3" fmla="*/ 1271588 h 5357813"/>
              <a:gd name="connsiteX4" fmla="*/ 2500959 w 2927001"/>
              <a:gd name="connsiteY4" fmla="*/ 5357813 h 5357813"/>
              <a:gd name="connsiteX0" fmla="*/ 2915297 w 2962751"/>
              <a:gd name="connsiteY0" fmla="*/ 0 h 5429250"/>
              <a:gd name="connsiteX1" fmla="*/ 2543823 w 2962751"/>
              <a:gd name="connsiteY1" fmla="*/ 3586163 h 5429250"/>
              <a:gd name="connsiteX2" fmla="*/ 646 w 2962751"/>
              <a:gd name="connsiteY2" fmla="*/ 2371725 h 5429250"/>
              <a:gd name="connsiteX3" fmla="*/ 2543822 w 2962751"/>
              <a:gd name="connsiteY3" fmla="*/ 1271588 h 5429250"/>
              <a:gd name="connsiteX4" fmla="*/ 2958159 w 2962751"/>
              <a:gd name="connsiteY4" fmla="*/ 5429250 h 5429250"/>
              <a:gd name="connsiteX0" fmla="*/ 2914654 w 2962108"/>
              <a:gd name="connsiteY0" fmla="*/ 0 h 5429250"/>
              <a:gd name="connsiteX1" fmla="*/ 2528893 w 2962108"/>
              <a:gd name="connsiteY1" fmla="*/ 3171826 h 5429250"/>
              <a:gd name="connsiteX2" fmla="*/ 3 w 2962108"/>
              <a:gd name="connsiteY2" fmla="*/ 2371725 h 5429250"/>
              <a:gd name="connsiteX3" fmla="*/ 2543179 w 2962108"/>
              <a:gd name="connsiteY3" fmla="*/ 1271588 h 5429250"/>
              <a:gd name="connsiteX4" fmla="*/ 2957516 w 2962108"/>
              <a:gd name="connsiteY4" fmla="*/ 5429250 h 5429250"/>
              <a:gd name="connsiteX0" fmla="*/ 2914659 w 2964477"/>
              <a:gd name="connsiteY0" fmla="*/ 0 h 5429250"/>
              <a:gd name="connsiteX1" fmla="*/ 2528898 w 2964477"/>
              <a:gd name="connsiteY1" fmla="*/ 3171826 h 5429250"/>
              <a:gd name="connsiteX2" fmla="*/ 8 w 2964477"/>
              <a:gd name="connsiteY2" fmla="*/ 2371725 h 5429250"/>
              <a:gd name="connsiteX3" fmla="*/ 2557471 w 2964477"/>
              <a:gd name="connsiteY3" fmla="*/ 1728788 h 5429250"/>
              <a:gd name="connsiteX4" fmla="*/ 2957521 w 2964477"/>
              <a:gd name="connsiteY4" fmla="*/ 5429250 h 5429250"/>
              <a:gd name="connsiteX0" fmla="*/ 2914659 w 2964477"/>
              <a:gd name="connsiteY0" fmla="*/ 0 h 5429250"/>
              <a:gd name="connsiteX1" fmla="*/ 2528898 w 2964477"/>
              <a:gd name="connsiteY1" fmla="*/ 3171826 h 5429250"/>
              <a:gd name="connsiteX2" fmla="*/ 8 w 2964477"/>
              <a:gd name="connsiteY2" fmla="*/ 2371725 h 5429250"/>
              <a:gd name="connsiteX3" fmla="*/ 2557471 w 2964477"/>
              <a:gd name="connsiteY3" fmla="*/ 1728788 h 5429250"/>
              <a:gd name="connsiteX4" fmla="*/ 2957521 w 2964477"/>
              <a:gd name="connsiteY4" fmla="*/ 5429250 h 5429250"/>
              <a:gd name="connsiteX0" fmla="*/ 2915047 w 2964865"/>
              <a:gd name="connsiteY0" fmla="*/ 0 h 5429250"/>
              <a:gd name="connsiteX1" fmla="*/ 2529286 w 2964865"/>
              <a:gd name="connsiteY1" fmla="*/ 3171826 h 5429250"/>
              <a:gd name="connsiteX2" fmla="*/ 396 w 2964865"/>
              <a:gd name="connsiteY2" fmla="*/ 2371725 h 5429250"/>
              <a:gd name="connsiteX3" fmla="*/ 2557859 w 2964865"/>
              <a:gd name="connsiteY3" fmla="*/ 1728788 h 5429250"/>
              <a:gd name="connsiteX4" fmla="*/ 2957909 w 2964865"/>
              <a:gd name="connsiteY4" fmla="*/ 5429250 h 5429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64865" h="5429250">
                <a:moveTo>
                  <a:pt x="2915047" y="0"/>
                </a:moveTo>
                <a:cubicBezTo>
                  <a:pt x="2915047" y="352425"/>
                  <a:pt x="3015061" y="2776539"/>
                  <a:pt x="2529286" y="3171826"/>
                </a:cubicBezTo>
                <a:cubicBezTo>
                  <a:pt x="2043511" y="3567113"/>
                  <a:pt x="-32941" y="3855244"/>
                  <a:pt x="396" y="2371725"/>
                </a:cubicBezTo>
                <a:cubicBezTo>
                  <a:pt x="33733" y="888206"/>
                  <a:pt x="2064940" y="1219200"/>
                  <a:pt x="2557859" y="1728788"/>
                </a:cubicBezTo>
                <a:cubicBezTo>
                  <a:pt x="3050778" y="2238376"/>
                  <a:pt x="2957909" y="5429250"/>
                  <a:pt x="2957909" y="5429250"/>
                </a:cubicBez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Freeform 48"/>
          <p:cNvSpPr/>
          <p:nvPr/>
        </p:nvSpPr>
        <p:spPr>
          <a:xfrm>
            <a:off x="1849595" y="4148395"/>
            <a:ext cx="1067600" cy="1185863"/>
          </a:xfrm>
          <a:custGeom>
            <a:avLst/>
            <a:gdLst>
              <a:gd name="connsiteX0" fmla="*/ 14554 w 28841"/>
              <a:gd name="connsiteY0" fmla="*/ 0 h 3971925"/>
              <a:gd name="connsiteX1" fmla="*/ 14554 w 28841"/>
              <a:gd name="connsiteY1" fmla="*/ 1057275 h 3971925"/>
              <a:gd name="connsiteX2" fmla="*/ 14554 w 28841"/>
              <a:gd name="connsiteY2" fmla="*/ 2114550 h 3971925"/>
              <a:gd name="connsiteX3" fmla="*/ 266 w 28841"/>
              <a:gd name="connsiteY3" fmla="*/ 3086100 h 3971925"/>
              <a:gd name="connsiteX4" fmla="*/ 28841 w 28841"/>
              <a:gd name="connsiteY4" fmla="*/ 3971925 h 3971925"/>
              <a:gd name="connsiteX0" fmla="*/ 2214565 w 2378606"/>
              <a:gd name="connsiteY0" fmla="*/ 0 h 3971925"/>
              <a:gd name="connsiteX1" fmla="*/ 2214565 w 2378606"/>
              <a:gd name="connsiteY1" fmla="*/ 1057275 h 3971925"/>
              <a:gd name="connsiteX2" fmla="*/ 2 w 2378606"/>
              <a:gd name="connsiteY2" fmla="*/ 2043112 h 3971925"/>
              <a:gd name="connsiteX3" fmla="*/ 2200277 w 2378606"/>
              <a:gd name="connsiteY3" fmla="*/ 3086100 h 3971925"/>
              <a:gd name="connsiteX4" fmla="*/ 2228852 w 2378606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3086100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3629025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757237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757237 h 3971925"/>
              <a:gd name="connsiteX4" fmla="*/ 2228850 w 2373123"/>
              <a:gd name="connsiteY4" fmla="*/ 3971925 h 3971925"/>
              <a:gd name="connsiteX0" fmla="*/ 2200275 w 2373123"/>
              <a:gd name="connsiteY0" fmla="*/ 0 h 4329112"/>
              <a:gd name="connsiteX1" fmla="*/ 2200276 w 2373123"/>
              <a:gd name="connsiteY1" fmla="*/ 3443287 h 4329112"/>
              <a:gd name="connsiteX2" fmla="*/ 0 w 2373123"/>
              <a:gd name="connsiteY2" fmla="*/ 2400299 h 4329112"/>
              <a:gd name="connsiteX3" fmla="*/ 2200275 w 2373123"/>
              <a:gd name="connsiteY3" fmla="*/ 1114424 h 4329112"/>
              <a:gd name="connsiteX4" fmla="*/ 2228850 w 2373123"/>
              <a:gd name="connsiteY4" fmla="*/ 4329112 h 4329112"/>
              <a:gd name="connsiteX0" fmla="*/ 2200275 w 2363258"/>
              <a:gd name="connsiteY0" fmla="*/ 0 h 5214937"/>
              <a:gd name="connsiteX1" fmla="*/ 2200276 w 2363258"/>
              <a:gd name="connsiteY1" fmla="*/ 3443287 h 5214937"/>
              <a:gd name="connsiteX2" fmla="*/ 0 w 2363258"/>
              <a:gd name="connsiteY2" fmla="*/ 2400299 h 5214937"/>
              <a:gd name="connsiteX3" fmla="*/ 2200275 w 2363258"/>
              <a:gd name="connsiteY3" fmla="*/ 1114424 h 5214937"/>
              <a:gd name="connsiteX4" fmla="*/ 2157412 w 2363258"/>
              <a:gd name="connsiteY4" fmla="*/ 5214937 h 5214937"/>
              <a:gd name="connsiteX0" fmla="*/ 2300288 w 2470680"/>
              <a:gd name="connsiteY0" fmla="*/ 0 h 5214937"/>
              <a:gd name="connsiteX1" fmla="*/ 2300289 w 2470680"/>
              <a:gd name="connsiteY1" fmla="*/ 3443287 h 5214937"/>
              <a:gd name="connsiteX2" fmla="*/ 0 w 2470680"/>
              <a:gd name="connsiteY2" fmla="*/ 2214561 h 5214937"/>
              <a:gd name="connsiteX3" fmla="*/ 2300288 w 2470680"/>
              <a:gd name="connsiteY3" fmla="*/ 1114424 h 5214937"/>
              <a:gd name="connsiteX4" fmla="*/ 2257425 w 2470680"/>
              <a:gd name="connsiteY4" fmla="*/ 5214937 h 5214937"/>
              <a:gd name="connsiteX0" fmla="*/ 2300288 w 2470680"/>
              <a:gd name="connsiteY0" fmla="*/ 0 h 5214937"/>
              <a:gd name="connsiteX1" fmla="*/ 2300289 w 2470680"/>
              <a:gd name="connsiteY1" fmla="*/ 3443287 h 5214937"/>
              <a:gd name="connsiteX2" fmla="*/ 0 w 2470680"/>
              <a:gd name="connsiteY2" fmla="*/ 2214561 h 5214937"/>
              <a:gd name="connsiteX3" fmla="*/ 2300288 w 2470680"/>
              <a:gd name="connsiteY3" fmla="*/ 1128712 h 5214937"/>
              <a:gd name="connsiteX4" fmla="*/ 2257425 w 2470680"/>
              <a:gd name="connsiteY4" fmla="*/ 5214937 h 5214937"/>
              <a:gd name="connsiteX0" fmla="*/ 2300980 w 2471372"/>
              <a:gd name="connsiteY0" fmla="*/ 0 h 5214937"/>
              <a:gd name="connsiteX1" fmla="*/ 2300981 w 2471372"/>
              <a:gd name="connsiteY1" fmla="*/ 3443287 h 5214937"/>
              <a:gd name="connsiteX2" fmla="*/ 692 w 2471372"/>
              <a:gd name="connsiteY2" fmla="*/ 2214561 h 5214937"/>
              <a:gd name="connsiteX3" fmla="*/ 2300980 w 2471372"/>
              <a:gd name="connsiteY3" fmla="*/ 1128712 h 5214937"/>
              <a:gd name="connsiteX4" fmla="*/ 2258117 w 2471372"/>
              <a:gd name="connsiteY4" fmla="*/ 5214937 h 5214937"/>
              <a:gd name="connsiteX0" fmla="*/ 2543804 w 2732188"/>
              <a:gd name="connsiteY0" fmla="*/ 0 h 5214937"/>
              <a:gd name="connsiteX1" fmla="*/ 2543805 w 2732188"/>
              <a:gd name="connsiteY1" fmla="*/ 3443287 h 5214937"/>
              <a:gd name="connsiteX2" fmla="*/ 628 w 2732188"/>
              <a:gd name="connsiteY2" fmla="*/ 2228849 h 5214937"/>
              <a:gd name="connsiteX3" fmla="*/ 2543804 w 2732188"/>
              <a:gd name="connsiteY3" fmla="*/ 1128712 h 5214937"/>
              <a:gd name="connsiteX4" fmla="*/ 2500941 w 2732188"/>
              <a:gd name="connsiteY4" fmla="*/ 5214937 h 5214937"/>
              <a:gd name="connsiteX0" fmla="*/ 2915297 w 2927001"/>
              <a:gd name="connsiteY0" fmla="*/ 0 h 5357813"/>
              <a:gd name="connsiteX1" fmla="*/ 2543823 w 2927001"/>
              <a:gd name="connsiteY1" fmla="*/ 3586163 h 5357813"/>
              <a:gd name="connsiteX2" fmla="*/ 646 w 2927001"/>
              <a:gd name="connsiteY2" fmla="*/ 2371725 h 5357813"/>
              <a:gd name="connsiteX3" fmla="*/ 2543822 w 2927001"/>
              <a:gd name="connsiteY3" fmla="*/ 1271588 h 5357813"/>
              <a:gd name="connsiteX4" fmla="*/ 2500959 w 2927001"/>
              <a:gd name="connsiteY4" fmla="*/ 5357813 h 5357813"/>
              <a:gd name="connsiteX0" fmla="*/ 2915297 w 2962751"/>
              <a:gd name="connsiteY0" fmla="*/ 0 h 5429250"/>
              <a:gd name="connsiteX1" fmla="*/ 2543823 w 2962751"/>
              <a:gd name="connsiteY1" fmla="*/ 3586163 h 5429250"/>
              <a:gd name="connsiteX2" fmla="*/ 646 w 2962751"/>
              <a:gd name="connsiteY2" fmla="*/ 2371725 h 5429250"/>
              <a:gd name="connsiteX3" fmla="*/ 2543822 w 2962751"/>
              <a:gd name="connsiteY3" fmla="*/ 1271588 h 5429250"/>
              <a:gd name="connsiteX4" fmla="*/ 2958159 w 2962751"/>
              <a:gd name="connsiteY4" fmla="*/ 5429250 h 5429250"/>
              <a:gd name="connsiteX0" fmla="*/ 2914654 w 2962108"/>
              <a:gd name="connsiteY0" fmla="*/ 0 h 5429250"/>
              <a:gd name="connsiteX1" fmla="*/ 2528893 w 2962108"/>
              <a:gd name="connsiteY1" fmla="*/ 3171826 h 5429250"/>
              <a:gd name="connsiteX2" fmla="*/ 3 w 2962108"/>
              <a:gd name="connsiteY2" fmla="*/ 2371725 h 5429250"/>
              <a:gd name="connsiteX3" fmla="*/ 2543179 w 2962108"/>
              <a:gd name="connsiteY3" fmla="*/ 1271588 h 5429250"/>
              <a:gd name="connsiteX4" fmla="*/ 2957516 w 2962108"/>
              <a:gd name="connsiteY4" fmla="*/ 5429250 h 5429250"/>
              <a:gd name="connsiteX0" fmla="*/ 2914659 w 2964477"/>
              <a:gd name="connsiteY0" fmla="*/ 0 h 5429250"/>
              <a:gd name="connsiteX1" fmla="*/ 2528898 w 2964477"/>
              <a:gd name="connsiteY1" fmla="*/ 3171826 h 5429250"/>
              <a:gd name="connsiteX2" fmla="*/ 8 w 2964477"/>
              <a:gd name="connsiteY2" fmla="*/ 2371725 h 5429250"/>
              <a:gd name="connsiteX3" fmla="*/ 2557471 w 2964477"/>
              <a:gd name="connsiteY3" fmla="*/ 1728788 h 5429250"/>
              <a:gd name="connsiteX4" fmla="*/ 2957521 w 2964477"/>
              <a:gd name="connsiteY4" fmla="*/ 5429250 h 5429250"/>
              <a:gd name="connsiteX0" fmla="*/ 2914659 w 2964477"/>
              <a:gd name="connsiteY0" fmla="*/ 0 h 5429250"/>
              <a:gd name="connsiteX1" fmla="*/ 2528898 w 2964477"/>
              <a:gd name="connsiteY1" fmla="*/ 3171826 h 5429250"/>
              <a:gd name="connsiteX2" fmla="*/ 8 w 2964477"/>
              <a:gd name="connsiteY2" fmla="*/ 2371725 h 5429250"/>
              <a:gd name="connsiteX3" fmla="*/ 2557471 w 2964477"/>
              <a:gd name="connsiteY3" fmla="*/ 1728788 h 5429250"/>
              <a:gd name="connsiteX4" fmla="*/ 2957521 w 2964477"/>
              <a:gd name="connsiteY4" fmla="*/ 5429250 h 5429250"/>
              <a:gd name="connsiteX0" fmla="*/ 2915047 w 2964865"/>
              <a:gd name="connsiteY0" fmla="*/ 0 h 5429250"/>
              <a:gd name="connsiteX1" fmla="*/ 2529286 w 2964865"/>
              <a:gd name="connsiteY1" fmla="*/ 3171826 h 5429250"/>
              <a:gd name="connsiteX2" fmla="*/ 396 w 2964865"/>
              <a:gd name="connsiteY2" fmla="*/ 2371725 h 5429250"/>
              <a:gd name="connsiteX3" fmla="*/ 2557859 w 2964865"/>
              <a:gd name="connsiteY3" fmla="*/ 1728788 h 5429250"/>
              <a:gd name="connsiteX4" fmla="*/ 2957909 w 2964865"/>
              <a:gd name="connsiteY4" fmla="*/ 5429250 h 5429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64865" h="5429250">
                <a:moveTo>
                  <a:pt x="2915047" y="0"/>
                </a:moveTo>
                <a:cubicBezTo>
                  <a:pt x="2915047" y="352425"/>
                  <a:pt x="3015061" y="2776539"/>
                  <a:pt x="2529286" y="3171826"/>
                </a:cubicBezTo>
                <a:cubicBezTo>
                  <a:pt x="2043511" y="3567113"/>
                  <a:pt x="-32941" y="3855244"/>
                  <a:pt x="396" y="2371725"/>
                </a:cubicBezTo>
                <a:cubicBezTo>
                  <a:pt x="33733" y="888206"/>
                  <a:pt x="2064940" y="1219200"/>
                  <a:pt x="2557859" y="1728788"/>
                </a:cubicBezTo>
                <a:cubicBezTo>
                  <a:pt x="3050778" y="2238376"/>
                  <a:pt x="2957909" y="5429250"/>
                  <a:pt x="2957909" y="5429250"/>
                </a:cubicBez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reeform 49"/>
          <p:cNvSpPr/>
          <p:nvPr/>
        </p:nvSpPr>
        <p:spPr>
          <a:xfrm>
            <a:off x="1849595" y="3588210"/>
            <a:ext cx="1067600" cy="1185863"/>
          </a:xfrm>
          <a:custGeom>
            <a:avLst/>
            <a:gdLst>
              <a:gd name="connsiteX0" fmla="*/ 14554 w 28841"/>
              <a:gd name="connsiteY0" fmla="*/ 0 h 3971925"/>
              <a:gd name="connsiteX1" fmla="*/ 14554 w 28841"/>
              <a:gd name="connsiteY1" fmla="*/ 1057275 h 3971925"/>
              <a:gd name="connsiteX2" fmla="*/ 14554 w 28841"/>
              <a:gd name="connsiteY2" fmla="*/ 2114550 h 3971925"/>
              <a:gd name="connsiteX3" fmla="*/ 266 w 28841"/>
              <a:gd name="connsiteY3" fmla="*/ 3086100 h 3971925"/>
              <a:gd name="connsiteX4" fmla="*/ 28841 w 28841"/>
              <a:gd name="connsiteY4" fmla="*/ 3971925 h 3971925"/>
              <a:gd name="connsiteX0" fmla="*/ 2214565 w 2378606"/>
              <a:gd name="connsiteY0" fmla="*/ 0 h 3971925"/>
              <a:gd name="connsiteX1" fmla="*/ 2214565 w 2378606"/>
              <a:gd name="connsiteY1" fmla="*/ 1057275 h 3971925"/>
              <a:gd name="connsiteX2" fmla="*/ 2 w 2378606"/>
              <a:gd name="connsiteY2" fmla="*/ 2043112 h 3971925"/>
              <a:gd name="connsiteX3" fmla="*/ 2200277 w 2378606"/>
              <a:gd name="connsiteY3" fmla="*/ 3086100 h 3971925"/>
              <a:gd name="connsiteX4" fmla="*/ 2228852 w 2378606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3086100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3629025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757237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757237 h 3971925"/>
              <a:gd name="connsiteX4" fmla="*/ 2228850 w 2373123"/>
              <a:gd name="connsiteY4" fmla="*/ 3971925 h 3971925"/>
              <a:gd name="connsiteX0" fmla="*/ 2200275 w 2373123"/>
              <a:gd name="connsiteY0" fmla="*/ 0 h 4329112"/>
              <a:gd name="connsiteX1" fmla="*/ 2200276 w 2373123"/>
              <a:gd name="connsiteY1" fmla="*/ 3443287 h 4329112"/>
              <a:gd name="connsiteX2" fmla="*/ 0 w 2373123"/>
              <a:gd name="connsiteY2" fmla="*/ 2400299 h 4329112"/>
              <a:gd name="connsiteX3" fmla="*/ 2200275 w 2373123"/>
              <a:gd name="connsiteY3" fmla="*/ 1114424 h 4329112"/>
              <a:gd name="connsiteX4" fmla="*/ 2228850 w 2373123"/>
              <a:gd name="connsiteY4" fmla="*/ 4329112 h 4329112"/>
              <a:gd name="connsiteX0" fmla="*/ 2200275 w 2363258"/>
              <a:gd name="connsiteY0" fmla="*/ 0 h 5214937"/>
              <a:gd name="connsiteX1" fmla="*/ 2200276 w 2363258"/>
              <a:gd name="connsiteY1" fmla="*/ 3443287 h 5214937"/>
              <a:gd name="connsiteX2" fmla="*/ 0 w 2363258"/>
              <a:gd name="connsiteY2" fmla="*/ 2400299 h 5214937"/>
              <a:gd name="connsiteX3" fmla="*/ 2200275 w 2363258"/>
              <a:gd name="connsiteY3" fmla="*/ 1114424 h 5214937"/>
              <a:gd name="connsiteX4" fmla="*/ 2157412 w 2363258"/>
              <a:gd name="connsiteY4" fmla="*/ 5214937 h 5214937"/>
              <a:gd name="connsiteX0" fmla="*/ 2300288 w 2470680"/>
              <a:gd name="connsiteY0" fmla="*/ 0 h 5214937"/>
              <a:gd name="connsiteX1" fmla="*/ 2300289 w 2470680"/>
              <a:gd name="connsiteY1" fmla="*/ 3443287 h 5214937"/>
              <a:gd name="connsiteX2" fmla="*/ 0 w 2470680"/>
              <a:gd name="connsiteY2" fmla="*/ 2214561 h 5214937"/>
              <a:gd name="connsiteX3" fmla="*/ 2300288 w 2470680"/>
              <a:gd name="connsiteY3" fmla="*/ 1114424 h 5214937"/>
              <a:gd name="connsiteX4" fmla="*/ 2257425 w 2470680"/>
              <a:gd name="connsiteY4" fmla="*/ 5214937 h 5214937"/>
              <a:gd name="connsiteX0" fmla="*/ 2300288 w 2470680"/>
              <a:gd name="connsiteY0" fmla="*/ 0 h 5214937"/>
              <a:gd name="connsiteX1" fmla="*/ 2300289 w 2470680"/>
              <a:gd name="connsiteY1" fmla="*/ 3443287 h 5214937"/>
              <a:gd name="connsiteX2" fmla="*/ 0 w 2470680"/>
              <a:gd name="connsiteY2" fmla="*/ 2214561 h 5214937"/>
              <a:gd name="connsiteX3" fmla="*/ 2300288 w 2470680"/>
              <a:gd name="connsiteY3" fmla="*/ 1128712 h 5214937"/>
              <a:gd name="connsiteX4" fmla="*/ 2257425 w 2470680"/>
              <a:gd name="connsiteY4" fmla="*/ 5214937 h 5214937"/>
              <a:gd name="connsiteX0" fmla="*/ 2300980 w 2471372"/>
              <a:gd name="connsiteY0" fmla="*/ 0 h 5214937"/>
              <a:gd name="connsiteX1" fmla="*/ 2300981 w 2471372"/>
              <a:gd name="connsiteY1" fmla="*/ 3443287 h 5214937"/>
              <a:gd name="connsiteX2" fmla="*/ 692 w 2471372"/>
              <a:gd name="connsiteY2" fmla="*/ 2214561 h 5214937"/>
              <a:gd name="connsiteX3" fmla="*/ 2300980 w 2471372"/>
              <a:gd name="connsiteY3" fmla="*/ 1128712 h 5214937"/>
              <a:gd name="connsiteX4" fmla="*/ 2258117 w 2471372"/>
              <a:gd name="connsiteY4" fmla="*/ 5214937 h 5214937"/>
              <a:gd name="connsiteX0" fmla="*/ 2543804 w 2732188"/>
              <a:gd name="connsiteY0" fmla="*/ 0 h 5214937"/>
              <a:gd name="connsiteX1" fmla="*/ 2543805 w 2732188"/>
              <a:gd name="connsiteY1" fmla="*/ 3443287 h 5214937"/>
              <a:gd name="connsiteX2" fmla="*/ 628 w 2732188"/>
              <a:gd name="connsiteY2" fmla="*/ 2228849 h 5214937"/>
              <a:gd name="connsiteX3" fmla="*/ 2543804 w 2732188"/>
              <a:gd name="connsiteY3" fmla="*/ 1128712 h 5214937"/>
              <a:gd name="connsiteX4" fmla="*/ 2500941 w 2732188"/>
              <a:gd name="connsiteY4" fmla="*/ 5214937 h 5214937"/>
              <a:gd name="connsiteX0" fmla="*/ 2915297 w 2927001"/>
              <a:gd name="connsiteY0" fmla="*/ 0 h 5357813"/>
              <a:gd name="connsiteX1" fmla="*/ 2543823 w 2927001"/>
              <a:gd name="connsiteY1" fmla="*/ 3586163 h 5357813"/>
              <a:gd name="connsiteX2" fmla="*/ 646 w 2927001"/>
              <a:gd name="connsiteY2" fmla="*/ 2371725 h 5357813"/>
              <a:gd name="connsiteX3" fmla="*/ 2543822 w 2927001"/>
              <a:gd name="connsiteY3" fmla="*/ 1271588 h 5357813"/>
              <a:gd name="connsiteX4" fmla="*/ 2500959 w 2927001"/>
              <a:gd name="connsiteY4" fmla="*/ 5357813 h 5357813"/>
              <a:gd name="connsiteX0" fmla="*/ 2915297 w 2962751"/>
              <a:gd name="connsiteY0" fmla="*/ 0 h 5429250"/>
              <a:gd name="connsiteX1" fmla="*/ 2543823 w 2962751"/>
              <a:gd name="connsiteY1" fmla="*/ 3586163 h 5429250"/>
              <a:gd name="connsiteX2" fmla="*/ 646 w 2962751"/>
              <a:gd name="connsiteY2" fmla="*/ 2371725 h 5429250"/>
              <a:gd name="connsiteX3" fmla="*/ 2543822 w 2962751"/>
              <a:gd name="connsiteY3" fmla="*/ 1271588 h 5429250"/>
              <a:gd name="connsiteX4" fmla="*/ 2958159 w 2962751"/>
              <a:gd name="connsiteY4" fmla="*/ 5429250 h 5429250"/>
              <a:gd name="connsiteX0" fmla="*/ 2914654 w 2962108"/>
              <a:gd name="connsiteY0" fmla="*/ 0 h 5429250"/>
              <a:gd name="connsiteX1" fmla="*/ 2528893 w 2962108"/>
              <a:gd name="connsiteY1" fmla="*/ 3171826 h 5429250"/>
              <a:gd name="connsiteX2" fmla="*/ 3 w 2962108"/>
              <a:gd name="connsiteY2" fmla="*/ 2371725 h 5429250"/>
              <a:gd name="connsiteX3" fmla="*/ 2543179 w 2962108"/>
              <a:gd name="connsiteY3" fmla="*/ 1271588 h 5429250"/>
              <a:gd name="connsiteX4" fmla="*/ 2957516 w 2962108"/>
              <a:gd name="connsiteY4" fmla="*/ 5429250 h 5429250"/>
              <a:gd name="connsiteX0" fmla="*/ 2914659 w 2964477"/>
              <a:gd name="connsiteY0" fmla="*/ 0 h 5429250"/>
              <a:gd name="connsiteX1" fmla="*/ 2528898 w 2964477"/>
              <a:gd name="connsiteY1" fmla="*/ 3171826 h 5429250"/>
              <a:gd name="connsiteX2" fmla="*/ 8 w 2964477"/>
              <a:gd name="connsiteY2" fmla="*/ 2371725 h 5429250"/>
              <a:gd name="connsiteX3" fmla="*/ 2557471 w 2964477"/>
              <a:gd name="connsiteY3" fmla="*/ 1728788 h 5429250"/>
              <a:gd name="connsiteX4" fmla="*/ 2957521 w 2964477"/>
              <a:gd name="connsiteY4" fmla="*/ 5429250 h 5429250"/>
              <a:gd name="connsiteX0" fmla="*/ 2914659 w 2964477"/>
              <a:gd name="connsiteY0" fmla="*/ 0 h 5429250"/>
              <a:gd name="connsiteX1" fmla="*/ 2528898 w 2964477"/>
              <a:gd name="connsiteY1" fmla="*/ 3171826 h 5429250"/>
              <a:gd name="connsiteX2" fmla="*/ 8 w 2964477"/>
              <a:gd name="connsiteY2" fmla="*/ 2371725 h 5429250"/>
              <a:gd name="connsiteX3" fmla="*/ 2557471 w 2964477"/>
              <a:gd name="connsiteY3" fmla="*/ 1728788 h 5429250"/>
              <a:gd name="connsiteX4" fmla="*/ 2957521 w 2964477"/>
              <a:gd name="connsiteY4" fmla="*/ 5429250 h 5429250"/>
              <a:gd name="connsiteX0" fmla="*/ 2915047 w 2964865"/>
              <a:gd name="connsiteY0" fmla="*/ 0 h 5429250"/>
              <a:gd name="connsiteX1" fmla="*/ 2529286 w 2964865"/>
              <a:gd name="connsiteY1" fmla="*/ 3171826 h 5429250"/>
              <a:gd name="connsiteX2" fmla="*/ 396 w 2964865"/>
              <a:gd name="connsiteY2" fmla="*/ 2371725 h 5429250"/>
              <a:gd name="connsiteX3" fmla="*/ 2557859 w 2964865"/>
              <a:gd name="connsiteY3" fmla="*/ 1728788 h 5429250"/>
              <a:gd name="connsiteX4" fmla="*/ 2957909 w 2964865"/>
              <a:gd name="connsiteY4" fmla="*/ 5429250 h 5429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64865" h="5429250">
                <a:moveTo>
                  <a:pt x="2915047" y="0"/>
                </a:moveTo>
                <a:cubicBezTo>
                  <a:pt x="2915047" y="352425"/>
                  <a:pt x="3015061" y="2776539"/>
                  <a:pt x="2529286" y="3171826"/>
                </a:cubicBezTo>
                <a:cubicBezTo>
                  <a:pt x="2043511" y="3567113"/>
                  <a:pt x="-32941" y="3855244"/>
                  <a:pt x="396" y="2371725"/>
                </a:cubicBezTo>
                <a:cubicBezTo>
                  <a:pt x="33733" y="888206"/>
                  <a:pt x="2064940" y="1219200"/>
                  <a:pt x="2557859" y="1728788"/>
                </a:cubicBezTo>
                <a:cubicBezTo>
                  <a:pt x="3050778" y="2238376"/>
                  <a:pt x="2957909" y="5429250"/>
                  <a:pt x="2957909" y="5429250"/>
                </a:cubicBez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Freeform 50"/>
          <p:cNvSpPr/>
          <p:nvPr/>
        </p:nvSpPr>
        <p:spPr>
          <a:xfrm>
            <a:off x="1849595" y="3030104"/>
            <a:ext cx="1067600" cy="1185863"/>
          </a:xfrm>
          <a:custGeom>
            <a:avLst/>
            <a:gdLst>
              <a:gd name="connsiteX0" fmla="*/ 14554 w 28841"/>
              <a:gd name="connsiteY0" fmla="*/ 0 h 3971925"/>
              <a:gd name="connsiteX1" fmla="*/ 14554 w 28841"/>
              <a:gd name="connsiteY1" fmla="*/ 1057275 h 3971925"/>
              <a:gd name="connsiteX2" fmla="*/ 14554 w 28841"/>
              <a:gd name="connsiteY2" fmla="*/ 2114550 h 3971925"/>
              <a:gd name="connsiteX3" fmla="*/ 266 w 28841"/>
              <a:gd name="connsiteY3" fmla="*/ 3086100 h 3971925"/>
              <a:gd name="connsiteX4" fmla="*/ 28841 w 28841"/>
              <a:gd name="connsiteY4" fmla="*/ 3971925 h 3971925"/>
              <a:gd name="connsiteX0" fmla="*/ 2214565 w 2378606"/>
              <a:gd name="connsiteY0" fmla="*/ 0 h 3971925"/>
              <a:gd name="connsiteX1" fmla="*/ 2214565 w 2378606"/>
              <a:gd name="connsiteY1" fmla="*/ 1057275 h 3971925"/>
              <a:gd name="connsiteX2" fmla="*/ 2 w 2378606"/>
              <a:gd name="connsiteY2" fmla="*/ 2043112 h 3971925"/>
              <a:gd name="connsiteX3" fmla="*/ 2200277 w 2378606"/>
              <a:gd name="connsiteY3" fmla="*/ 3086100 h 3971925"/>
              <a:gd name="connsiteX4" fmla="*/ 2228852 w 2378606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3086100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3629025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757237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757237 h 3971925"/>
              <a:gd name="connsiteX4" fmla="*/ 2228850 w 2373123"/>
              <a:gd name="connsiteY4" fmla="*/ 3971925 h 3971925"/>
              <a:gd name="connsiteX0" fmla="*/ 2200275 w 2373123"/>
              <a:gd name="connsiteY0" fmla="*/ 0 h 4329112"/>
              <a:gd name="connsiteX1" fmla="*/ 2200276 w 2373123"/>
              <a:gd name="connsiteY1" fmla="*/ 3443287 h 4329112"/>
              <a:gd name="connsiteX2" fmla="*/ 0 w 2373123"/>
              <a:gd name="connsiteY2" fmla="*/ 2400299 h 4329112"/>
              <a:gd name="connsiteX3" fmla="*/ 2200275 w 2373123"/>
              <a:gd name="connsiteY3" fmla="*/ 1114424 h 4329112"/>
              <a:gd name="connsiteX4" fmla="*/ 2228850 w 2373123"/>
              <a:gd name="connsiteY4" fmla="*/ 4329112 h 4329112"/>
              <a:gd name="connsiteX0" fmla="*/ 2200275 w 2363258"/>
              <a:gd name="connsiteY0" fmla="*/ 0 h 5214937"/>
              <a:gd name="connsiteX1" fmla="*/ 2200276 w 2363258"/>
              <a:gd name="connsiteY1" fmla="*/ 3443287 h 5214937"/>
              <a:gd name="connsiteX2" fmla="*/ 0 w 2363258"/>
              <a:gd name="connsiteY2" fmla="*/ 2400299 h 5214937"/>
              <a:gd name="connsiteX3" fmla="*/ 2200275 w 2363258"/>
              <a:gd name="connsiteY3" fmla="*/ 1114424 h 5214937"/>
              <a:gd name="connsiteX4" fmla="*/ 2157412 w 2363258"/>
              <a:gd name="connsiteY4" fmla="*/ 5214937 h 5214937"/>
              <a:gd name="connsiteX0" fmla="*/ 2300288 w 2470680"/>
              <a:gd name="connsiteY0" fmla="*/ 0 h 5214937"/>
              <a:gd name="connsiteX1" fmla="*/ 2300289 w 2470680"/>
              <a:gd name="connsiteY1" fmla="*/ 3443287 h 5214937"/>
              <a:gd name="connsiteX2" fmla="*/ 0 w 2470680"/>
              <a:gd name="connsiteY2" fmla="*/ 2214561 h 5214937"/>
              <a:gd name="connsiteX3" fmla="*/ 2300288 w 2470680"/>
              <a:gd name="connsiteY3" fmla="*/ 1114424 h 5214937"/>
              <a:gd name="connsiteX4" fmla="*/ 2257425 w 2470680"/>
              <a:gd name="connsiteY4" fmla="*/ 5214937 h 5214937"/>
              <a:gd name="connsiteX0" fmla="*/ 2300288 w 2470680"/>
              <a:gd name="connsiteY0" fmla="*/ 0 h 5214937"/>
              <a:gd name="connsiteX1" fmla="*/ 2300289 w 2470680"/>
              <a:gd name="connsiteY1" fmla="*/ 3443287 h 5214937"/>
              <a:gd name="connsiteX2" fmla="*/ 0 w 2470680"/>
              <a:gd name="connsiteY2" fmla="*/ 2214561 h 5214937"/>
              <a:gd name="connsiteX3" fmla="*/ 2300288 w 2470680"/>
              <a:gd name="connsiteY3" fmla="*/ 1128712 h 5214937"/>
              <a:gd name="connsiteX4" fmla="*/ 2257425 w 2470680"/>
              <a:gd name="connsiteY4" fmla="*/ 5214937 h 5214937"/>
              <a:gd name="connsiteX0" fmla="*/ 2300980 w 2471372"/>
              <a:gd name="connsiteY0" fmla="*/ 0 h 5214937"/>
              <a:gd name="connsiteX1" fmla="*/ 2300981 w 2471372"/>
              <a:gd name="connsiteY1" fmla="*/ 3443287 h 5214937"/>
              <a:gd name="connsiteX2" fmla="*/ 692 w 2471372"/>
              <a:gd name="connsiteY2" fmla="*/ 2214561 h 5214937"/>
              <a:gd name="connsiteX3" fmla="*/ 2300980 w 2471372"/>
              <a:gd name="connsiteY3" fmla="*/ 1128712 h 5214937"/>
              <a:gd name="connsiteX4" fmla="*/ 2258117 w 2471372"/>
              <a:gd name="connsiteY4" fmla="*/ 5214937 h 5214937"/>
              <a:gd name="connsiteX0" fmla="*/ 2543804 w 2732188"/>
              <a:gd name="connsiteY0" fmla="*/ 0 h 5214937"/>
              <a:gd name="connsiteX1" fmla="*/ 2543805 w 2732188"/>
              <a:gd name="connsiteY1" fmla="*/ 3443287 h 5214937"/>
              <a:gd name="connsiteX2" fmla="*/ 628 w 2732188"/>
              <a:gd name="connsiteY2" fmla="*/ 2228849 h 5214937"/>
              <a:gd name="connsiteX3" fmla="*/ 2543804 w 2732188"/>
              <a:gd name="connsiteY3" fmla="*/ 1128712 h 5214937"/>
              <a:gd name="connsiteX4" fmla="*/ 2500941 w 2732188"/>
              <a:gd name="connsiteY4" fmla="*/ 5214937 h 5214937"/>
              <a:gd name="connsiteX0" fmla="*/ 2915297 w 2927001"/>
              <a:gd name="connsiteY0" fmla="*/ 0 h 5357813"/>
              <a:gd name="connsiteX1" fmla="*/ 2543823 w 2927001"/>
              <a:gd name="connsiteY1" fmla="*/ 3586163 h 5357813"/>
              <a:gd name="connsiteX2" fmla="*/ 646 w 2927001"/>
              <a:gd name="connsiteY2" fmla="*/ 2371725 h 5357813"/>
              <a:gd name="connsiteX3" fmla="*/ 2543822 w 2927001"/>
              <a:gd name="connsiteY3" fmla="*/ 1271588 h 5357813"/>
              <a:gd name="connsiteX4" fmla="*/ 2500959 w 2927001"/>
              <a:gd name="connsiteY4" fmla="*/ 5357813 h 5357813"/>
              <a:gd name="connsiteX0" fmla="*/ 2915297 w 2962751"/>
              <a:gd name="connsiteY0" fmla="*/ 0 h 5429250"/>
              <a:gd name="connsiteX1" fmla="*/ 2543823 w 2962751"/>
              <a:gd name="connsiteY1" fmla="*/ 3586163 h 5429250"/>
              <a:gd name="connsiteX2" fmla="*/ 646 w 2962751"/>
              <a:gd name="connsiteY2" fmla="*/ 2371725 h 5429250"/>
              <a:gd name="connsiteX3" fmla="*/ 2543822 w 2962751"/>
              <a:gd name="connsiteY3" fmla="*/ 1271588 h 5429250"/>
              <a:gd name="connsiteX4" fmla="*/ 2958159 w 2962751"/>
              <a:gd name="connsiteY4" fmla="*/ 5429250 h 5429250"/>
              <a:gd name="connsiteX0" fmla="*/ 2914654 w 2962108"/>
              <a:gd name="connsiteY0" fmla="*/ 0 h 5429250"/>
              <a:gd name="connsiteX1" fmla="*/ 2528893 w 2962108"/>
              <a:gd name="connsiteY1" fmla="*/ 3171826 h 5429250"/>
              <a:gd name="connsiteX2" fmla="*/ 3 w 2962108"/>
              <a:gd name="connsiteY2" fmla="*/ 2371725 h 5429250"/>
              <a:gd name="connsiteX3" fmla="*/ 2543179 w 2962108"/>
              <a:gd name="connsiteY3" fmla="*/ 1271588 h 5429250"/>
              <a:gd name="connsiteX4" fmla="*/ 2957516 w 2962108"/>
              <a:gd name="connsiteY4" fmla="*/ 5429250 h 5429250"/>
              <a:gd name="connsiteX0" fmla="*/ 2914659 w 2964477"/>
              <a:gd name="connsiteY0" fmla="*/ 0 h 5429250"/>
              <a:gd name="connsiteX1" fmla="*/ 2528898 w 2964477"/>
              <a:gd name="connsiteY1" fmla="*/ 3171826 h 5429250"/>
              <a:gd name="connsiteX2" fmla="*/ 8 w 2964477"/>
              <a:gd name="connsiteY2" fmla="*/ 2371725 h 5429250"/>
              <a:gd name="connsiteX3" fmla="*/ 2557471 w 2964477"/>
              <a:gd name="connsiteY3" fmla="*/ 1728788 h 5429250"/>
              <a:gd name="connsiteX4" fmla="*/ 2957521 w 2964477"/>
              <a:gd name="connsiteY4" fmla="*/ 5429250 h 5429250"/>
              <a:gd name="connsiteX0" fmla="*/ 2914659 w 2964477"/>
              <a:gd name="connsiteY0" fmla="*/ 0 h 5429250"/>
              <a:gd name="connsiteX1" fmla="*/ 2528898 w 2964477"/>
              <a:gd name="connsiteY1" fmla="*/ 3171826 h 5429250"/>
              <a:gd name="connsiteX2" fmla="*/ 8 w 2964477"/>
              <a:gd name="connsiteY2" fmla="*/ 2371725 h 5429250"/>
              <a:gd name="connsiteX3" fmla="*/ 2557471 w 2964477"/>
              <a:gd name="connsiteY3" fmla="*/ 1728788 h 5429250"/>
              <a:gd name="connsiteX4" fmla="*/ 2957521 w 2964477"/>
              <a:gd name="connsiteY4" fmla="*/ 5429250 h 5429250"/>
              <a:gd name="connsiteX0" fmla="*/ 2915047 w 2964865"/>
              <a:gd name="connsiteY0" fmla="*/ 0 h 5429250"/>
              <a:gd name="connsiteX1" fmla="*/ 2529286 w 2964865"/>
              <a:gd name="connsiteY1" fmla="*/ 3171826 h 5429250"/>
              <a:gd name="connsiteX2" fmla="*/ 396 w 2964865"/>
              <a:gd name="connsiteY2" fmla="*/ 2371725 h 5429250"/>
              <a:gd name="connsiteX3" fmla="*/ 2557859 w 2964865"/>
              <a:gd name="connsiteY3" fmla="*/ 1728788 h 5429250"/>
              <a:gd name="connsiteX4" fmla="*/ 2957909 w 2964865"/>
              <a:gd name="connsiteY4" fmla="*/ 5429250 h 5429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64865" h="5429250">
                <a:moveTo>
                  <a:pt x="2915047" y="0"/>
                </a:moveTo>
                <a:cubicBezTo>
                  <a:pt x="2915047" y="352425"/>
                  <a:pt x="3015061" y="2776539"/>
                  <a:pt x="2529286" y="3171826"/>
                </a:cubicBezTo>
                <a:cubicBezTo>
                  <a:pt x="2043511" y="3567113"/>
                  <a:pt x="-32941" y="3855244"/>
                  <a:pt x="396" y="2371725"/>
                </a:cubicBezTo>
                <a:cubicBezTo>
                  <a:pt x="33733" y="888206"/>
                  <a:pt x="2064940" y="1219200"/>
                  <a:pt x="2557859" y="1728788"/>
                </a:cubicBezTo>
                <a:cubicBezTo>
                  <a:pt x="3050778" y="2238376"/>
                  <a:pt x="2957909" y="5429250"/>
                  <a:pt x="2957909" y="5429250"/>
                </a:cubicBez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1678144" y="1838587"/>
            <a:ext cx="1628775" cy="1198367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pic>
        <p:nvPicPr>
          <p:cNvPr id="53" name="Picture 5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0067" y="6246812"/>
            <a:ext cx="3213100" cy="584200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7487" y="2315775"/>
            <a:ext cx="736600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8201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627E49-C0BE-6249-A4D1-7C897CE32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Nanophotonics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0900CC-AC6A-824E-9008-B15B3B3F9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2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1EEB49-1D2D-6F46-A730-D47A47845F0B}"/>
              </a:ext>
            </a:extLst>
          </p:cNvPr>
          <p:cNvSpPr txBox="1"/>
          <p:nvPr/>
        </p:nvSpPr>
        <p:spPr>
          <a:xfrm>
            <a:off x="1713772" y="1843088"/>
            <a:ext cx="29293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Nanotechnology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34B177-D1C4-0E41-827A-1BC6B7377413}"/>
              </a:ext>
            </a:extLst>
          </p:cNvPr>
          <p:cNvSpPr txBox="1"/>
          <p:nvPr/>
        </p:nvSpPr>
        <p:spPr>
          <a:xfrm>
            <a:off x="8095917" y="1843088"/>
            <a:ext cx="18237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Photonics</a:t>
            </a:r>
          </a:p>
        </p:txBody>
      </p:sp>
      <p:sp>
        <p:nvSpPr>
          <p:cNvPr id="9" name="Down Arrow 8">
            <a:extLst>
              <a:ext uri="{FF2B5EF4-FFF2-40B4-BE49-F238E27FC236}">
                <a16:creationId xmlns:a16="http://schemas.microsoft.com/office/drawing/2014/main" id="{D42686E4-3D2F-3245-B379-B6E560A625CB}"/>
              </a:ext>
            </a:extLst>
          </p:cNvPr>
          <p:cNvSpPr/>
          <p:nvPr/>
        </p:nvSpPr>
        <p:spPr>
          <a:xfrm rot="17165473">
            <a:off x="7172285" y="1081087"/>
            <a:ext cx="469900" cy="12192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own Arrow 9">
            <a:extLst>
              <a:ext uri="{FF2B5EF4-FFF2-40B4-BE49-F238E27FC236}">
                <a16:creationId xmlns:a16="http://schemas.microsoft.com/office/drawing/2014/main" id="{E2E6E6BE-D567-E449-8AB9-3B5FB958E368}"/>
              </a:ext>
            </a:extLst>
          </p:cNvPr>
          <p:cNvSpPr/>
          <p:nvPr/>
        </p:nvSpPr>
        <p:spPr>
          <a:xfrm rot="4434527" flipH="1">
            <a:off x="4657685" y="1081086"/>
            <a:ext cx="469900" cy="12192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984F229-A6FA-764B-89FF-DB216ECDFCA9}"/>
              </a:ext>
            </a:extLst>
          </p:cNvPr>
          <p:cNvCxnSpPr>
            <a:stCxn id="2" idx="2"/>
          </p:cNvCxnSpPr>
          <p:nvPr/>
        </p:nvCxnSpPr>
        <p:spPr>
          <a:xfrm>
            <a:off x="6096000" y="1690688"/>
            <a:ext cx="0" cy="5167312"/>
          </a:xfrm>
          <a:prstGeom prst="line">
            <a:avLst/>
          </a:prstGeom>
          <a:ln w="571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38574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709289" y="2670275"/>
            <a:ext cx="351531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Electric dipole </a:t>
            </a:r>
            <a:r>
              <a:rPr lang="en-US" sz="3200" dirty="0" err="1"/>
              <a:t>plasmon</a:t>
            </a:r>
            <a:endParaRPr lang="en-US" sz="32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29</a:t>
            </a:fld>
            <a:endParaRPr lang="en-US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263" y="1959807"/>
            <a:ext cx="2700337" cy="2676653"/>
          </a:xfrm>
          <a:prstGeom prst="rect">
            <a:avLst/>
          </a:prstGeom>
        </p:spPr>
      </p:pic>
      <p:grpSp>
        <p:nvGrpSpPr>
          <p:cNvPr id="36" name="Group 35"/>
          <p:cNvGrpSpPr/>
          <p:nvPr/>
        </p:nvGrpSpPr>
        <p:grpSpPr>
          <a:xfrm>
            <a:off x="4977403" y="2071687"/>
            <a:ext cx="2324098" cy="2444356"/>
            <a:chOff x="4977403" y="2071687"/>
            <a:chExt cx="2324098" cy="2444356"/>
          </a:xfrm>
        </p:grpSpPr>
        <p:sp>
          <p:nvSpPr>
            <p:cNvPr id="37" name="Cross 36"/>
            <p:cNvSpPr/>
            <p:nvPr/>
          </p:nvSpPr>
          <p:spPr>
            <a:xfrm>
              <a:off x="5008952" y="2714624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Cross 37"/>
            <p:cNvSpPr/>
            <p:nvPr/>
          </p:nvSpPr>
          <p:spPr>
            <a:xfrm>
              <a:off x="6874067" y="2714624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Cross 38"/>
            <p:cNvSpPr/>
            <p:nvPr/>
          </p:nvSpPr>
          <p:spPr>
            <a:xfrm>
              <a:off x="5925737" y="2071687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Cross 39"/>
            <p:cNvSpPr/>
            <p:nvPr/>
          </p:nvSpPr>
          <p:spPr>
            <a:xfrm>
              <a:off x="5381619" y="2268737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Cross 40"/>
            <p:cNvSpPr/>
            <p:nvPr/>
          </p:nvSpPr>
          <p:spPr>
            <a:xfrm>
              <a:off x="6462706" y="2268737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Minus 41"/>
            <p:cNvSpPr/>
            <p:nvPr/>
          </p:nvSpPr>
          <p:spPr>
            <a:xfrm>
              <a:off x="4977403" y="3626049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Minus 42"/>
            <p:cNvSpPr/>
            <p:nvPr/>
          </p:nvSpPr>
          <p:spPr>
            <a:xfrm>
              <a:off x="6840732" y="3626049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Minus 43"/>
            <p:cNvSpPr/>
            <p:nvPr/>
          </p:nvSpPr>
          <p:spPr>
            <a:xfrm>
              <a:off x="5902220" y="4273155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Minus 44"/>
            <p:cNvSpPr/>
            <p:nvPr/>
          </p:nvSpPr>
          <p:spPr>
            <a:xfrm>
              <a:off x="5347087" y="4030267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Minus 45"/>
            <p:cNvSpPr/>
            <p:nvPr/>
          </p:nvSpPr>
          <p:spPr>
            <a:xfrm>
              <a:off x="6427586" y="4030265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Down Arrow 5"/>
          <p:cNvSpPr/>
          <p:nvPr/>
        </p:nvSpPr>
        <p:spPr>
          <a:xfrm>
            <a:off x="5892402" y="2577667"/>
            <a:ext cx="460769" cy="1558529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Freeform 47"/>
          <p:cNvSpPr/>
          <p:nvPr/>
        </p:nvSpPr>
        <p:spPr>
          <a:xfrm>
            <a:off x="1841937" y="5661802"/>
            <a:ext cx="1067600" cy="1185863"/>
          </a:xfrm>
          <a:custGeom>
            <a:avLst/>
            <a:gdLst>
              <a:gd name="connsiteX0" fmla="*/ 14554 w 28841"/>
              <a:gd name="connsiteY0" fmla="*/ 0 h 3971925"/>
              <a:gd name="connsiteX1" fmla="*/ 14554 w 28841"/>
              <a:gd name="connsiteY1" fmla="*/ 1057275 h 3971925"/>
              <a:gd name="connsiteX2" fmla="*/ 14554 w 28841"/>
              <a:gd name="connsiteY2" fmla="*/ 2114550 h 3971925"/>
              <a:gd name="connsiteX3" fmla="*/ 266 w 28841"/>
              <a:gd name="connsiteY3" fmla="*/ 3086100 h 3971925"/>
              <a:gd name="connsiteX4" fmla="*/ 28841 w 28841"/>
              <a:gd name="connsiteY4" fmla="*/ 3971925 h 3971925"/>
              <a:gd name="connsiteX0" fmla="*/ 2214565 w 2378606"/>
              <a:gd name="connsiteY0" fmla="*/ 0 h 3971925"/>
              <a:gd name="connsiteX1" fmla="*/ 2214565 w 2378606"/>
              <a:gd name="connsiteY1" fmla="*/ 1057275 h 3971925"/>
              <a:gd name="connsiteX2" fmla="*/ 2 w 2378606"/>
              <a:gd name="connsiteY2" fmla="*/ 2043112 h 3971925"/>
              <a:gd name="connsiteX3" fmla="*/ 2200277 w 2378606"/>
              <a:gd name="connsiteY3" fmla="*/ 3086100 h 3971925"/>
              <a:gd name="connsiteX4" fmla="*/ 2228852 w 2378606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3086100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3629025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757237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757237 h 3971925"/>
              <a:gd name="connsiteX4" fmla="*/ 2228850 w 2373123"/>
              <a:gd name="connsiteY4" fmla="*/ 3971925 h 3971925"/>
              <a:gd name="connsiteX0" fmla="*/ 2200275 w 2373123"/>
              <a:gd name="connsiteY0" fmla="*/ 0 h 4329112"/>
              <a:gd name="connsiteX1" fmla="*/ 2200276 w 2373123"/>
              <a:gd name="connsiteY1" fmla="*/ 3443287 h 4329112"/>
              <a:gd name="connsiteX2" fmla="*/ 0 w 2373123"/>
              <a:gd name="connsiteY2" fmla="*/ 2400299 h 4329112"/>
              <a:gd name="connsiteX3" fmla="*/ 2200275 w 2373123"/>
              <a:gd name="connsiteY3" fmla="*/ 1114424 h 4329112"/>
              <a:gd name="connsiteX4" fmla="*/ 2228850 w 2373123"/>
              <a:gd name="connsiteY4" fmla="*/ 4329112 h 4329112"/>
              <a:gd name="connsiteX0" fmla="*/ 2200275 w 2363258"/>
              <a:gd name="connsiteY0" fmla="*/ 0 h 5214937"/>
              <a:gd name="connsiteX1" fmla="*/ 2200276 w 2363258"/>
              <a:gd name="connsiteY1" fmla="*/ 3443287 h 5214937"/>
              <a:gd name="connsiteX2" fmla="*/ 0 w 2363258"/>
              <a:gd name="connsiteY2" fmla="*/ 2400299 h 5214937"/>
              <a:gd name="connsiteX3" fmla="*/ 2200275 w 2363258"/>
              <a:gd name="connsiteY3" fmla="*/ 1114424 h 5214937"/>
              <a:gd name="connsiteX4" fmla="*/ 2157412 w 2363258"/>
              <a:gd name="connsiteY4" fmla="*/ 5214937 h 5214937"/>
              <a:gd name="connsiteX0" fmla="*/ 2300288 w 2470680"/>
              <a:gd name="connsiteY0" fmla="*/ 0 h 5214937"/>
              <a:gd name="connsiteX1" fmla="*/ 2300289 w 2470680"/>
              <a:gd name="connsiteY1" fmla="*/ 3443287 h 5214937"/>
              <a:gd name="connsiteX2" fmla="*/ 0 w 2470680"/>
              <a:gd name="connsiteY2" fmla="*/ 2214561 h 5214937"/>
              <a:gd name="connsiteX3" fmla="*/ 2300288 w 2470680"/>
              <a:gd name="connsiteY3" fmla="*/ 1114424 h 5214937"/>
              <a:gd name="connsiteX4" fmla="*/ 2257425 w 2470680"/>
              <a:gd name="connsiteY4" fmla="*/ 5214937 h 5214937"/>
              <a:gd name="connsiteX0" fmla="*/ 2300288 w 2470680"/>
              <a:gd name="connsiteY0" fmla="*/ 0 h 5214937"/>
              <a:gd name="connsiteX1" fmla="*/ 2300289 w 2470680"/>
              <a:gd name="connsiteY1" fmla="*/ 3443287 h 5214937"/>
              <a:gd name="connsiteX2" fmla="*/ 0 w 2470680"/>
              <a:gd name="connsiteY2" fmla="*/ 2214561 h 5214937"/>
              <a:gd name="connsiteX3" fmla="*/ 2300288 w 2470680"/>
              <a:gd name="connsiteY3" fmla="*/ 1128712 h 5214937"/>
              <a:gd name="connsiteX4" fmla="*/ 2257425 w 2470680"/>
              <a:gd name="connsiteY4" fmla="*/ 5214937 h 5214937"/>
              <a:gd name="connsiteX0" fmla="*/ 2300980 w 2471372"/>
              <a:gd name="connsiteY0" fmla="*/ 0 h 5214937"/>
              <a:gd name="connsiteX1" fmla="*/ 2300981 w 2471372"/>
              <a:gd name="connsiteY1" fmla="*/ 3443287 h 5214937"/>
              <a:gd name="connsiteX2" fmla="*/ 692 w 2471372"/>
              <a:gd name="connsiteY2" fmla="*/ 2214561 h 5214937"/>
              <a:gd name="connsiteX3" fmla="*/ 2300980 w 2471372"/>
              <a:gd name="connsiteY3" fmla="*/ 1128712 h 5214937"/>
              <a:gd name="connsiteX4" fmla="*/ 2258117 w 2471372"/>
              <a:gd name="connsiteY4" fmla="*/ 5214937 h 5214937"/>
              <a:gd name="connsiteX0" fmla="*/ 2543804 w 2732188"/>
              <a:gd name="connsiteY0" fmla="*/ 0 h 5214937"/>
              <a:gd name="connsiteX1" fmla="*/ 2543805 w 2732188"/>
              <a:gd name="connsiteY1" fmla="*/ 3443287 h 5214937"/>
              <a:gd name="connsiteX2" fmla="*/ 628 w 2732188"/>
              <a:gd name="connsiteY2" fmla="*/ 2228849 h 5214937"/>
              <a:gd name="connsiteX3" fmla="*/ 2543804 w 2732188"/>
              <a:gd name="connsiteY3" fmla="*/ 1128712 h 5214937"/>
              <a:gd name="connsiteX4" fmla="*/ 2500941 w 2732188"/>
              <a:gd name="connsiteY4" fmla="*/ 5214937 h 5214937"/>
              <a:gd name="connsiteX0" fmla="*/ 2915297 w 2927001"/>
              <a:gd name="connsiteY0" fmla="*/ 0 h 5357813"/>
              <a:gd name="connsiteX1" fmla="*/ 2543823 w 2927001"/>
              <a:gd name="connsiteY1" fmla="*/ 3586163 h 5357813"/>
              <a:gd name="connsiteX2" fmla="*/ 646 w 2927001"/>
              <a:gd name="connsiteY2" fmla="*/ 2371725 h 5357813"/>
              <a:gd name="connsiteX3" fmla="*/ 2543822 w 2927001"/>
              <a:gd name="connsiteY3" fmla="*/ 1271588 h 5357813"/>
              <a:gd name="connsiteX4" fmla="*/ 2500959 w 2927001"/>
              <a:gd name="connsiteY4" fmla="*/ 5357813 h 5357813"/>
              <a:gd name="connsiteX0" fmla="*/ 2915297 w 2962751"/>
              <a:gd name="connsiteY0" fmla="*/ 0 h 5429250"/>
              <a:gd name="connsiteX1" fmla="*/ 2543823 w 2962751"/>
              <a:gd name="connsiteY1" fmla="*/ 3586163 h 5429250"/>
              <a:gd name="connsiteX2" fmla="*/ 646 w 2962751"/>
              <a:gd name="connsiteY2" fmla="*/ 2371725 h 5429250"/>
              <a:gd name="connsiteX3" fmla="*/ 2543822 w 2962751"/>
              <a:gd name="connsiteY3" fmla="*/ 1271588 h 5429250"/>
              <a:gd name="connsiteX4" fmla="*/ 2958159 w 2962751"/>
              <a:gd name="connsiteY4" fmla="*/ 5429250 h 5429250"/>
              <a:gd name="connsiteX0" fmla="*/ 2914654 w 2962108"/>
              <a:gd name="connsiteY0" fmla="*/ 0 h 5429250"/>
              <a:gd name="connsiteX1" fmla="*/ 2528893 w 2962108"/>
              <a:gd name="connsiteY1" fmla="*/ 3171826 h 5429250"/>
              <a:gd name="connsiteX2" fmla="*/ 3 w 2962108"/>
              <a:gd name="connsiteY2" fmla="*/ 2371725 h 5429250"/>
              <a:gd name="connsiteX3" fmla="*/ 2543179 w 2962108"/>
              <a:gd name="connsiteY3" fmla="*/ 1271588 h 5429250"/>
              <a:gd name="connsiteX4" fmla="*/ 2957516 w 2962108"/>
              <a:gd name="connsiteY4" fmla="*/ 5429250 h 5429250"/>
              <a:gd name="connsiteX0" fmla="*/ 2914659 w 2964477"/>
              <a:gd name="connsiteY0" fmla="*/ 0 h 5429250"/>
              <a:gd name="connsiteX1" fmla="*/ 2528898 w 2964477"/>
              <a:gd name="connsiteY1" fmla="*/ 3171826 h 5429250"/>
              <a:gd name="connsiteX2" fmla="*/ 8 w 2964477"/>
              <a:gd name="connsiteY2" fmla="*/ 2371725 h 5429250"/>
              <a:gd name="connsiteX3" fmla="*/ 2557471 w 2964477"/>
              <a:gd name="connsiteY3" fmla="*/ 1728788 h 5429250"/>
              <a:gd name="connsiteX4" fmla="*/ 2957521 w 2964477"/>
              <a:gd name="connsiteY4" fmla="*/ 5429250 h 5429250"/>
              <a:gd name="connsiteX0" fmla="*/ 2914659 w 2964477"/>
              <a:gd name="connsiteY0" fmla="*/ 0 h 5429250"/>
              <a:gd name="connsiteX1" fmla="*/ 2528898 w 2964477"/>
              <a:gd name="connsiteY1" fmla="*/ 3171826 h 5429250"/>
              <a:gd name="connsiteX2" fmla="*/ 8 w 2964477"/>
              <a:gd name="connsiteY2" fmla="*/ 2371725 h 5429250"/>
              <a:gd name="connsiteX3" fmla="*/ 2557471 w 2964477"/>
              <a:gd name="connsiteY3" fmla="*/ 1728788 h 5429250"/>
              <a:gd name="connsiteX4" fmla="*/ 2957521 w 2964477"/>
              <a:gd name="connsiteY4" fmla="*/ 5429250 h 5429250"/>
              <a:gd name="connsiteX0" fmla="*/ 2915047 w 2964865"/>
              <a:gd name="connsiteY0" fmla="*/ 0 h 5429250"/>
              <a:gd name="connsiteX1" fmla="*/ 2529286 w 2964865"/>
              <a:gd name="connsiteY1" fmla="*/ 3171826 h 5429250"/>
              <a:gd name="connsiteX2" fmla="*/ 396 w 2964865"/>
              <a:gd name="connsiteY2" fmla="*/ 2371725 h 5429250"/>
              <a:gd name="connsiteX3" fmla="*/ 2557859 w 2964865"/>
              <a:gd name="connsiteY3" fmla="*/ 1728788 h 5429250"/>
              <a:gd name="connsiteX4" fmla="*/ 2957909 w 2964865"/>
              <a:gd name="connsiteY4" fmla="*/ 5429250 h 5429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64865" h="5429250">
                <a:moveTo>
                  <a:pt x="2915047" y="0"/>
                </a:moveTo>
                <a:cubicBezTo>
                  <a:pt x="2915047" y="352425"/>
                  <a:pt x="3015061" y="2776539"/>
                  <a:pt x="2529286" y="3171826"/>
                </a:cubicBezTo>
                <a:cubicBezTo>
                  <a:pt x="2043511" y="3567113"/>
                  <a:pt x="-32941" y="3855244"/>
                  <a:pt x="396" y="2371725"/>
                </a:cubicBezTo>
                <a:cubicBezTo>
                  <a:pt x="33733" y="888206"/>
                  <a:pt x="2064940" y="1219200"/>
                  <a:pt x="2557859" y="1728788"/>
                </a:cubicBezTo>
                <a:cubicBezTo>
                  <a:pt x="3050778" y="2238376"/>
                  <a:pt x="2957909" y="5429250"/>
                  <a:pt x="2957909" y="5429250"/>
                </a:cubicBez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Freeform 48"/>
          <p:cNvSpPr/>
          <p:nvPr/>
        </p:nvSpPr>
        <p:spPr>
          <a:xfrm>
            <a:off x="1841937" y="5480233"/>
            <a:ext cx="1067600" cy="1185863"/>
          </a:xfrm>
          <a:custGeom>
            <a:avLst/>
            <a:gdLst>
              <a:gd name="connsiteX0" fmla="*/ 14554 w 28841"/>
              <a:gd name="connsiteY0" fmla="*/ 0 h 3971925"/>
              <a:gd name="connsiteX1" fmla="*/ 14554 w 28841"/>
              <a:gd name="connsiteY1" fmla="*/ 1057275 h 3971925"/>
              <a:gd name="connsiteX2" fmla="*/ 14554 w 28841"/>
              <a:gd name="connsiteY2" fmla="*/ 2114550 h 3971925"/>
              <a:gd name="connsiteX3" fmla="*/ 266 w 28841"/>
              <a:gd name="connsiteY3" fmla="*/ 3086100 h 3971925"/>
              <a:gd name="connsiteX4" fmla="*/ 28841 w 28841"/>
              <a:gd name="connsiteY4" fmla="*/ 3971925 h 3971925"/>
              <a:gd name="connsiteX0" fmla="*/ 2214565 w 2378606"/>
              <a:gd name="connsiteY0" fmla="*/ 0 h 3971925"/>
              <a:gd name="connsiteX1" fmla="*/ 2214565 w 2378606"/>
              <a:gd name="connsiteY1" fmla="*/ 1057275 h 3971925"/>
              <a:gd name="connsiteX2" fmla="*/ 2 w 2378606"/>
              <a:gd name="connsiteY2" fmla="*/ 2043112 h 3971925"/>
              <a:gd name="connsiteX3" fmla="*/ 2200277 w 2378606"/>
              <a:gd name="connsiteY3" fmla="*/ 3086100 h 3971925"/>
              <a:gd name="connsiteX4" fmla="*/ 2228852 w 2378606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3086100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3629025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757237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757237 h 3971925"/>
              <a:gd name="connsiteX4" fmla="*/ 2228850 w 2373123"/>
              <a:gd name="connsiteY4" fmla="*/ 3971925 h 3971925"/>
              <a:gd name="connsiteX0" fmla="*/ 2200275 w 2373123"/>
              <a:gd name="connsiteY0" fmla="*/ 0 h 4329112"/>
              <a:gd name="connsiteX1" fmla="*/ 2200276 w 2373123"/>
              <a:gd name="connsiteY1" fmla="*/ 3443287 h 4329112"/>
              <a:gd name="connsiteX2" fmla="*/ 0 w 2373123"/>
              <a:gd name="connsiteY2" fmla="*/ 2400299 h 4329112"/>
              <a:gd name="connsiteX3" fmla="*/ 2200275 w 2373123"/>
              <a:gd name="connsiteY3" fmla="*/ 1114424 h 4329112"/>
              <a:gd name="connsiteX4" fmla="*/ 2228850 w 2373123"/>
              <a:gd name="connsiteY4" fmla="*/ 4329112 h 4329112"/>
              <a:gd name="connsiteX0" fmla="*/ 2200275 w 2363258"/>
              <a:gd name="connsiteY0" fmla="*/ 0 h 5214937"/>
              <a:gd name="connsiteX1" fmla="*/ 2200276 w 2363258"/>
              <a:gd name="connsiteY1" fmla="*/ 3443287 h 5214937"/>
              <a:gd name="connsiteX2" fmla="*/ 0 w 2363258"/>
              <a:gd name="connsiteY2" fmla="*/ 2400299 h 5214937"/>
              <a:gd name="connsiteX3" fmla="*/ 2200275 w 2363258"/>
              <a:gd name="connsiteY3" fmla="*/ 1114424 h 5214937"/>
              <a:gd name="connsiteX4" fmla="*/ 2157412 w 2363258"/>
              <a:gd name="connsiteY4" fmla="*/ 5214937 h 5214937"/>
              <a:gd name="connsiteX0" fmla="*/ 2300288 w 2470680"/>
              <a:gd name="connsiteY0" fmla="*/ 0 h 5214937"/>
              <a:gd name="connsiteX1" fmla="*/ 2300289 w 2470680"/>
              <a:gd name="connsiteY1" fmla="*/ 3443287 h 5214937"/>
              <a:gd name="connsiteX2" fmla="*/ 0 w 2470680"/>
              <a:gd name="connsiteY2" fmla="*/ 2214561 h 5214937"/>
              <a:gd name="connsiteX3" fmla="*/ 2300288 w 2470680"/>
              <a:gd name="connsiteY3" fmla="*/ 1114424 h 5214937"/>
              <a:gd name="connsiteX4" fmla="*/ 2257425 w 2470680"/>
              <a:gd name="connsiteY4" fmla="*/ 5214937 h 5214937"/>
              <a:gd name="connsiteX0" fmla="*/ 2300288 w 2470680"/>
              <a:gd name="connsiteY0" fmla="*/ 0 h 5214937"/>
              <a:gd name="connsiteX1" fmla="*/ 2300289 w 2470680"/>
              <a:gd name="connsiteY1" fmla="*/ 3443287 h 5214937"/>
              <a:gd name="connsiteX2" fmla="*/ 0 w 2470680"/>
              <a:gd name="connsiteY2" fmla="*/ 2214561 h 5214937"/>
              <a:gd name="connsiteX3" fmla="*/ 2300288 w 2470680"/>
              <a:gd name="connsiteY3" fmla="*/ 1128712 h 5214937"/>
              <a:gd name="connsiteX4" fmla="*/ 2257425 w 2470680"/>
              <a:gd name="connsiteY4" fmla="*/ 5214937 h 5214937"/>
              <a:gd name="connsiteX0" fmla="*/ 2300980 w 2471372"/>
              <a:gd name="connsiteY0" fmla="*/ 0 h 5214937"/>
              <a:gd name="connsiteX1" fmla="*/ 2300981 w 2471372"/>
              <a:gd name="connsiteY1" fmla="*/ 3443287 h 5214937"/>
              <a:gd name="connsiteX2" fmla="*/ 692 w 2471372"/>
              <a:gd name="connsiteY2" fmla="*/ 2214561 h 5214937"/>
              <a:gd name="connsiteX3" fmla="*/ 2300980 w 2471372"/>
              <a:gd name="connsiteY3" fmla="*/ 1128712 h 5214937"/>
              <a:gd name="connsiteX4" fmla="*/ 2258117 w 2471372"/>
              <a:gd name="connsiteY4" fmla="*/ 5214937 h 5214937"/>
              <a:gd name="connsiteX0" fmla="*/ 2543804 w 2732188"/>
              <a:gd name="connsiteY0" fmla="*/ 0 h 5214937"/>
              <a:gd name="connsiteX1" fmla="*/ 2543805 w 2732188"/>
              <a:gd name="connsiteY1" fmla="*/ 3443287 h 5214937"/>
              <a:gd name="connsiteX2" fmla="*/ 628 w 2732188"/>
              <a:gd name="connsiteY2" fmla="*/ 2228849 h 5214937"/>
              <a:gd name="connsiteX3" fmla="*/ 2543804 w 2732188"/>
              <a:gd name="connsiteY3" fmla="*/ 1128712 h 5214937"/>
              <a:gd name="connsiteX4" fmla="*/ 2500941 w 2732188"/>
              <a:gd name="connsiteY4" fmla="*/ 5214937 h 5214937"/>
              <a:gd name="connsiteX0" fmla="*/ 2915297 w 2927001"/>
              <a:gd name="connsiteY0" fmla="*/ 0 h 5357813"/>
              <a:gd name="connsiteX1" fmla="*/ 2543823 w 2927001"/>
              <a:gd name="connsiteY1" fmla="*/ 3586163 h 5357813"/>
              <a:gd name="connsiteX2" fmla="*/ 646 w 2927001"/>
              <a:gd name="connsiteY2" fmla="*/ 2371725 h 5357813"/>
              <a:gd name="connsiteX3" fmla="*/ 2543822 w 2927001"/>
              <a:gd name="connsiteY3" fmla="*/ 1271588 h 5357813"/>
              <a:gd name="connsiteX4" fmla="*/ 2500959 w 2927001"/>
              <a:gd name="connsiteY4" fmla="*/ 5357813 h 5357813"/>
              <a:gd name="connsiteX0" fmla="*/ 2915297 w 2962751"/>
              <a:gd name="connsiteY0" fmla="*/ 0 h 5429250"/>
              <a:gd name="connsiteX1" fmla="*/ 2543823 w 2962751"/>
              <a:gd name="connsiteY1" fmla="*/ 3586163 h 5429250"/>
              <a:gd name="connsiteX2" fmla="*/ 646 w 2962751"/>
              <a:gd name="connsiteY2" fmla="*/ 2371725 h 5429250"/>
              <a:gd name="connsiteX3" fmla="*/ 2543822 w 2962751"/>
              <a:gd name="connsiteY3" fmla="*/ 1271588 h 5429250"/>
              <a:gd name="connsiteX4" fmla="*/ 2958159 w 2962751"/>
              <a:gd name="connsiteY4" fmla="*/ 5429250 h 5429250"/>
              <a:gd name="connsiteX0" fmla="*/ 2914654 w 2962108"/>
              <a:gd name="connsiteY0" fmla="*/ 0 h 5429250"/>
              <a:gd name="connsiteX1" fmla="*/ 2528893 w 2962108"/>
              <a:gd name="connsiteY1" fmla="*/ 3171826 h 5429250"/>
              <a:gd name="connsiteX2" fmla="*/ 3 w 2962108"/>
              <a:gd name="connsiteY2" fmla="*/ 2371725 h 5429250"/>
              <a:gd name="connsiteX3" fmla="*/ 2543179 w 2962108"/>
              <a:gd name="connsiteY3" fmla="*/ 1271588 h 5429250"/>
              <a:gd name="connsiteX4" fmla="*/ 2957516 w 2962108"/>
              <a:gd name="connsiteY4" fmla="*/ 5429250 h 5429250"/>
              <a:gd name="connsiteX0" fmla="*/ 2914659 w 2964477"/>
              <a:gd name="connsiteY0" fmla="*/ 0 h 5429250"/>
              <a:gd name="connsiteX1" fmla="*/ 2528898 w 2964477"/>
              <a:gd name="connsiteY1" fmla="*/ 3171826 h 5429250"/>
              <a:gd name="connsiteX2" fmla="*/ 8 w 2964477"/>
              <a:gd name="connsiteY2" fmla="*/ 2371725 h 5429250"/>
              <a:gd name="connsiteX3" fmla="*/ 2557471 w 2964477"/>
              <a:gd name="connsiteY3" fmla="*/ 1728788 h 5429250"/>
              <a:gd name="connsiteX4" fmla="*/ 2957521 w 2964477"/>
              <a:gd name="connsiteY4" fmla="*/ 5429250 h 5429250"/>
              <a:gd name="connsiteX0" fmla="*/ 2914659 w 2964477"/>
              <a:gd name="connsiteY0" fmla="*/ 0 h 5429250"/>
              <a:gd name="connsiteX1" fmla="*/ 2528898 w 2964477"/>
              <a:gd name="connsiteY1" fmla="*/ 3171826 h 5429250"/>
              <a:gd name="connsiteX2" fmla="*/ 8 w 2964477"/>
              <a:gd name="connsiteY2" fmla="*/ 2371725 h 5429250"/>
              <a:gd name="connsiteX3" fmla="*/ 2557471 w 2964477"/>
              <a:gd name="connsiteY3" fmla="*/ 1728788 h 5429250"/>
              <a:gd name="connsiteX4" fmla="*/ 2957521 w 2964477"/>
              <a:gd name="connsiteY4" fmla="*/ 5429250 h 5429250"/>
              <a:gd name="connsiteX0" fmla="*/ 2915047 w 2964865"/>
              <a:gd name="connsiteY0" fmla="*/ 0 h 5429250"/>
              <a:gd name="connsiteX1" fmla="*/ 2529286 w 2964865"/>
              <a:gd name="connsiteY1" fmla="*/ 3171826 h 5429250"/>
              <a:gd name="connsiteX2" fmla="*/ 396 w 2964865"/>
              <a:gd name="connsiteY2" fmla="*/ 2371725 h 5429250"/>
              <a:gd name="connsiteX3" fmla="*/ 2557859 w 2964865"/>
              <a:gd name="connsiteY3" fmla="*/ 1728788 h 5429250"/>
              <a:gd name="connsiteX4" fmla="*/ 2957909 w 2964865"/>
              <a:gd name="connsiteY4" fmla="*/ 5429250 h 5429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64865" h="5429250">
                <a:moveTo>
                  <a:pt x="2915047" y="0"/>
                </a:moveTo>
                <a:cubicBezTo>
                  <a:pt x="2915047" y="352425"/>
                  <a:pt x="3015061" y="2776539"/>
                  <a:pt x="2529286" y="3171826"/>
                </a:cubicBezTo>
                <a:cubicBezTo>
                  <a:pt x="2043511" y="3567113"/>
                  <a:pt x="-32941" y="3855244"/>
                  <a:pt x="396" y="2371725"/>
                </a:cubicBezTo>
                <a:cubicBezTo>
                  <a:pt x="33733" y="888206"/>
                  <a:pt x="2064940" y="1219200"/>
                  <a:pt x="2557859" y="1728788"/>
                </a:cubicBezTo>
                <a:cubicBezTo>
                  <a:pt x="3050778" y="2238376"/>
                  <a:pt x="2957909" y="5429250"/>
                  <a:pt x="2957909" y="5429250"/>
                </a:cubicBez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reeform 49"/>
          <p:cNvSpPr/>
          <p:nvPr/>
        </p:nvSpPr>
        <p:spPr>
          <a:xfrm>
            <a:off x="1841937" y="5248658"/>
            <a:ext cx="1067600" cy="1185863"/>
          </a:xfrm>
          <a:custGeom>
            <a:avLst/>
            <a:gdLst>
              <a:gd name="connsiteX0" fmla="*/ 14554 w 28841"/>
              <a:gd name="connsiteY0" fmla="*/ 0 h 3971925"/>
              <a:gd name="connsiteX1" fmla="*/ 14554 w 28841"/>
              <a:gd name="connsiteY1" fmla="*/ 1057275 h 3971925"/>
              <a:gd name="connsiteX2" fmla="*/ 14554 w 28841"/>
              <a:gd name="connsiteY2" fmla="*/ 2114550 h 3971925"/>
              <a:gd name="connsiteX3" fmla="*/ 266 w 28841"/>
              <a:gd name="connsiteY3" fmla="*/ 3086100 h 3971925"/>
              <a:gd name="connsiteX4" fmla="*/ 28841 w 28841"/>
              <a:gd name="connsiteY4" fmla="*/ 3971925 h 3971925"/>
              <a:gd name="connsiteX0" fmla="*/ 2214565 w 2378606"/>
              <a:gd name="connsiteY0" fmla="*/ 0 h 3971925"/>
              <a:gd name="connsiteX1" fmla="*/ 2214565 w 2378606"/>
              <a:gd name="connsiteY1" fmla="*/ 1057275 h 3971925"/>
              <a:gd name="connsiteX2" fmla="*/ 2 w 2378606"/>
              <a:gd name="connsiteY2" fmla="*/ 2043112 h 3971925"/>
              <a:gd name="connsiteX3" fmla="*/ 2200277 w 2378606"/>
              <a:gd name="connsiteY3" fmla="*/ 3086100 h 3971925"/>
              <a:gd name="connsiteX4" fmla="*/ 2228852 w 2378606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3086100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3629025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757237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757237 h 3971925"/>
              <a:gd name="connsiteX4" fmla="*/ 2228850 w 2373123"/>
              <a:gd name="connsiteY4" fmla="*/ 3971925 h 3971925"/>
              <a:gd name="connsiteX0" fmla="*/ 2200275 w 2373123"/>
              <a:gd name="connsiteY0" fmla="*/ 0 h 4329112"/>
              <a:gd name="connsiteX1" fmla="*/ 2200276 w 2373123"/>
              <a:gd name="connsiteY1" fmla="*/ 3443287 h 4329112"/>
              <a:gd name="connsiteX2" fmla="*/ 0 w 2373123"/>
              <a:gd name="connsiteY2" fmla="*/ 2400299 h 4329112"/>
              <a:gd name="connsiteX3" fmla="*/ 2200275 w 2373123"/>
              <a:gd name="connsiteY3" fmla="*/ 1114424 h 4329112"/>
              <a:gd name="connsiteX4" fmla="*/ 2228850 w 2373123"/>
              <a:gd name="connsiteY4" fmla="*/ 4329112 h 4329112"/>
              <a:gd name="connsiteX0" fmla="*/ 2200275 w 2363258"/>
              <a:gd name="connsiteY0" fmla="*/ 0 h 5214937"/>
              <a:gd name="connsiteX1" fmla="*/ 2200276 w 2363258"/>
              <a:gd name="connsiteY1" fmla="*/ 3443287 h 5214937"/>
              <a:gd name="connsiteX2" fmla="*/ 0 w 2363258"/>
              <a:gd name="connsiteY2" fmla="*/ 2400299 h 5214937"/>
              <a:gd name="connsiteX3" fmla="*/ 2200275 w 2363258"/>
              <a:gd name="connsiteY3" fmla="*/ 1114424 h 5214937"/>
              <a:gd name="connsiteX4" fmla="*/ 2157412 w 2363258"/>
              <a:gd name="connsiteY4" fmla="*/ 5214937 h 5214937"/>
              <a:gd name="connsiteX0" fmla="*/ 2300288 w 2470680"/>
              <a:gd name="connsiteY0" fmla="*/ 0 h 5214937"/>
              <a:gd name="connsiteX1" fmla="*/ 2300289 w 2470680"/>
              <a:gd name="connsiteY1" fmla="*/ 3443287 h 5214937"/>
              <a:gd name="connsiteX2" fmla="*/ 0 w 2470680"/>
              <a:gd name="connsiteY2" fmla="*/ 2214561 h 5214937"/>
              <a:gd name="connsiteX3" fmla="*/ 2300288 w 2470680"/>
              <a:gd name="connsiteY3" fmla="*/ 1114424 h 5214937"/>
              <a:gd name="connsiteX4" fmla="*/ 2257425 w 2470680"/>
              <a:gd name="connsiteY4" fmla="*/ 5214937 h 5214937"/>
              <a:gd name="connsiteX0" fmla="*/ 2300288 w 2470680"/>
              <a:gd name="connsiteY0" fmla="*/ 0 h 5214937"/>
              <a:gd name="connsiteX1" fmla="*/ 2300289 w 2470680"/>
              <a:gd name="connsiteY1" fmla="*/ 3443287 h 5214937"/>
              <a:gd name="connsiteX2" fmla="*/ 0 w 2470680"/>
              <a:gd name="connsiteY2" fmla="*/ 2214561 h 5214937"/>
              <a:gd name="connsiteX3" fmla="*/ 2300288 w 2470680"/>
              <a:gd name="connsiteY3" fmla="*/ 1128712 h 5214937"/>
              <a:gd name="connsiteX4" fmla="*/ 2257425 w 2470680"/>
              <a:gd name="connsiteY4" fmla="*/ 5214937 h 5214937"/>
              <a:gd name="connsiteX0" fmla="*/ 2300980 w 2471372"/>
              <a:gd name="connsiteY0" fmla="*/ 0 h 5214937"/>
              <a:gd name="connsiteX1" fmla="*/ 2300981 w 2471372"/>
              <a:gd name="connsiteY1" fmla="*/ 3443287 h 5214937"/>
              <a:gd name="connsiteX2" fmla="*/ 692 w 2471372"/>
              <a:gd name="connsiteY2" fmla="*/ 2214561 h 5214937"/>
              <a:gd name="connsiteX3" fmla="*/ 2300980 w 2471372"/>
              <a:gd name="connsiteY3" fmla="*/ 1128712 h 5214937"/>
              <a:gd name="connsiteX4" fmla="*/ 2258117 w 2471372"/>
              <a:gd name="connsiteY4" fmla="*/ 5214937 h 5214937"/>
              <a:gd name="connsiteX0" fmla="*/ 2543804 w 2732188"/>
              <a:gd name="connsiteY0" fmla="*/ 0 h 5214937"/>
              <a:gd name="connsiteX1" fmla="*/ 2543805 w 2732188"/>
              <a:gd name="connsiteY1" fmla="*/ 3443287 h 5214937"/>
              <a:gd name="connsiteX2" fmla="*/ 628 w 2732188"/>
              <a:gd name="connsiteY2" fmla="*/ 2228849 h 5214937"/>
              <a:gd name="connsiteX3" fmla="*/ 2543804 w 2732188"/>
              <a:gd name="connsiteY3" fmla="*/ 1128712 h 5214937"/>
              <a:gd name="connsiteX4" fmla="*/ 2500941 w 2732188"/>
              <a:gd name="connsiteY4" fmla="*/ 5214937 h 5214937"/>
              <a:gd name="connsiteX0" fmla="*/ 2915297 w 2927001"/>
              <a:gd name="connsiteY0" fmla="*/ 0 h 5357813"/>
              <a:gd name="connsiteX1" fmla="*/ 2543823 w 2927001"/>
              <a:gd name="connsiteY1" fmla="*/ 3586163 h 5357813"/>
              <a:gd name="connsiteX2" fmla="*/ 646 w 2927001"/>
              <a:gd name="connsiteY2" fmla="*/ 2371725 h 5357813"/>
              <a:gd name="connsiteX3" fmla="*/ 2543822 w 2927001"/>
              <a:gd name="connsiteY3" fmla="*/ 1271588 h 5357813"/>
              <a:gd name="connsiteX4" fmla="*/ 2500959 w 2927001"/>
              <a:gd name="connsiteY4" fmla="*/ 5357813 h 5357813"/>
              <a:gd name="connsiteX0" fmla="*/ 2915297 w 2962751"/>
              <a:gd name="connsiteY0" fmla="*/ 0 h 5429250"/>
              <a:gd name="connsiteX1" fmla="*/ 2543823 w 2962751"/>
              <a:gd name="connsiteY1" fmla="*/ 3586163 h 5429250"/>
              <a:gd name="connsiteX2" fmla="*/ 646 w 2962751"/>
              <a:gd name="connsiteY2" fmla="*/ 2371725 h 5429250"/>
              <a:gd name="connsiteX3" fmla="*/ 2543822 w 2962751"/>
              <a:gd name="connsiteY3" fmla="*/ 1271588 h 5429250"/>
              <a:gd name="connsiteX4" fmla="*/ 2958159 w 2962751"/>
              <a:gd name="connsiteY4" fmla="*/ 5429250 h 5429250"/>
              <a:gd name="connsiteX0" fmla="*/ 2914654 w 2962108"/>
              <a:gd name="connsiteY0" fmla="*/ 0 h 5429250"/>
              <a:gd name="connsiteX1" fmla="*/ 2528893 w 2962108"/>
              <a:gd name="connsiteY1" fmla="*/ 3171826 h 5429250"/>
              <a:gd name="connsiteX2" fmla="*/ 3 w 2962108"/>
              <a:gd name="connsiteY2" fmla="*/ 2371725 h 5429250"/>
              <a:gd name="connsiteX3" fmla="*/ 2543179 w 2962108"/>
              <a:gd name="connsiteY3" fmla="*/ 1271588 h 5429250"/>
              <a:gd name="connsiteX4" fmla="*/ 2957516 w 2962108"/>
              <a:gd name="connsiteY4" fmla="*/ 5429250 h 5429250"/>
              <a:gd name="connsiteX0" fmla="*/ 2914659 w 2964477"/>
              <a:gd name="connsiteY0" fmla="*/ 0 h 5429250"/>
              <a:gd name="connsiteX1" fmla="*/ 2528898 w 2964477"/>
              <a:gd name="connsiteY1" fmla="*/ 3171826 h 5429250"/>
              <a:gd name="connsiteX2" fmla="*/ 8 w 2964477"/>
              <a:gd name="connsiteY2" fmla="*/ 2371725 h 5429250"/>
              <a:gd name="connsiteX3" fmla="*/ 2557471 w 2964477"/>
              <a:gd name="connsiteY3" fmla="*/ 1728788 h 5429250"/>
              <a:gd name="connsiteX4" fmla="*/ 2957521 w 2964477"/>
              <a:gd name="connsiteY4" fmla="*/ 5429250 h 5429250"/>
              <a:gd name="connsiteX0" fmla="*/ 2914659 w 2964477"/>
              <a:gd name="connsiteY0" fmla="*/ 0 h 5429250"/>
              <a:gd name="connsiteX1" fmla="*/ 2528898 w 2964477"/>
              <a:gd name="connsiteY1" fmla="*/ 3171826 h 5429250"/>
              <a:gd name="connsiteX2" fmla="*/ 8 w 2964477"/>
              <a:gd name="connsiteY2" fmla="*/ 2371725 h 5429250"/>
              <a:gd name="connsiteX3" fmla="*/ 2557471 w 2964477"/>
              <a:gd name="connsiteY3" fmla="*/ 1728788 h 5429250"/>
              <a:gd name="connsiteX4" fmla="*/ 2957521 w 2964477"/>
              <a:gd name="connsiteY4" fmla="*/ 5429250 h 5429250"/>
              <a:gd name="connsiteX0" fmla="*/ 2915047 w 2964865"/>
              <a:gd name="connsiteY0" fmla="*/ 0 h 5429250"/>
              <a:gd name="connsiteX1" fmla="*/ 2529286 w 2964865"/>
              <a:gd name="connsiteY1" fmla="*/ 3171826 h 5429250"/>
              <a:gd name="connsiteX2" fmla="*/ 396 w 2964865"/>
              <a:gd name="connsiteY2" fmla="*/ 2371725 h 5429250"/>
              <a:gd name="connsiteX3" fmla="*/ 2557859 w 2964865"/>
              <a:gd name="connsiteY3" fmla="*/ 1728788 h 5429250"/>
              <a:gd name="connsiteX4" fmla="*/ 2957909 w 2964865"/>
              <a:gd name="connsiteY4" fmla="*/ 5429250 h 5429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64865" h="5429250">
                <a:moveTo>
                  <a:pt x="2915047" y="0"/>
                </a:moveTo>
                <a:cubicBezTo>
                  <a:pt x="2915047" y="352425"/>
                  <a:pt x="3015061" y="2776539"/>
                  <a:pt x="2529286" y="3171826"/>
                </a:cubicBezTo>
                <a:cubicBezTo>
                  <a:pt x="2043511" y="3567113"/>
                  <a:pt x="-32941" y="3855244"/>
                  <a:pt x="396" y="2371725"/>
                </a:cubicBezTo>
                <a:cubicBezTo>
                  <a:pt x="33733" y="888206"/>
                  <a:pt x="2064940" y="1219200"/>
                  <a:pt x="2557859" y="1728788"/>
                </a:cubicBezTo>
                <a:cubicBezTo>
                  <a:pt x="3050778" y="2238376"/>
                  <a:pt x="2957909" y="5429250"/>
                  <a:pt x="2957909" y="5429250"/>
                </a:cubicBez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Freeform 50"/>
          <p:cNvSpPr/>
          <p:nvPr/>
        </p:nvSpPr>
        <p:spPr>
          <a:xfrm>
            <a:off x="1841937" y="4978086"/>
            <a:ext cx="1067600" cy="1185863"/>
          </a:xfrm>
          <a:custGeom>
            <a:avLst/>
            <a:gdLst>
              <a:gd name="connsiteX0" fmla="*/ 14554 w 28841"/>
              <a:gd name="connsiteY0" fmla="*/ 0 h 3971925"/>
              <a:gd name="connsiteX1" fmla="*/ 14554 w 28841"/>
              <a:gd name="connsiteY1" fmla="*/ 1057275 h 3971925"/>
              <a:gd name="connsiteX2" fmla="*/ 14554 w 28841"/>
              <a:gd name="connsiteY2" fmla="*/ 2114550 h 3971925"/>
              <a:gd name="connsiteX3" fmla="*/ 266 w 28841"/>
              <a:gd name="connsiteY3" fmla="*/ 3086100 h 3971925"/>
              <a:gd name="connsiteX4" fmla="*/ 28841 w 28841"/>
              <a:gd name="connsiteY4" fmla="*/ 3971925 h 3971925"/>
              <a:gd name="connsiteX0" fmla="*/ 2214565 w 2378606"/>
              <a:gd name="connsiteY0" fmla="*/ 0 h 3971925"/>
              <a:gd name="connsiteX1" fmla="*/ 2214565 w 2378606"/>
              <a:gd name="connsiteY1" fmla="*/ 1057275 h 3971925"/>
              <a:gd name="connsiteX2" fmla="*/ 2 w 2378606"/>
              <a:gd name="connsiteY2" fmla="*/ 2043112 h 3971925"/>
              <a:gd name="connsiteX3" fmla="*/ 2200277 w 2378606"/>
              <a:gd name="connsiteY3" fmla="*/ 3086100 h 3971925"/>
              <a:gd name="connsiteX4" fmla="*/ 2228852 w 2378606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3086100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3629025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757237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757237 h 3971925"/>
              <a:gd name="connsiteX4" fmla="*/ 2228850 w 2373123"/>
              <a:gd name="connsiteY4" fmla="*/ 3971925 h 3971925"/>
              <a:gd name="connsiteX0" fmla="*/ 2200275 w 2373123"/>
              <a:gd name="connsiteY0" fmla="*/ 0 h 4329112"/>
              <a:gd name="connsiteX1" fmla="*/ 2200276 w 2373123"/>
              <a:gd name="connsiteY1" fmla="*/ 3443287 h 4329112"/>
              <a:gd name="connsiteX2" fmla="*/ 0 w 2373123"/>
              <a:gd name="connsiteY2" fmla="*/ 2400299 h 4329112"/>
              <a:gd name="connsiteX3" fmla="*/ 2200275 w 2373123"/>
              <a:gd name="connsiteY3" fmla="*/ 1114424 h 4329112"/>
              <a:gd name="connsiteX4" fmla="*/ 2228850 w 2373123"/>
              <a:gd name="connsiteY4" fmla="*/ 4329112 h 4329112"/>
              <a:gd name="connsiteX0" fmla="*/ 2200275 w 2363258"/>
              <a:gd name="connsiteY0" fmla="*/ 0 h 5214937"/>
              <a:gd name="connsiteX1" fmla="*/ 2200276 w 2363258"/>
              <a:gd name="connsiteY1" fmla="*/ 3443287 h 5214937"/>
              <a:gd name="connsiteX2" fmla="*/ 0 w 2363258"/>
              <a:gd name="connsiteY2" fmla="*/ 2400299 h 5214937"/>
              <a:gd name="connsiteX3" fmla="*/ 2200275 w 2363258"/>
              <a:gd name="connsiteY3" fmla="*/ 1114424 h 5214937"/>
              <a:gd name="connsiteX4" fmla="*/ 2157412 w 2363258"/>
              <a:gd name="connsiteY4" fmla="*/ 5214937 h 5214937"/>
              <a:gd name="connsiteX0" fmla="*/ 2300288 w 2470680"/>
              <a:gd name="connsiteY0" fmla="*/ 0 h 5214937"/>
              <a:gd name="connsiteX1" fmla="*/ 2300289 w 2470680"/>
              <a:gd name="connsiteY1" fmla="*/ 3443287 h 5214937"/>
              <a:gd name="connsiteX2" fmla="*/ 0 w 2470680"/>
              <a:gd name="connsiteY2" fmla="*/ 2214561 h 5214937"/>
              <a:gd name="connsiteX3" fmla="*/ 2300288 w 2470680"/>
              <a:gd name="connsiteY3" fmla="*/ 1114424 h 5214937"/>
              <a:gd name="connsiteX4" fmla="*/ 2257425 w 2470680"/>
              <a:gd name="connsiteY4" fmla="*/ 5214937 h 5214937"/>
              <a:gd name="connsiteX0" fmla="*/ 2300288 w 2470680"/>
              <a:gd name="connsiteY0" fmla="*/ 0 h 5214937"/>
              <a:gd name="connsiteX1" fmla="*/ 2300289 w 2470680"/>
              <a:gd name="connsiteY1" fmla="*/ 3443287 h 5214937"/>
              <a:gd name="connsiteX2" fmla="*/ 0 w 2470680"/>
              <a:gd name="connsiteY2" fmla="*/ 2214561 h 5214937"/>
              <a:gd name="connsiteX3" fmla="*/ 2300288 w 2470680"/>
              <a:gd name="connsiteY3" fmla="*/ 1128712 h 5214937"/>
              <a:gd name="connsiteX4" fmla="*/ 2257425 w 2470680"/>
              <a:gd name="connsiteY4" fmla="*/ 5214937 h 5214937"/>
              <a:gd name="connsiteX0" fmla="*/ 2300980 w 2471372"/>
              <a:gd name="connsiteY0" fmla="*/ 0 h 5214937"/>
              <a:gd name="connsiteX1" fmla="*/ 2300981 w 2471372"/>
              <a:gd name="connsiteY1" fmla="*/ 3443287 h 5214937"/>
              <a:gd name="connsiteX2" fmla="*/ 692 w 2471372"/>
              <a:gd name="connsiteY2" fmla="*/ 2214561 h 5214937"/>
              <a:gd name="connsiteX3" fmla="*/ 2300980 w 2471372"/>
              <a:gd name="connsiteY3" fmla="*/ 1128712 h 5214937"/>
              <a:gd name="connsiteX4" fmla="*/ 2258117 w 2471372"/>
              <a:gd name="connsiteY4" fmla="*/ 5214937 h 5214937"/>
              <a:gd name="connsiteX0" fmla="*/ 2543804 w 2732188"/>
              <a:gd name="connsiteY0" fmla="*/ 0 h 5214937"/>
              <a:gd name="connsiteX1" fmla="*/ 2543805 w 2732188"/>
              <a:gd name="connsiteY1" fmla="*/ 3443287 h 5214937"/>
              <a:gd name="connsiteX2" fmla="*/ 628 w 2732188"/>
              <a:gd name="connsiteY2" fmla="*/ 2228849 h 5214937"/>
              <a:gd name="connsiteX3" fmla="*/ 2543804 w 2732188"/>
              <a:gd name="connsiteY3" fmla="*/ 1128712 h 5214937"/>
              <a:gd name="connsiteX4" fmla="*/ 2500941 w 2732188"/>
              <a:gd name="connsiteY4" fmla="*/ 5214937 h 5214937"/>
              <a:gd name="connsiteX0" fmla="*/ 2915297 w 2927001"/>
              <a:gd name="connsiteY0" fmla="*/ 0 h 5357813"/>
              <a:gd name="connsiteX1" fmla="*/ 2543823 w 2927001"/>
              <a:gd name="connsiteY1" fmla="*/ 3586163 h 5357813"/>
              <a:gd name="connsiteX2" fmla="*/ 646 w 2927001"/>
              <a:gd name="connsiteY2" fmla="*/ 2371725 h 5357813"/>
              <a:gd name="connsiteX3" fmla="*/ 2543822 w 2927001"/>
              <a:gd name="connsiteY3" fmla="*/ 1271588 h 5357813"/>
              <a:gd name="connsiteX4" fmla="*/ 2500959 w 2927001"/>
              <a:gd name="connsiteY4" fmla="*/ 5357813 h 5357813"/>
              <a:gd name="connsiteX0" fmla="*/ 2915297 w 2962751"/>
              <a:gd name="connsiteY0" fmla="*/ 0 h 5429250"/>
              <a:gd name="connsiteX1" fmla="*/ 2543823 w 2962751"/>
              <a:gd name="connsiteY1" fmla="*/ 3586163 h 5429250"/>
              <a:gd name="connsiteX2" fmla="*/ 646 w 2962751"/>
              <a:gd name="connsiteY2" fmla="*/ 2371725 h 5429250"/>
              <a:gd name="connsiteX3" fmla="*/ 2543822 w 2962751"/>
              <a:gd name="connsiteY3" fmla="*/ 1271588 h 5429250"/>
              <a:gd name="connsiteX4" fmla="*/ 2958159 w 2962751"/>
              <a:gd name="connsiteY4" fmla="*/ 5429250 h 5429250"/>
              <a:gd name="connsiteX0" fmla="*/ 2914654 w 2962108"/>
              <a:gd name="connsiteY0" fmla="*/ 0 h 5429250"/>
              <a:gd name="connsiteX1" fmla="*/ 2528893 w 2962108"/>
              <a:gd name="connsiteY1" fmla="*/ 3171826 h 5429250"/>
              <a:gd name="connsiteX2" fmla="*/ 3 w 2962108"/>
              <a:gd name="connsiteY2" fmla="*/ 2371725 h 5429250"/>
              <a:gd name="connsiteX3" fmla="*/ 2543179 w 2962108"/>
              <a:gd name="connsiteY3" fmla="*/ 1271588 h 5429250"/>
              <a:gd name="connsiteX4" fmla="*/ 2957516 w 2962108"/>
              <a:gd name="connsiteY4" fmla="*/ 5429250 h 5429250"/>
              <a:gd name="connsiteX0" fmla="*/ 2914659 w 2964477"/>
              <a:gd name="connsiteY0" fmla="*/ 0 h 5429250"/>
              <a:gd name="connsiteX1" fmla="*/ 2528898 w 2964477"/>
              <a:gd name="connsiteY1" fmla="*/ 3171826 h 5429250"/>
              <a:gd name="connsiteX2" fmla="*/ 8 w 2964477"/>
              <a:gd name="connsiteY2" fmla="*/ 2371725 h 5429250"/>
              <a:gd name="connsiteX3" fmla="*/ 2557471 w 2964477"/>
              <a:gd name="connsiteY3" fmla="*/ 1728788 h 5429250"/>
              <a:gd name="connsiteX4" fmla="*/ 2957521 w 2964477"/>
              <a:gd name="connsiteY4" fmla="*/ 5429250 h 5429250"/>
              <a:gd name="connsiteX0" fmla="*/ 2914659 w 2964477"/>
              <a:gd name="connsiteY0" fmla="*/ 0 h 5429250"/>
              <a:gd name="connsiteX1" fmla="*/ 2528898 w 2964477"/>
              <a:gd name="connsiteY1" fmla="*/ 3171826 h 5429250"/>
              <a:gd name="connsiteX2" fmla="*/ 8 w 2964477"/>
              <a:gd name="connsiteY2" fmla="*/ 2371725 h 5429250"/>
              <a:gd name="connsiteX3" fmla="*/ 2557471 w 2964477"/>
              <a:gd name="connsiteY3" fmla="*/ 1728788 h 5429250"/>
              <a:gd name="connsiteX4" fmla="*/ 2957521 w 2964477"/>
              <a:gd name="connsiteY4" fmla="*/ 5429250 h 5429250"/>
              <a:gd name="connsiteX0" fmla="*/ 2915047 w 2964865"/>
              <a:gd name="connsiteY0" fmla="*/ 0 h 5429250"/>
              <a:gd name="connsiteX1" fmla="*/ 2529286 w 2964865"/>
              <a:gd name="connsiteY1" fmla="*/ 3171826 h 5429250"/>
              <a:gd name="connsiteX2" fmla="*/ 396 w 2964865"/>
              <a:gd name="connsiteY2" fmla="*/ 2371725 h 5429250"/>
              <a:gd name="connsiteX3" fmla="*/ 2557859 w 2964865"/>
              <a:gd name="connsiteY3" fmla="*/ 1728788 h 5429250"/>
              <a:gd name="connsiteX4" fmla="*/ 2957909 w 2964865"/>
              <a:gd name="connsiteY4" fmla="*/ 5429250 h 5429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64865" h="5429250">
                <a:moveTo>
                  <a:pt x="2915047" y="0"/>
                </a:moveTo>
                <a:cubicBezTo>
                  <a:pt x="2915047" y="352425"/>
                  <a:pt x="3015061" y="2776539"/>
                  <a:pt x="2529286" y="3171826"/>
                </a:cubicBezTo>
                <a:cubicBezTo>
                  <a:pt x="2043511" y="3567113"/>
                  <a:pt x="-32941" y="3855244"/>
                  <a:pt x="396" y="2371725"/>
                </a:cubicBezTo>
                <a:cubicBezTo>
                  <a:pt x="33733" y="888206"/>
                  <a:pt x="2064940" y="1219200"/>
                  <a:pt x="2557859" y="1728788"/>
                </a:cubicBezTo>
                <a:cubicBezTo>
                  <a:pt x="3050778" y="2238376"/>
                  <a:pt x="2957909" y="5429250"/>
                  <a:pt x="2957909" y="5429250"/>
                </a:cubicBez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Freeform 51"/>
          <p:cNvSpPr/>
          <p:nvPr/>
        </p:nvSpPr>
        <p:spPr>
          <a:xfrm>
            <a:off x="1841937" y="4746511"/>
            <a:ext cx="1067600" cy="1185863"/>
          </a:xfrm>
          <a:custGeom>
            <a:avLst/>
            <a:gdLst>
              <a:gd name="connsiteX0" fmla="*/ 14554 w 28841"/>
              <a:gd name="connsiteY0" fmla="*/ 0 h 3971925"/>
              <a:gd name="connsiteX1" fmla="*/ 14554 w 28841"/>
              <a:gd name="connsiteY1" fmla="*/ 1057275 h 3971925"/>
              <a:gd name="connsiteX2" fmla="*/ 14554 w 28841"/>
              <a:gd name="connsiteY2" fmla="*/ 2114550 h 3971925"/>
              <a:gd name="connsiteX3" fmla="*/ 266 w 28841"/>
              <a:gd name="connsiteY3" fmla="*/ 3086100 h 3971925"/>
              <a:gd name="connsiteX4" fmla="*/ 28841 w 28841"/>
              <a:gd name="connsiteY4" fmla="*/ 3971925 h 3971925"/>
              <a:gd name="connsiteX0" fmla="*/ 2214565 w 2378606"/>
              <a:gd name="connsiteY0" fmla="*/ 0 h 3971925"/>
              <a:gd name="connsiteX1" fmla="*/ 2214565 w 2378606"/>
              <a:gd name="connsiteY1" fmla="*/ 1057275 h 3971925"/>
              <a:gd name="connsiteX2" fmla="*/ 2 w 2378606"/>
              <a:gd name="connsiteY2" fmla="*/ 2043112 h 3971925"/>
              <a:gd name="connsiteX3" fmla="*/ 2200277 w 2378606"/>
              <a:gd name="connsiteY3" fmla="*/ 3086100 h 3971925"/>
              <a:gd name="connsiteX4" fmla="*/ 2228852 w 2378606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3086100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3629025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757237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757237 h 3971925"/>
              <a:gd name="connsiteX4" fmla="*/ 2228850 w 2373123"/>
              <a:gd name="connsiteY4" fmla="*/ 3971925 h 3971925"/>
              <a:gd name="connsiteX0" fmla="*/ 2200275 w 2373123"/>
              <a:gd name="connsiteY0" fmla="*/ 0 h 4329112"/>
              <a:gd name="connsiteX1" fmla="*/ 2200276 w 2373123"/>
              <a:gd name="connsiteY1" fmla="*/ 3443287 h 4329112"/>
              <a:gd name="connsiteX2" fmla="*/ 0 w 2373123"/>
              <a:gd name="connsiteY2" fmla="*/ 2400299 h 4329112"/>
              <a:gd name="connsiteX3" fmla="*/ 2200275 w 2373123"/>
              <a:gd name="connsiteY3" fmla="*/ 1114424 h 4329112"/>
              <a:gd name="connsiteX4" fmla="*/ 2228850 w 2373123"/>
              <a:gd name="connsiteY4" fmla="*/ 4329112 h 4329112"/>
              <a:gd name="connsiteX0" fmla="*/ 2200275 w 2363258"/>
              <a:gd name="connsiteY0" fmla="*/ 0 h 5214937"/>
              <a:gd name="connsiteX1" fmla="*/ 2200276 w 2363258"/>
              <a:gd name="connsiteY1" fmla="*/ 3443287 h 5214937"/>
              <a:gd name="connsiteX2" fmla="*/ 0 w 2363258"/>
              <a:gd name="connsiteY2" fmla="*/ 2400299 h 5214937"/>
              <a:gd name="connsiteX3" fmla="*/ 2200275 w 2363258"/>
              <a:gd name="connsiteY3" fmla="*/ 1114424 h 5214937"/>
              <a:gd name="connsiteX4" fmla="*/ 2157412 w 2363258"/>
              <a:gd name="connsiteY4" fmla="*/ 5214937 h 5214937"/>
              <a:gd name="connsiteX0" fmla="*/ 2300288 w 2470680"/>
              <a:gd name="connsiteY0" fmla="*/ 0 h 5214937"/>
              <a:gd name="connsiteX1" fmla="*/ 2300289 w 2470680"/>
              <a:gd name="connsiteY1" fmla="*/ 3443287 h 5214937"/>
              <a:gd name="connsiteX2" fmla="*/ 0 w 2470680"/>
              <a:gd name="connsiteY2" fmla="*/ 2214561 h 5214937"/>
              <a:gd name="connsiteX3" fmla="*/ 2300288 w 2470680"/>
              <a:gd name="connsiteY3" fmla="*/ 1114424 h 5214937"/>
              <a:gd name="connsiteX4" fmla="*/ 2257425 w 2470680"/>
              <a:gd name="connsiteY4" fmla="*/ 5214937 h 5214937"/>
              <a:gd name="connsiteX0" fmla="*/ 2300288 w 2470680"/>
              <a:gd name="connsiteY0" fmla="*/ 0 h 5214937"/>
              <a:gd name="connsiteX1" fmla="*/ 2300289 w 2470680"/>
              <a:gd name="connsiteY1" fmla="*/ 3443287 h 5214937"/>
              <a:gd name="connsiteX2" fmla="*/ 0 w 2470680"/>
              <a:gd name="connsiteY2" fmla="*/ 2214561 h 5214937"/>
              <a:gd name="connsiteX3" fmla="*/ 2300288 w 2470680"/>
              <a:gd name="connsiteY3" fmla="*/ 1128712 h 5214937"/>
              <a:gd name="connsiteX4" fmla="*/ 2257425 w 2470680"/>
              <a:gd name="connsiteY4" fmla="*/ 5214937 h 5214937"/>
              <a:gd name="connsiteX0" fmla="*/ 2300980 w 2471372"/>
              <a:gd name="connsiteY0" fmla="*/ 0 h 5214937"/>
              <a:gd name="connsiteX1" fmla="*/ 2300981 w 2471372"/>
              <a:gd name="connsiteY1" fmla="*/ 3443287 h 5214937"/>
              <a:gd name="connsiteX2" fmla="*/ 692 w 2471372"/>
              <a:gd name="connsiteY2" fmla="*/ 2214561 h 5214937"/>
              <a:gd name="connsiteX3" fmla="*/ 2300980 w 2471372"/>
              <a:gd name="connsiteY3" fmla="*/ 1128712 h 5214937"/>
              <a:gd name="connsiteX4" fmla="*/ 2258117 w 2471372"/>
              <a:gd name="connsiteY4" fmla="*/ 5214937 h 5214937"/>
              <a:gd name="connsiteX0" fmla="*/ 2543804 w 2732188"/>
              <a:gd name="connsiteY0" fmla="*/ 0 h 5214937"/>
              <a:gd name="connsiteX1" fmla="*/ 2543805 w 2732188"/>
              <a:gd name="connsiteY1" fmla="*/ 3443287 h 5214937"/>
              <a:gd name="connsiteX2" fmla="*/ 628 w 2732188"/>
              <a:gd name="connsiteY2" fmla="*/ 2228849 h 5214937"/>
              <a:gd name="connsiteX3" fmla="*/ 2543804 w 2732188"/>
              <a:gd name="connsiteY3" fmla="*/ 1128712 h 5214937"/>
              <a:gd name="connsiteX4" fmla="*/ 2500941 w 2732188"/>
              <a:gd name="connsiteY4" fmla="*/ 5214937 h 5214937"/>
              <a:gd name="connsiteX0" fmla="*/ 2915297 w 2927001"/>
              <a:gd name="connsiteY0" fmla="*/ 0 h 5357813"/>
              <a:gd name="connsiteX1" fmla="*/ 2543823 w 2927001"/>
              <a:gd name="connsiteY1" fmla="*/ 3586163 h 5357813"/>
              <a:gd name="connsiteX2" fmla="*/ 646 w 2927001"/>
              <a:gd name="connsiteY2" fmla="*/ 2371725 h 5357813"/>
              <a:gd name="connsiteX3" fmla="*/ 2543822 w 2927001"/>
              <a:gd name="connsiteY3" fmla="*/ 1271588 h 5357813"/>
              <a:gd name="connsiteX4" fmla="*/ 2500959 w 2927001"/>
              <a:gd name="connsiteY4" fmla="*/ 5357813 h 5357813"/>
              <a:gd name="connsiteX0" fmla="*/ 2915297 w 2962751"/>
              <a:gd name="connsiteY0" fmla="*/ 0 h 5429250"/>
              <a:gd name="connsiteX1" fmla="*/ 2543823 w 2962751"/>
              <a:gd name="connsiteY1" fmla="*/ 3586163 h 5429250"/>
              <a:gd name="connsiteX2" fmla="*/ 646 w 2962751"/>
              <a:gd name="connsiteY2" fmla="*/ 2371725 h 5429250"/>
              <a:gd name="connsiteX3" fmla="*/ 2543822 w 2962751"/>
              <a:gd name="connsiteY3" fmla="*/ 1271588 h 5429250"/>
              <a:gd name="connsiteX4" fmla="*/ 2958159 w 2962751"/>
              <a:gd name="connsiteY4" fmla="*/ 5429250 h 5429250"/>
              <a:gd name="connsiteX0" fmla="*/ 2914654 w 2962108"/>
              <a:gd name="connsiteY0" fmla="*/ 0 h 5429250"/>
              <a:gd name="connsiteX1" fmla="*/ 2528893 w 2962108"/>
              <a:gd name="connsiteY1" fmla="*/ 3171826 h 5429250"/>
              <a:gd name="connsiteX2" fmla="*/ 3 w 2962108"/>
              <a:gd name="connsiteY2" fmla="*/ 2371725 h 5429250"/>
              <a:gd name="connsiteX3" fmla="*/ 2543179 w 2962108"/>
              <a:gd name="connsiteY3" fmla="*/ 1271588 h 5429250"/>
              <a:gd name="connsiteX4" fmla="*/ 2957516 w 2962108"/>
              <a:gd name="connsiteY4" fmla="*/ 5429250 h 5429250"/>
              <a:gd name="connsiteX0" fmla="*/ 2914659 w 2964477"/>
              <a:gd name="connsiteY0" fmla="*/ 0 h 5429250"/>
              <a:gd name="connsiteX1" fmla="*/ 2528898 w 2964477"/>
              <a:gd name="connsiteY1" fmla="*/ 3171826 h 5429250"/>
              <a:gd name="connsiteX2" fmla="*/ 8 w 2964477"/>
              <a:gd name="connsiteY2" fmla="*/ 2371725 h 5429250"/>
              <a:gd name="connsiteX3" fmla="*/ 2557471 w 2964477"/>
              <a:gd name="connsiteY3" fmla="*/ 1728788 h 5429250"/>
              <a:gd name="connsiteX4" fmla="*/ 2957521 w 2964477"/>
              <a:gd name="connsiteY4" fmla="*/ 5429250 h 5429250"/>
              <a:gd name="connsiteX0" fmla="*/ 2914659 w 2964477"/>
              <a:gd name="connsiteY0" fmla="*/ 0 h 5429250"/>
              <a:gd name="connsiteX1" fmla="*/ 2528898 w 2964477"/>
              <a:gd name="connsiteY1" fmla="*/ 3171826 h 5429250"/>
              <a:gd name="connsiteX2" fmla="*/ 8 w 2964477"/>
              <a:gd name="connsiteY2" fmla="*/ 2371725 h 5429250"/>
              <a:gd name="connsiteX3" fmla="*/ 2557471 w 2964477"/>
              <a:gd name="connsiteY3" fmla="*/ 1728788 h 5429250"/>
              <a:gd name="connsiteX4" fmla="*/ 2957521 w 2964477"/>
              <a:gd name="connsiteY4" fmla="*/ 5429250 h 5429250"/>
              <a:gd name="connsiteX0" fmla="*/ 2915047 w 2964865"/>
              <a:gd name="connsiteY0" fmla="*/ 0 h 5429250"/>
              <a:gd name="connsiteX1" fmla="*/ 2529286 w 2964865"/>
              <a:gd name="connsiteY1" fmla="*/ 3171826 h 5429250"/>
              <a:gd name="connsiteX2" fmla="*/ 396 w 2964865"/>
              <a:gd name="connsiteY2" fmla="*/ 2371725 h 5429250"/>
              <a:gd name="connsiteX3" fmla="*/ 2557859 w 2964865"/>
              <a:gd name="connsiteY3" fmla="*/ 1728788 h 5429250"/>
              <a:gd name="connsiteX4" fmla="*/ 2957909 w 2964865"/>
              <a:gd name="connsiteY4" fmla="*/ 5429250 h 5429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64865" h="5429250">
                <a:moveTo>
                  <a:pt x="2915047" y="0"/>
                </a:moveTo>
                <a:cubicBezTo>
                  <a:pt x="2915047" y="352425"/>
                  <a:pt x="3015061" y="2776539"/>
                  <a:pt x="2529286" y="3171826"/>
                </a:cubicBezTo>
                <a:cubicBezTo>
                  <a:pt x="2043511" y="3567113"/>
                  <a:pt x="-32941" y="3855244"/>
                  <a:pt x="396" y="2371725"/>
                </a:cubicBezTo>
                <a:cubicBezTo>
                  <a:pt x="33733" y="888206"/>
                  <a:pt x="2064940" y="1219200"/>
                  <a:pt x="2557859" y="1728788"/>
                </a:cubicBezTo>
                <a:cubicBezTo>
                  <a:pt x="3050778" y="2238376"/>
                  <a:pt x="2957909" y="5429250"/>
                  <a:pt x="2957909" y="5429250"/>
                </a:cubicBez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Freeform 52"/>
          <p:cNvSpPr/>
          <p:nvPr/>
        </p:nvSpPr>
        <p:spPr>
          <a:xfrm>
            <a:off x="1841937" y="4474157"/>
            <a:ext cx="1067600" cy="1185863"/>
          </a:xfrm>
          <a:custGeom>
            <a:avLst/>
            <a:gdLst>
              <a:gd name="connsiteX0" fmla="*/ 14554 w 28841"/>
              <a:gd name="connsiteY0" fmla="*/ 0 h 3971925"/>
              <a:gd name="connsiteX1" fmla="*/ 14554 w 28841"/>
              <a:gd name="connsiteY1" fmla="*/ 1057275 h 3971925"/>
              <a:gd name="connsiteX2" fmla="*/ 14554 w 28841"/>
              <a:gd name="connsiteY2" fmla="*/ 2114550 h 3971925"/>
              <a:gd name="connsiteX3" fmla="*/ 266 w 28841"/>
              <a:gd name="connsiteY3" fmla="*/ 3086100 h 3971925"/>
              <a:gd name="connsiteX4" fmla="*/ 28841 w 28841"/>
              <a:gd name="connsiteY4" fmla="*/ 3971925 h 3971925"/>
              <a:gd name="connsiteX0" fmla="*/ 2214565 w 2378606"/>
              <a:gd name="connsiteY0" fmla="*/ 0 h 3971925"/>
              <a:gd name="connsiteX1" fmla="*/ 2214565 w 2378606"/>
              <a:gd name="connsiteY1" fmla="*/ 1057275 h 3971925"/>
              <a:gd name="connsiteX2" fmla="*/ 2 w 2378606"/>
              <a:gd name="connsiteY2" fmla="*/ 2043112 h 3971925"/>
              <a:gd name="connsiteX3" fmla="*/ 2200277 w 2378606"/>
              <a:gd name="connsiteY3" fmla="*/ 3086100 h 3971925"/>
              <a:gd name="connsiteX4" fmla="*/ 2228852 w 2378606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3086100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3629025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757237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757237 h 3971925"/>
              <a:gd name="connsiteX4" fmla="*/ 2228850 w 2373123"/>
              <a:gd name="connsiteY4" fmla="*/ 3971925 h 3971925"/>
              <a:gd name="connsiteX0" fmla="*/ 2200275 w 2373123"/>
              <a:gd name="connsiteY0" fmla="*/ 0 h 4329112"/>
              <a:gd name="connsiteX1" fmla="*/ 2200276 w 2373123"/>
              <a:gd name="connsiteY1" fmla="*/ 3443287 h 4329112"/>
              <a:gd name="connsiteX2" fmla="*/ 0 w 2373123"/>
              <a:gd name="connsiteY2" fmla="*/ 2400299 h 4329112"/>
              <a:gd name="connsiteX3" fmla="*/ 2200275 w 2373123"/>
              <a:gd name="connsiteY3" fmla="*/ 1114424 h 4329112"/>
              <a:gd name="connsiteX4" fmla="*/ 2228850 w 2373123"/>
              <a:gd name="connsiteY4" fmla="*/ 4329112 h 4329112"/>
              <a:gd name="connsiteX0" fmla="*/ 2200275 w 2363258"/>
              <a:gd name="connsiteY0" fmla="*/ 0 h 5214937"/>
              <a:gd name="connsiteX1" fmla="*/ 2200276 w 2363258"/>
              <a:gd name="connsiteY1" fmla="*/ 3443287 h 5214937"/>
              <a:gd name="connsiteX2" fmla="*/ 0 w 2363258"/>
              <a:gd name="connsiteY2" fmla="*/ 2400299 h 5214937"/>
              <a:gd name="connsiteX3" fmla="*/ 2200275 w 2363258"/>
              <a:gd name="connsiteY3" fmla="*/ 1114424 h 5214937"/>
              <a:gd name="connsiteX4" fmla="*/ 2157412 w 2363258"/>
              <a:gd name="connsiteY4" fmla="*/ 5214937 h 5214937"/>
              <a:gd name="connsiteX0" fmla="*/ 2300288 w 2470680"/>
              <a:gd name="connsiteY0" fmla="*/ 0 h 5214937"/>
              <a:gd name="connsiteX1" fmla="*/ 2300289 w 2470680"/>
              <a:gd name="connsiteY1" fmla="*/ 3443287 h 5214937"/>
              <a:gd name="connsiteX2" fmla="*/ 0 w 2470680"/>
              <a:gd name="connsiteY2" fmla="*/ 2214561 h 5214937"/>
              <a:gd name="connsiteX3" fmla="*/ 2300288 w 2470680"/>
              <a:gd name="connsiteY3" fmla="*/ 1114424 h 5214937"/>
              <a:gd name="connsiteX4" fmla="*/ 2257425 w 2470680"/>
              <a:gd name="connsiteY4" fmla="*/ 5214937 h 5214937"/>
              <a:gd name="connsiteX0" fmla="*/ 2300288 w 2470680"/>
              <a:gd name="connsiteY0" fmla="*/ 0 h 5214937"/>
              <a:gd name="connsiteX1" fmla="*/ 2300289 w 2470680"/>
              <a:gd name="connsiteY1" fmla="*/ 3443287 h 5214937"/>
              <a:gd name="connsiteX2" fmla="*/ 0 w 2470680"/>
              <a:gd name="connsiteY2" fmla="*/ 2214561 h 5214937"/>
              <a:gd name="connsiteX3" fmla="*/ 2300288 w 2470680"/>
              <a:gd name="connsiteY3" fmla="*/ 1128712 h 5214937"/>
              <a:gd name="connsiteX4" fmla="*/ 2257425 w 2470680"/>
              <a:gd name="connsiteY4" fmla="*/ 5214937 h 5214937"/>
              <a:gd name="connsiteX0" fmla="*/ 2300980 w 2471372"/>
              <a:gd name="connsiteY0" fmla="*/ 0 h 5214937"/>
              <a:gd name="connsiteX1" fmla="*/ 2300981 w 2471372"/>
              <a:gd name="connsiteY1" fmla="*/ 3443287 h 5214937"/>
              <a:gd name="connsiteX2" fmla="*/ 692 w 2471372"/>
              <a:gd name="connsiteY2" fmla="*/ 2214561 h 5214937"/>
              <a:gd name="connsiteX3" fmla="*/ 2300980 w 2471372"/>
              <a:gd name="connsiteY3" fmla="*/ 1128712 h 5214937"/>
              <a:gd name="connsiteX4" fmla="*/ 2258117 w 2471372"/>
              <a:gd name="connsiteY4" fmla="*/ 5214937 h 5214937"/>
              <a:gd name="connsiteX0" fmla="*/ 2543804 w 2732188"/>
              <a:gd name="connsiteY0" fmla="*/ 0 h 5214937"/>
              <a:gd name="connsiteX1" fmla="*/ 2543805 w 2732188"/>
              <a:gd name="connsiteY1" fmla="*/ 3443287 h 5214937"/>
              <a:gd name="connsiteX2" fmla="*/ 628 w 2732188"/>
              <a:gd name="connsiteY2" fmla="*/ 2228849 h 5214937"/>
              <a:gd name="connsiteX3" fmla="*/ 2543804 w 2732188"/>
              <a:gd name="connsiteY3" fmla="*/ 1128712 h 5214937"/>
              <a:gd name="connsiteX4" fmla="*/ 2500941 w 2732188"/>
              <a:gd name="connsiteY4" fmla="*/ 5214937 h 5214937"/>
              <a:gd name="connsiteX0" fmla="*/ 2915297 w 2927001"/>
              <a:gd name="connsiteY0" fmla="*/ 0 h 5357813"/>
              <a:gd name="connsiteX1" fmla="*/ 2543823 w 2927001"/>
              <a:gd name="connsiteY1" fmla="*/ 3586163 h 5357813"/>
              <a:gd name="connsiteX2" fmla="*/ 646 w 2927001"/>
              <a:gd name="connsiteY2" fmla="*/ 2371725 h 5357813"/>
              <a:gd name="connsiteX3" fmla="*/ 2543822 w 2927001"/>
              <a:gd name="connsiteY3" fmla="*/ 1271588 h 5357813"/>
              <a:gd name="connsiteX4" fmla="*/ 2500959 w 2927001"/>
              <a:gd name="connsiteY4" fmla="*/ 5357813 h 5357813"/>
              <a:gd name="connsiteX0" fmla="*/ 2915297 w 2962751"/>
              <a:gd name="connsiteY0" fmla="*/ 0 h 5429250"/>
              <a:gd name="connsiteX1" fmla="*/ 2543823 w 2962751"/>
              <a:gd name="connsiteY1" fmla="*/ 3586163 h 5429250"/>
              <a:gd name="connsiteX2" fmla="*/ 646 w 2962751"/>
              <a:gd name="connsiteY2" fmla="*/ 2371725 h 5429250"/>
              <a:gd name="connsiteX3" fmla="*/ 2543822 w 2962751"/>
              <a:gd name="connsiteY3" fmla="*/ 1271588 h 5429250"/>
              <a:gd name="connsiteX4" fmla="*/ 2958159 w 2962751"/>
              <a:gd name="connsiteY4" fmla="*/ 5429250 h 5429250"/>
              <a:gd name="connsiteX0" fmla="*/ 2914654 w 2962108"/>
              <a:gd name="connsiteY0" fmla="*/ 0 h 5429250"/>
              <a:gd name="connsiteX1" fmla="*/ 2528893 w 2962108"/>
              <a:gd name="connsiteY1" fmla="*/ 3171826 h 5429250"/>
              <a:gd name="connsiteX2" fmla="*/ 3 w 2962108"/>
              <a:gd name="connsiteY2" fmla="*/ 2371725 h 5429250"/>
              <a:gd name="connsiteX3" fmla="*/ 2543179 w 2962108"/>
              <a:gd name="connsiteY3" fmla="*/ 1271588 h 5429250"/>
              <a:gd name="connsiteX4" fmla="*/ 2957516 w 2962108"/>
              <a:gd name="connsiteY4" fmla="*/ 5429250 h 5429250"/>
              <a:gd name="connsiteX0" fmla="*/ 2914659 w 2964477"/>
              <a:gd name="connsiteY0" fmla="*/ 0 h 5429250"/>
              <a:gd name="connsiteX1" fmla="*/ 2528898 w 2964477"/>
              <a:gd name="connsiteY1" fmla="*/ 3171826 h 5429250"/>
              <a:gd name="connsiteX2" fmla="*/ 8 w 2964477"/>
              <a:gd name="connsiteY2" fmla="*/ 2371725 h 5429250"/>
              <a:gd name="connsiteX3" fmla="*/ 2557471 w 2964477"/>
              <a:gd name="connsiteY3" fmla="*/ 1728788 h 5429250"/>
              <a:gd name="connsiteX4" fmla="*/ 2957521 w 2964477"/>
              <a:gd name="connsiteY4" fmla="*/ 5429250 h 5429250"/>
              <a:gd name="connsiteX0" fmla="*/ 2914659 w 2964477"/>
              <a:gd name="connsiteY0" fmla="*/ 0 h 5429250"/>
              <a:gd name="connsiteX1" fmla="*/ 2528898 w 2964477"/>
              <a:gd name="connsiteY1" fmla="*/ 3171826 h 5429250"/>
              <a:gd name="connsiteX2" fmla="*/ 8 w 2964477"/>
              <a:gd name="connsiteY2" fmla="*/ 2371725 h 5429250"/>
              <a:gd name="connsiteX3" fmla="*/ 2557471 w 2964477"/>
              <a:gd name="connsiteY3" fmla="*/ 1728788 h 5429250"/>
              <a:gd name="connsiteX4" fmla="*/ 2957521 w 2964477"/>
              <a:gd name="connsiteY4" fmla="*/ 5429250 h 5429250"/>
              <a:gd name="connsiteX0" fmla="*/ 2915047 w 2964865"/>
              <a:gd name="connsiteY0" fmla="*/ 0 h 5429250"/>
              <a:gd name="connsiteX1" fmla="*/ 2529286 w 2964865"/>
              <a:gd name="connsiteY1" fmla="*/ 3171826 h 5429250"/>
              <a:gd name="connsiteX2" fmla="*/ 396 w 2964865"/>
              <a:gd name="connsiteY2" fmla="*/ 2371725 h 5429250"/>
              <a:gd name="connsiteX3" fmla="*/ 2557859 w 2964865"/>
              <a:gd name="connsiteY3" fmla="*/ 1728788 h 5429250"/>
              <a:gd name="connsiteX4" fmla="*/ 2957909 w 2964865"/>
              <a:gd name="connsiteY4" fmla="*/ 5429250 h 5429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64865" h="5429250">
                <a:moveTo>
                  <a:pt x="2915047" y="0"/>
                </a:moveTo>
                <a:cubicBezTo>
                  <a:pt x="2915047" y="352425"/>
                  <a:pt x="3015061" y="2776539"/>
                  <a:pt x="2529286" y="3171826"/>
                </a:cubicBezTo>
                <a:cubicBezTo>
                  <a:pt x="2043511" y="3567113"/>
                  <a:pt x="-32941" y="3855244"/>
                  <a:pt x="396" y="2371725"/>
                </a:cubicBezTo>
                <a:cubicBezTo>
                  <a:pt x="33733" y="888206"/>
                  <a:pt x="2064940" y="1219200"/>
                  <a:pt x="2557859" y="1728788"/>
                </a:cubicBezTo>
                <a:cubicBezTo>
                  <a:pt x="3050778" y="2238376"/>
                  <a:pt x="2957909" y="5429250"/>
                  <a:pt x="2957909" y="5429250"/>
                </a:cubicBez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1561349" y="3411967"/>
            <a:ext cx="1628775" cy="1198367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1564535" y="3411967"/>
            <a:ext cx="1628775" cy="1198367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7436" y="3844020"/>
            <a:ext cx="736600" cy="342900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0067" y="6246812"/>
            <a:ext cx="3213100" cy="58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104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30</a:t>
            </a:fld>
            <a:endParaRPr lang="en-US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263" y="1959807"/>
            <a:ext cx="2700337" cy="2676653"/>
          </a:xfrm>
          <a:prstGeom prst="rect">
            <a:avLst/>
          </a:prstGeom>
        </p:spPr>
      </p:pic>
      <p:grpSp>
        <p:nvGrpSpPr>
          <p:cNvPr id="36" name="Group 35"/>
          <p:cNvGrpSpPr/>
          <p:nvPr/>
        </p:nvGrpSpPr>
        <p:grpSpPr>
          <a:xfrm rot="10800000">
            <a:off x="4977403" y="2071687"/>
            <a:ext cx="2324098" cy="2444356"/>
            <a:chOff x="4977403" y="2071687"/>
            <a:chExt cx="2324098" cy="2444356"/>
          </a:xfrm>
        </p:grpSpPr>
        <p:sp>
          <p:nvSpPr>
            <p:cNvPr id="37" name="Cross 36"/>
            <p:cNvSpPr/>
            <p:nvPr/>
          </p:nvSpPr>
          <p:spPr>
            <a:xfrm>
              <a:off x="5008952" y="2714624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Cross 37"/>
            <p:cNvSpPr/>
            <p:nvPr/>
          </p:nvSpPr>
          <p:spPr>
            <a:xfrm>
              <a:off x="6874067" y="2714624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Cross 38"/>
            <p:cNvSpPr/>
            <p:nvPr/>
          </p:nvSpPr>
          <p:spPr>
            <a:xfrm>
              <a:off x="5925737" y="2071687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Cross 39"/>
            <p:cNvSpPr/>
            <p:nvPr/>
          </p:nvSpPr>
          <p:spPr>
            <a:xfrm>
              <a:off x="5381619" y="2268737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Cross 40"/>
            <p:cNvSpPr/>
            <p:nvPr/>
          </p:nvSpPr>
          <p:spPr>
            <a:xfrm>
              <a:off x="6462706" y="2268737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Minus 41"/>
            <p:cNvSpPr/>
            <p:nvPr/>
          </p:nvSpPr>
          <p:spPr>
            <a:xfrm>
              <a:off x="4977403" y="3626049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Minus 42"/>
            <p:cNvSpPr/>
            <p:nvPr/>
          </p:nvSpPr>
          <p:spPr>
            <a:xfrm>
              <a:off x="6840732" y="3626049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Minus 43"/>
            <p:cNvSpPr/>
            <p:nvPr/>
          </p:nvSpPr>
          <p:spPr>
            <a:xfrm>
              <a:off x="5902220" y="4273155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Minus 44"/>
            <p:cNvSpPr/>
            <p:nvPr/>
          </p:nvSpPr>
          <p:spPr>
            <a:xfrm>
              <a:off x="5347087" y="4030267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Minus 45"/>
            <p:cNvSpPr/>
            <p:nvPr/>
          </p:nvSpPr>
          <p:spPr>
            <a:xfrm>
              <a:off x="6427586" y="4030265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Freeform 24"/>
          <p:cNvSpPr/>
          <p:nvPr/>
        </p:nvSpPr>
        <p:spPr>
          <a:xfrm>
            <a:off x="1849595" y="5660793"/>
            <a:ext cx="1067600" cy="1185863"/>
          </a:xfrm>
          <a:custGeom>
            <a:avLst/>
            <a:gdLst>
              <a:gd name="connsiteX0" fmla="*/ 14554 w 28841"/>
              <a:gd name="connsiteY0" fmla="*/ 0 h 3971925"/>
              <a:gd name="connsiteX1" fmla="*/ 14554 w 28841"/>
              <a:gd name="connsiteY1" fmla="*/ 1057275 h 3971925"/>
              <a:gd name="connsiteX2" fmla="*/ 14554 w 28841"/>
              <a:gd name="connsiteY2" fmla="*/ 2114550 h 3971925"/>
              <a:gd name="connsiteX3" fmla="*/ 266 w 28841"/>
              <a:gd name="connsiteY3" fmla="*/ 3086100 h 3971925"/>
              <a:gd name="connsiteX4" fmla="*/ 28841 w 28841"/>
              <a:gd name="connsiteY4" fmla="*/ 3971925 h 3971925"/>
              <a:gd name="connsiteX0" fmla="*/ 2214565 w 2378606"/>
              <a:gd name="connsiteY0" fmla="*/ 0 h 3971925"/>
              <a:gd name="connsiteX1" fmla="*/ 2214565 w 2378606"/>
              <a:gd name="connsiteY1" fmla="*/ 1057275 h 3971925"/>
              <a:gd name="connsiteX2" fmla="*/ 2 w 2378606"/>
              <a:gd name="connsiteY2" fmla="*/ 2043112 h 3971925"/>
              <a:gd name="connsiteX3" fmla="*/ 2200277 w 2378606"/>
              <a:gd name="connsiteY3" fmla="*/ 3086100 h 3971925"/>
              <a:gd name="connsiteX4" fmla="*/ 2228852 w 2378606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3086100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3629025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757237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757237 h 3971925"/>
              <a:gd name="connsiteX4" fmla="*/ 2228850 w 2373123"/>
              <a:gd name="connsiteY4" fmla="*/ 3971925 h 3971925"/>
              <a:gd name="connsiteX0" fmla="*/ 2200275 w 2373123"/>
              <a:gd name="connsiteY0" fmla="*/ 0 h 4329112"/>
              <a:gd name="connsiteX1" fmla="*/ 2200276 w 2373123"/>
              <a:gd name="connsiteY1" fmla="*/ 3443287 h 4329112"/>
              <a:gd name="connsiteX2" fmla="*/ 0 w 2373123"/>
              <a:gd name="connsiteY2" fmla="*/ 2400299 h 4329112"/>
              <a:gd name="connsiteX3" fmla="*/ 2200275 w 2373123"/>
              <a:gd name="connsiteY3" fmla="*/ 1114424 h 4329112"/>
              <a:gd name="connsiteX4" fmla="*/ 2228850 w 2373123"/>
              <a:gd name="connsiteY4" fmla="*/ 4329112 h 4329112"/>
              <a:gd name="connsiteX0" fmla="*/ 2200275 w 2363258"/>
              <a:gd name="connsiteY0" fmla="*/ 0 h 5214937"/>
              <a:gd name="connsiteX1" fmla="*/ 2200276 w 2363258"/>
              <a:gd name="connsiteY1" fmla="*/ 3443287 h 5214937"/>
              <a:gd name="connsiteX2" fmla="*/ 0 w 2363258"/>
              <a:gd name="connsiteY2" fmla="*/ 2400299 h 5214937"/>
              <a:gd name="connsiteX3" fmla="*/ 2200275 w 2363258"/>
              <a:gd name="connsiteY3" fmla="*/ 1114424 h 5214937"/>
              <a:gd name="connsiteX4" fmla="*/ 2157412 w 2363258"/>
              <a:gd name="connsiteY4" fmla="*/ 5214937 h 5214937"/>
              <a:gd name="connsiteX0" fmla="*/ 2300288 w 2470680"/>
              <a:gd name="connsiteY0" fmla="*/ 0 h 5214937"/>
              <a:gd name="connsiteX1" fmla="*/ 2300289 w 2470680"/>
              <a:gd name="connsiteY1" fmla="*/ 3443287 h 5214937"/>
              <a:gd name="connsiteX2" fmla="*/ 0 w 2470680"/>
              <a:gd name="connsiteY2" fmla="*/ 2214561 h 5214937"/>
              <a:gd name="connsiteX3" fmla="*/ 2300288 w 2470680"/>
              <a:gd name="connsiteY3" fmla="*/ 1114424 h 5214937"/>
              <a:gd name="connsiteX4" fmla="*/ 2257425 w 2470680"/>
              <a:gd name="connsiteY4" fmla="*/ 5214937 h 5214937"/>
              <a:gd name="connsiteX0" fmla="*/ 2300288 w 2470680"/>
              <a:gd name="connsiteY0" fmla="*/ 0 h 5214937"/>
              <a:gd name="connsiteX1" fmla="*/ 2300289 w 2470680"/>
              <a:gd name="connsiteY1" fmla="*/ 3443287 h 5214937"/>
              <a:gd name="connsiteX2" fmla="*/ 0 w 2470680"/>
              <a:gd name="connsiteY2" fmla="*/ 2214561 h 5214937"/>
              <a:gd name="connsiteX3" fmla="*/ 2300288 w 2470680"/>
              <a:gd name="connsiteY3" fmla="*/ 1128712 h 5214937"/>
              <a:gd name="connsiteX4" fmla="*/ 2257425 w 2470680"/>
              <a:gd name="connsiteY4" fmla="*/ 5214937 h 5214937"/>
              <a:gd name="connsiteX0" fmla="*/ 2300980 w 2471372"/>
              <a:gd name="connsiteY0" fmla="*/ 0 h 5214937"/>
              <a:gd name="connsiteX1" fmla="*/ 2300981 w 2471372"/>
              <a:gd name="connsiteY1" fmla="*/ 3443287 h 5214937"/>
              <a:gd name="connsiteX2" fmla="*/ 692 w 2471372"/>
              <a:gd name="connsiteY2" fmla="*/ 2214561 h 5214937"/>
              <a:gd name="connsiteX3" fmla="*/ 2300980 w 2471372"/>
              <a:gd name="connsiteY3" fmla="*/ 1128712 h 5214937"/>
              <a:gd name="connsiteX4" fmla="*/ 2258117 w 2471372"/>
              <a:gd name="connsiteY4" fmla="*/ 5214937 h 5214937"/>
              <a:gd name="connsiteX0" fmla="*/ 2543804 w 2732188"/>
              <a:gd name="connsiteY0" fmla="*/ 0 h 5214937"/>
              <a:gd name="connsiteX1" fmla="*/ 2543805 w 2732188"/>
              <a:gd name="connsiteY1" fmla="*/ 3443287 h 5214937"/>
              <a:gd name="connsiteX2" fmla="*/ 628 w 2732188"/>
              <a:gd name="connsiteY2" fmla="*/ 2228849 h 5214937"/>
              <a:gd name="connsiteX3" fmla="*/ 2543804 w 2732188"/>
              <a:gd name="connsiteY3" fmla="*/ 1128712 h 5214937"/>
              <a:gd name="connsiteX4" fmla="*/ 2500941 w 2732188"/>
              <a:gd name="connsiteY4" fmla="*/ 5214937 h 5214937"/>
              <a:gd name="connsiteX0" fmla="*/ 2915297 w 2927001"/>
              <a:gd name="connsiteY0" fmla="*/ 0 h 5357813"/>
              <a:gd name="connsiteX1" fmla="*/ 2543823 w 2927001"/>
              <a:gd name="connsiteY1" fmla="*/ 3586163 h 5357813"/>
              <a:gd name="connsiteX2" fmla="*/ 646 w 2927001"/>
              <a:gd name="connsiteY2" fmla="*/ 2371725 h 5357813"/>
              <a:gd name="connsiteX3" fmla="*/ 2543822 w 2927001"/>
              <a:gd name="connsiteY3" fmla="*/ 1271588 h 5357813"/>
              <a:gd name="connsiteX4" fmla="*/ 2500959 w 2927001"/>
              <a:gd name="connsiteY4" fmla="*/ 5357813 h 5357813"/>
              <a:gd name="connsiteX0" fmla="*/ 2915297 w 2962751"/>
              <a:gd name="connsiteY0" fmla="*/ 0 h 5429250"/>
              <a:gd name="connsiteX1" fmla="*/ 2543823 w 2962751"/>
              <a:gd name="connsiteY1" fmla="*/ 3586163 h 5429250"/>
              <a:gd name="connsiteX2" fmla="*/ 646 w 2962751"/>
              <a:gd name="connsiteY2" fmla="*/ 2371725 h 5429250"/>
              <a:gd name="connsiteX3" fmla="*/ 2543822 w 2962751"/>
              <a:gd name="connsiteY3" fmla="*/ 1271588 h 5429250"/>
              <a:gd name="connsiteX4" fmla="*/ 2958159 w 2962751"/>
              <a:gd name="connsiteY4" fmla="*/ 5429250 h 5429250"/>
              <a:gd name="connsiteX0" fmla="*/ 2914654 w 2962108"/>
              <a:gd name="connsiteY0" fmla="*/ 0 h 5429250"/>
              <a:gd name="connsiteX1" fmla="*/ 2528893 w 2962108"/>
              <a:gd name="connsiteY1" fmla="*/ 3171826 h 5429250"/>
              <a:gd name="connsiteX2" fmla="*/ 3 w 2962108"/>
              <a:gd name="connsiteY2" fmla="*/ 2371725 h 5429250"/>
              <a:gd name="connsiteX3" fmla="*/ 2543179 w 2962108"/>
              <a:gd name="connsiteY3" fmla="*/ 1271588 h 5429250"/>
              <a:gd name="connsiteX4" fmla="*/ 2957516 w 2962108"/>
              <a:gd name="connsiteY4" fmla="*/ 5429250 h 5429250"/>
              <a:gd name="connsiteX0" fmla="*/ 2914659 w 2964477"/>
              <a:gd name="connsiteY0" fmla="*/ 0 h 5429250"/>
              <a:gd name="connsiteX1" fmla="*/ 2528898 w 2964477"/>
              <a:gd name="connsiteY1" fmla="*/ 3171826 h 5429250"/>
              <a:gd name="connsiteX2" fmla="*/ 8 w 2964477"/>
              <a:gd name="connsiteY2" fmla="*/ 2371725 h 5429250"/>
              <a:gd name="connsiteX3" fmla="*/ 2557471 w 2964477"/>
              <a:gd name="connsiteY3" fmla="*/ 1728788 h 5429250"/>
              <a:gd name="connsiteX4" fmla="*/ 2957521 w 2964477"/>
              <a:gd name="connsiteY4" fmla="*/ 5429250 h 5429250"/>
              <a:gd name="connsiteX0" fmla="*/ 2914659 w 2964477"/>
              <a:gd name="connsiteY0" fmla="*/ 0 h 5429250"/>
              <a:gd name="connsiteX1" fmla="*/ 2528898 w 2964477"/>
              <a:gd name="connsiteY1" fmla="*/ 3171826 h 5429250"/>
              <a:gd name="connsiteX2" fmla="*/ 8 w 2964477"/>
              <a:gd name="connsiteY2" fmla="*/ 2371725 h 5429250"/>
              <a:gd name="connsiteX3" fmla="*/ 2557471 w 2964477"/>
              <a:gd name="connsiteY3" fmla="*/ 1728788 h 5429250"/>
              <a:gd name="connsiteX4" fmla="*/ 2957521 w 2964477"/>
              <a:gd name="connsiteY4" fmla="*/ 5429250 h 5429250"/>
              <a:gd name="connsiteX0" fmla="*/ 2915047 w 2964865"/>
              <a:gd name="connsiteY0" fmla="*/ 0 h 5429250"/>
              <a:gd name="connsiteX1" fmla="*/ 2529286 w 2964865"/>
              <a:gd name="connsiteY1" fmla="*/ 3171826 h 5429250"/>
              <a:gd name="connsiteX2" fmla="*/ 396 w 2964865"/>
              <a:gd name="connsiteY2" fmla="*/ 2371725 h 5429250"/>
              <a:gd name="connsiteX3" fmla="*/ 2557859 w 2964865"/>
              <a:gd name="connsiteY3" fmla="*/ 1728788 h 5429250"/>
              <a:gd name="connsiteX4" fmla="*/ 2957909 w 2964865"/>
              <a:gd name="connsiteY4" fmla="*/ 5429250 h 5429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64865" h="5429250">
                <a:moveTo>
                  <a:pt x="2915047" y="0"/>
                </a:moveTo>
                <a:cubicBezTo>
                  <a:pt x="2915047" y="352425"/>
                  <a:pt x="3015061" y="2776539"/>
                  <a:pt x="2529286" y="3171826"/>
                </a:cubicBezTo>
                <a:cubicBezTo>
                  <a:pt x="2043511" y="3567113"/>
                  <a:pt x="-32941" y="3855244"/>
                  <a:pt x="396" y="2371725"/>
                </a:cubicBezTo>
                <a:cubicBezTo>
                  <a:pt x="33733" y="888206"/>
                  <a:pt x="2064940" y="1219200"/>
                  <a:pt x="2557859" y="1728788"/>
                </a:cubicBezTo>
                <a:cubicBezTo>
                  <a:pt x="3050778" y="2238376"/>
                  <a:pt x="2957909" y="5429250"/>
                  <a:pt x="2957909" y="5429250"/>
                </a:cubicBez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Freeform 46"/>
          <p:cNvSpPr/>
          <p:nvPr/>
        </p:nvSpPr>
        <p:spPr>
          <a:xfrm>
            <a:off x="1849595" y="5222046"/>
            <a:ext cx="1067600" cy="1185863"/>
          </a:xfrm>
          <a:custGeom>
            <a:avLst/>
            <a:gdLst>
              <a:gd name="connsiteX0" fmla="*/ 14554 w 28841"/>
              <a:gd name="connsiteY0" fmla="*/ 0 h 3971925"/>
              <a:gd name="connsiteX1" fmla="*/ 14554 w 28841"/>
              <a:gd name="connsiteY1" fmla="*/ 1057275 h 3971925"/>
              <a:gd name="connsiteX2" fmla="*/ 14554 w 28841"/>
              <a:gd name="connsiteY2" fmla="*/ 2114550 h 3971925"/>
              <a:gd name="connsiteX3" fmla="*/ 266 w 28841"/>
              <a:gd name="connsiteY3" fmla="*/ 3086100 h 3971925"/>
              <a:gd name="connsiteX4" fmla="*/ 28841 w 28841"/>
              <a:gd name="connsiteY4" fmla="*/ 3971925 h 3971925"/>
              <a:gd name="connsiteX0" fmla="*/ 2214565 w 2378606"/>
              <a:gd name="connsiteY0" fmla="*/ 0 h 3971925"/>
              <a:gd name="connsiteX1" fmla="*/ 2214565 w 2378606"/>
              <a:gd name="connsiteY1" fmla="*/ 1057275 h 3971925"/>
              <a:gd name="connsiteX2" fmla="*/ 2 w 2378606"/>
              <a:gd name="connsiteY2" fmla="*/ 2043112 h 3971925"/>
              <a:gd name="connsiteX3" fmla="*/ 2200277 w 2378606"/>
              <a:gd name="connsiteY3" fmla="*/ 3086100 h 3971925"/>
              <a:gd name="connsiteX4" fmla="*/ 2228852 w 2378606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3086100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3629025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757237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757237 h 3971925"/>
              <a:gd name="connsiteX4" fmla="*/ 2228850 w 2373123"/>
              <a:gd name="connsiteY4" fmla="*/ 3971925 h 3971925"/>
              <a:gd name="connsiteX0" fmla="*/ 2200275 w 2373123"/>
              <a:gd name="connsiteY0" fmla="*/ 0 h 4329112"/>
              <a:gd name="connsiteX1" fmla="*/ 2200276 w 2373123"/>
              <a:gd name="connsiteY1" fmla="*/ 3443287 h 4329112"/>
              <a:gd name="connsiteX2" fmla="*/ 0 w 2373123"/>
              <a:gd name="connsiteY2" fmla="*/ 2400299 h 4329112"/>
              <a:gd name="connsiteX3" fmla="*/ 2200275 w 2373123"/>
              <a:gd name="connsiteY3" fmla="*/ 1114424 h 4329112"/>
              <a:gd name="connsiteX4" fmla="*/ 2228850 w 2373123"/>
              <a:gd name="connsiteY4" fmla="*/ 4329112 h 4329112"/>
              <a:gd name="connsiteX0" fmla="*/ 2200275 w 2363258"/>
              <a:gd name="connsiteY0" fmla="*/ 0 h 5214937"/>
              <a:gd name="connsiteX1" fmla="*/ 2200276 w 2363258"/>
              <a:gd name="connsiteY1" fmla="*/ 3443287 h 5214937"/>
              <a:gd name="connsiteX2" fmla="*/ 0 w 2363258"/>
              <a:gd name="connsiteY2" fmla="*/ 2400299 h 5214937"/>
              <a:gd name="connsiteX3" fmla="*/ 2200275 w 2363258"/>
              <a:gd name="connsiteY3" fmla="*/ 1114424 h 5214937"/>
              <a:gd name="connsiteX4" fmla="*/ 2157412 w 2363258"/>
              <a:gd name="connsiteY4" fmla="*/ 5214937 h 5214937"/>
              <a:gd name="connsiteX0" fmla="*/ 2300288 w 2470680"/>
              <a:gd name="connsiteY0" fmla="*/ 0 h 5214937"/>
              <a:gd name="connsiteX1" fmla="*/ 2300289 w 2470680"/>
              <a:gd name="connsiteY1" fmla="*/ 3443287 h 5214937"/>
              <a:gd name="connsiteX2" fmla="*/ 0 w 2470680"/>
              <a:gd name="connsiteY2" fmla="*/ 2214561 h 5214937"/>
              <a:gd name="connsiteX3" fmla="*/ 2300288 w 2470680"/>
              <a:gd name="connsiteY3" fmla="*/ 1114424 h 5214937"/>
              <a:gd name="connsiteX4" fmla="*/ 2257425 w 2470680"/>
              <a:gd name="connsiteY4" fmla="*/ 5214937 h 5214937"/>
              <a:gd name="connsiteX0" fmla="*/ 2300288 w 2470680"/>
              <a:gd name="connsiteY0" fmla="*/ 0 h 5214937"/>
              <a:gd name="connsiteX1" fmla="*/ 2300289 w 2470680"/>
              <a:gd name="connsiteY1" fmla="*/ 3443287 h 5214937"/>
              <a:gd name="connsiteX2" fmla="*/ 0 w 2470680"/>
              <a:gd name="connsiteY2" fmla="*/ 2214561 h 5214937"/>
              <a:gd name="connsiteX3" fmla="*/ 2300288 w 2470680"/>
              <a:gd name="connsiteY3" fmla="*/ 1128712 h 5214937"/>
              <a:gd name="connsiteX4" fmla="*/ 2257425 w 2470680"/>
              <a:gd name="connsiteY4" fmla="*/ 5214937 h 5214937"/>
              <a:gd name="connsiteX0" fmla="*/ 2300980 w 2471372"/>
              <a:gd name="connsiteY0" fmla="*/ 0 h 5214937"/>
              <a:gd name="connsiteX1" fmla="*/ 2300981 w 2471372"/>
              <a:gd name="connsiteY1" fmla="*/ 3443287 h 5214937"/>
              <a:gd name="connsiteX2" fmla="*/ 692 w 2471372"/>
              <a:gd name="connsiteY2" fmla="*/ 2214561 h 5214937"/>
              <a:gd name="connsiteX3" fmla="*/ 2300980 w 2471372"/>
              <a:gd name="connsiteY3" fmla="*/ 1128712 h 5214937"/>
              <a:gd name="connsiteX4" fmla="*/ 2258117 w 2471372"/>
              <a:gd name="connsiteY4" fmla="*/ 5214937 h 5214937"/>
              <a:gd name="connsiteX0" fmla="*/ 2543804 w 2732188"/>
              <a:gd name="connsiteY0" fmla="*/ 0 h 5214937"/>
              <a:gd name="connsiteX1" fmla="*/ 2543805 w 2732188"/>
              <a:gd name="connsiteY1" fmla="*/ 3443287 h 5214937"/>
              <a:gd name="connsiteX2" fmla="*/ 628 w 2732188"/>
              <a:gd name="connsiteY2" fmla="*/ 2228849 h 5214937"/>
              <a:gd name="connsiteX3" fmla="*/ 2543804 w 2732188"/>
              <a:gd name="connsiteY3" fmla="*/ 1128712 h 5214937"/>
              <a:gd name="connsiteX4" fmla="*/ 2500941 w 2732188"/>
              <a:gd name="connsiteY4" fmla="*/ 5214937 h 5214937"/>
              <a:gd name="connsiteX0" fmla="*/ 2915297 w 2927001"/>
              <a:gd name="connsiteY0" fmla="*/ 0 h 5357813"/>
              <a:gd name="connsiteX1" fmla="*/ 2543823 w 2927001"/>
              <a:gd name="connsiteY1" fmla="*/ 3586163 h 5357813"/>
              <a:gd name="connsiteX2" fmla="*/ 646 w 2927001"/>
              <a:gd name="connsiteY2" fmla="*/ 2371725 h 5357813"/>
              <a:gd name="connsiteX3" fmla="*/ 2543822 w 2927001"/>
              <a:gd name="connsiteY3" fmla="*/ 1271588 h 5357813"/>
              <a:gd name="connsiteX4" fmla="*/ 2500959 w 2927001"/>
              <a:gd name="connsiteY4" fmla="*/ 5357813 h 5357813"/>
              <a:gd name="connsiteX0" fmla="*/ 2915297 w 2962751"/>
              <a:gd name="connsiteY0" fmla="*/ 0 h 5429250"/>
              <a:gd name="connsiteX1" fmla="*/ 2543823 w 2962751"/>
              <a:gd name="connsiteY1" fmla="*/ 3586163 h 5429250"/>
              <a:gd name="connsiteX2" fmla="*/ 646 w 2962751"/>
              <a:gd name="connsiteY2" fmla="*/ 2371725 h 5429250"/>
              <a:gd name="connsiteX3" fmla="*/ 2543822 w 2962751"/>
              <a:gd name="connsiteY3" fmla="*/ 1271588 h 5429250"/>
              <a:gd name="connsiteX4" fmla="*/ 2958159 w 2962751"/>
              <a:gd name="connsiteY4" fmla="*/ 5429250 h 5429250"/>
              <a:gd name="connsiteX0" fmla="*/ 2914654 w 2962108"/>
              <a:gd name="connsiteY0" fmla="*/ 0 h 5429250"/>
              <a:gd name="connsiteX1" fmla="*/ 2528893 w 2962108"/>
              <a:gd name="connsiteY1" fmla="*/ 3171826 h 5429250"/>
              <a:gd name="connsiteX2" fmla="*/ 3 w 2962108"/>
              <a:gd name="connsiteY2" fmla="*/ 2371725 h 5429250"/>
              <a:gd name="connsiteX3" fmla="*/ 2543179 w 2962108"/>
              <a:gd name="connsiteY3" fmla="*/ 1271588 h 5429250"/>
              <a:gd name="connsiteX4" fmla="*/ 2957516 w 2962108"/>
              <a:gd name="connsiteY4" fmla="*/ 5429250 h 5429250"/>
              <a:gd name="connsiteX0" fmla="*/ 2914659 w 2964477"/>
              <a:gd name="connsiteY0" fmla="*/ 0 h 5429250"/>
              <a:gd name="connsiteX1" fmla="*/ 2528898 w 2964477"/>
              <a:gd name="connsiteY1" fmla="*/ 3171826 h 5429250"/>
              <a:gd name="connsiteX2" fmla="*/ 8 w 2964477"/>
              <a:gd name="connsiteY2" fmla="*/ 2371725 h 5429250"/>
              <a:gd name="connsiteX3" fmla="*/ 2557471 w 2964477"/>
              <a:gd name="connsiteY3" fmla="*/ 1728788 h 5429250"/>
              <a:gd name="connsiteX4" fmla="*/ 2957521 w 2964477"/>
              <a:gd name="connsiteY4" fmla="*/ 5429250 h 5429250"/>
              <a:gd name="connsiteX0" fmla="*/ 2914659 w 2964477"/>
              <a:gd name="connsiteY0" fmla="*/ 0 h 5429250"/>
              <a:gd name="connsiteX1" fmla="*/ 2528898 w 2964477"/>
              <a:gd name="connsiteY1" fmla="*/ 3171826 h 5429250"/>
              <a:gd name="connsiteX2" fmla="*/ 8 w 2964477"/>
              <a:gd name="connsiteY2" fmla="*/ 2371725 h 5429250"/>
              <a:gd name="connsiteX3" fmla="*/ 2557471 w 2964477"/>
              <a:gd name="connsiteY3" fmla="*/ 1728788 h 5429250"/>
              <a:gd name="connsiteX4" fmla="*/ 2957521 w 2964477"/>
              <a:gd name="connsiteY4" fmla="*/ 5429250 h 5429250"/>
              <a:gd name="connsiteX0" fmla="*/ 2915047 w 2964865"/>
              <a:gd name="connsiteY0" fmla="*/ 0 h 5429250"/>
              <a:gd name="connsiteX1" fmla="*/ 2529286 w 2964865"/>
              <a:gd name="connsiteY1" fmla="*/ 3171826 h 5429250"/>
              <a:gd name="connsiteX2" fmla="*/ 396 w 2964865"/>
              <a:gd name="connsiteY2" fmla="*/ 2371725 h 5429250"/>
              <a:gd name="connsiteX3" fmla="*/ 2557859 w 2964865"/>
              <a:gd name="connsiteY3" fmla="*/ 1728788 h 5429250"/>
              <a:gd name="connsiteX4" fmla="*/ 2957909 w 2964865"/>
              <a:gd name="connsiteY4" fmla="*/ 5429250 h 5429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64865" h="5429250">
                <a:moveTo>
                  <a:pt x="2915047" y="0"/>
                </a:moveTo>
                <a:cubicBezTo>
                  <a:pt x="2915047" y="352425"/>
                  <a:pt x="3015061" y="2776539"/>
                  <a:pt x="2529286" y="3171826"/>
                </a:cubicBezTo>
                <a:cubicBezTo>
                  <a:pt x="2043511" y="3567113"/>
                  <a:pt x="-32941" y="3855244"/>
                  <a:pt x="396" y="2371725"/>
                </a:cubicBezTo>
                <a:cubicBezTo>
                  <a:pt x="33733" y="888206"/>
                  <a:pt x="2064940" y="1219200"/>
                  <a:pt x="2557859" y="1728788"/>
                </a:cubicBezTo>
                <a:cubicBezTo>
                  <a:pt x="3050778" y="2238376"/>
                  <a:pt x="2957909" y="5429250"/>
                  <a:pt x="2957909" y="5429250"/>
                </a:cubicBez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Freeform 47"/>
          <p:cNvSpPr/>
          <p:nvPr/>
        </p:nvSpPr>
        <p:spPr>
          <a:xfrm>
            <a:off x="1849595" y="4704717"/>
            <a:ext cx="1067600" cy="1185863"/>
          </a:xfrm>
          <a:custGeom>
            <a:avLst/>
            <a:gdLst>
              <a:gd name="connsiteX0" fmla="*/ 14554 w 28841"/>
              <a:gd name="connsiteY0" fmla="*/ 0 h 3971925"/>
              <a:gd name="connsiteX1" fmla="*/ 14554 w 28841"/>
              <a:gd name="connsiteY1" fmla="*/ 1057275 h 3971925"/>
              <a:gd name="connsiteX2" fmla="*/ 14554 w 28841"/>
              <a:gd name="connsiteY2" fmla="*/ 2114550 h 3971925"/>
              <a:gd name="connsiteX3" fmla="*/ 266 w 28841"/>
              <a:gd name="connsiteY3" fmla="*/ 3086100 h 3971925"/>
              <a:gd name="connsiteX4" fmla="*/ 28841 w 28841"/>
              <a:gd name="connsiteY4" fmla="*/ 3971925 h 3971925"/>
              <a:gd name="connsiteX0" fmla="*/ 2214565 w 2378606"/>
              <a:gd name="connsiteY0" fmla="*/ 0 h 3971925"/>
              <a:gd name="connsiteX1" fmla="*/ 2214565 w 2378606"/>
              <a:gd name="connsiteY1" fmla="*/ 1057275 h 3971925"/>
              <a:gd name="connsiteX2" fmla="*/ 2 w 2378606"/>
              <a:gd name="connsiteY2" fmla="*/ 2043112 h 3971925"/>
              <a:gd name="connsiteX3" fmla="*/ 2200277 w 2378606"/>
              <a:gd name="connsiteY3" fmla="*/ 3086100 h 3971925"/>
              <a:gd name="connsiteX4" fmla="*/ 2228852 w 2378606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3086100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3629025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757237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757237 h 3971925"/>
              <a:gd name="connsiteX4" fmla="*/ 2228850 w 2373123"/>
              <a:gd name="connsiteY4" fmla="*/ 3971925 h 3971925"/>
              <a:gd name="connsiteX0" fmla="*/ 2200275 w 2373123"/>
              <a:gd name="connsiteY0" fmla="*/ 0 h 4329112"/>
              <a:gd name="connsiteX1" fmla="*/ 2200276 w 2373123"/>
              <a:gd name="connsiteY1" fmla="*/ 3443287 h 4329112"/>
              <a:gd name="connsiteX2" fmla="*/ 0 w 2373123"/>
              <a:gd name="connsiteY2" fmla="*/ 2400299 h 4329112"/>
              <a:gd name="connsiteX3" fmla="*/ 2200275 w 2373123"/>
              <a:gd name="connsiteY3" fmla="*/ 1114424 h 4329112"/>
              <a:gd name="connsiteX4" fmla="*/ 2228850 w 2373123"/>
              <a:gd name="connsiteY4" fmla="*/ 4329112 h 4329112"/>
              <a:gd name="connsiteX0" fmla="*/ 2200275 w 2363258"/>
              <a:gd name="connsiteY0" fmla="*/ 0 h 5214937"/>
              <a:gd name="connsiteX1" fmla="*/ 2200276 w 2363258"/>
              <a:gd name="connsiteY1" fmla="*/ 3443287 h 5214937"/>
              <a:gd name="connsiteX2" fmla="*/ 0 w 2363258"/>
              <a:gd name="connsiteY2" fmla="*/ 2400299 h 5214937"/>
              <a:gd name="connsiteX3" fmla="*/ 2200275 w 2363258"/>
              <a:gd name="connsiteY3" fmla="*/ 1114424 h 5214937"/>
              <a:gd name="connsiteX4" fmla="*/ 2157412 w 2363258"/>
              <a:gd name="connsiteY4" fmla="*/ 5214937 h 5214937"/>
              <a:gd name="connsiteX0" fmla="*/ 2300288 w 2470680"/>
              <a:gd name="connsiteY0" fmla="*/ 0 h 5214937"/>
              <a:gd name="connsiteX1" fmla="*/ 2300289 w 2470680"/>
              <a:gd name="connsiteY1" fmla="*/ 3443287 h 5214937"/>
              <a:gd name="connsiteX2" fmla="*/ 0 w 2470680"/>
              <a:gd name="connsiteY2" fmla="*/ 2214561 h 5214937"/>
              <a:gd name="connsiteX3" fmla="*/ 2300288 w 2470680"/>
              <a:gd name="connsiteY3" fmla="*/ 1114424 h 5214937"/>
              <a:gd name="connsiteX4" fmla="*/ 2257425 w 2470680"/>
              <a:gd name="connsiteY4" fmla="*/ 5214937 h 5214937"/>
              <a:gd name="connsiteX0" fmla="*/ 2300288 w 2470680"/>
              <a:gd name="connsiteY0" fmla="*/ 0 h 5214937"/>
              <a:gd name="connsiteX1" fmla="*/ 2300289 w 2470680"/>
              <a:gd name="connsiteY1" fmla="*/ 3443287 h 5214937"/>
              <a:gd name="connsiteX2" fmla="*/ 0 w 2470680"/>
              <a:gd name="connsiteY2" fmla="*/ 2214561 h 5214937"/>
              <a:gd name="connsiteX3" fmla="*/ 2300288 w 2470680"/>
              <a:gd name="connsiteY3" fmla="*/ 1128712 h 5214937"/>
              <a:gd name="connsiteX4" fmla="*/ 2257425 w 2470680"/>
              <a:gd name="connsiteY4" fmla="*/ 5214937 h 5214937"/>
              <a:gd name="connsiteX0" fmla="*/ 2300980 w 2471372"/>
              <a:gd name="connsiteY0" fmla="*/ 0 h 5214937"/>
              <a:gd name="connsiteX1" fmla="*/ 2300981 w 2471372"/>
              <a:gd name="connsiteY1" fmla="*/ 3443287 h 5214937"/>
              <a:gd name="connsiteX2" fmla="*/ 692 w 2471372"/>
              <a:gd name="connsiteY2" fmla="*/ 2214561 h 5214937"/>
              <a:gd name="connsiteX3" fmla="*/ 2300980 w 2471372"/>
              <a:gd name="connsiteY3" fmla="*/ 1128712 h 5214937"/>
              <a:gd name="connsiteX4" fmla="*/ 2258117 w 2471372"/>
              <a:gd name="connsiteY4" fmla="*/ 5214937 h 5214937"/>
              <a:gd name="connsiteX0" fmla="*/ 2543804 w 2732188"/>
              <a:gd name="connsiteY0" fmla="*/ 0 h 5214937"/>
              <a:gd name="connsiteX1" fmla="*/ 2543805 w 2732188"/>
              <a:gd name="connsiteY1" fmla="*/ 3443287 h 5214937"/>
              <a:gd name="connsiteX2" fmla="*/ 628 w 2732188"/>
              <a:gd name="connsiteY2" fmla="*/ 2228849 h 5214937"/>
              <a:gd name="connsiteX3" fmla="*/ 2543804 w 2732188"/>
              <a:gd name="connsiteY3" fmla="*/ 1128712 h 5214937"/>
              <a:gd name="connsiteX4" fmla="*/ 2500941 w 2732188"/>
              <a:gd name="connsiteY4" fmla="*/ 5214937 h 5214937"/>
              <a:gd name="connsiteX0" fmla="*/ 2915297 w 2927001"/>
              <a:gd name="connsiteY0" fmla="*/ 0 h 5357813"/>
              <a:gd name="connsiteX1" fmla="*/ 2543823 w 2927001"/>
              <a:gd name="connsiteY1" fmla="*/ 3586163 h 5357813"/>
              <a:gd name="connsiteX2" fmla="*/ 646 w 2927001"/>
              <a:gd name="connsiteY2" fmla="*/ 2371725 h 5357813"/>
              <a:gd name="connsiteX3" fmla="*/ 2543822 w 2927001"/>
              <a:gd name="connsiteY3" fmla="*/ 1271588 h 5357813"/>
              <a:gd name="connsiteX4" fmla="*/ 2500959 w 2927001"/>
              <a:gd name="connsiteY4" fmla="*/ 5357813 h 5357813"/>
              <a:gd name="connsiteX0" fmla="*/ 2915297 w 2962751"/>
              <a:gd name="connsiteY0" fmla="*/ 0 h 5429250"/>
              <a:gd name="connsiteX1" fmla="*/ 2543823 w 2962751"/>
              <a:gd name="connsiteY1" fmla="*/ 3586163 h 5429250"/>
              <a:gd name="connsiteX2" fmla="*/ 646 w 2962751"/>
              <a:gd name="connsiteY2" fmla="*/ 2371725 h 5429250"/>
              <a:gd name="connsiteX3" fmla="*/ 2543822 w 2962751"/>
              <a:gd name="connsiteY3" fmla="*/ 1271588 h 5429250"/>
              <a:gd name="connsiteX4" fmla="*/ 2958159 w 2962751"/>
              <a:gd name="connsiteY4" fmla="*/ 5429250 h 5429250"/>
              <a:gd name="connsiteX0" fmla="*/ 2914654 w 2962108"/>
              <a:gd name="connsiteY0" fmla="*/ 0 h 5429250"/>
              <a:gd name="connsiteX1" fmla="*/ 2528893 w 2962108"/>
              <a:gd name="connsiteY1" fmla="*/ 3171826 h 5429250"/>
              <a:gd name="connsiteX2" fmla="*/ 3 w 2962108"/>
              <a:gd name="connsiteY2" fmla="*/ 2371725 h 5429250"/>
              <a:gd name="connsiteX3" fmla="*/ 2543179 w 2962108"/>
              <a:gd name="connsiteY3" fmla="*/ 1271588 h 5429250"/>
              <a:gd name="connsiteX4" fmla="*/ 2957516 w 2962108"/>
              <a:gd name="connsiteY4" fmla="*/ 5429250 h 5429250"/>
              <a:gd name="connsiteX0" fmla="*/ 2914659 w 2964477"/>
              <a:gd name="connsiteY0" fmla="*/ 0 h 5429250"/>
              <a:gd name="connsiteX1" fmla="*/ 2528898 w 2964477"/>
              <a:gd name="connsiteY1" fmla="*/ 3171826 h 5429250"/>
              <a:gd name="connsiteX2" fmla="*/ 8 w 2964477"/>
              <a:gd name="connsiteY2" fmla="*/ 2371725 h 5429250"/>
              <a:gd name="connsiteX3" fmla="*/ 2557471 w 2964477"/>
              <a:gd name="connsiteY3" fmla="*/ 1728788 h 5429250"/>
              <a:gd name="connsiteX4" fmla="*/ 2957521 w 2964477"/>
              <a:gd name="connsiteY4" fmla="*/ 5429250 h 5429250"/>
              <a:gd name="connsiteX0" fmla="*/ 2914659 w 2964477"/>
              <a:gd name="connsiteY0" fmla="*/ 0 h 5429250"/>
              <a:gd name="connsiteX1" fmla="*/ 2528898 w 2964477"/>
              <a:gd name="connsiteY1" fmla="*/ 3171826 h 5429250"/>
              <a:gd name="connsiteX2" fmla="*/ 8 w 2964477"/>
              <a:gd name="connsiteY2" fmla="*/ 2371725 h 5429250"/>
              <a:gd name="connsiteX3" fmla="*/ 2557471 w 2964477"/>
              <a:gd name="connsiteY3" fmla="*/ 1728788 h 5429250"/>
              <a:gd name="connsiteX4" fmla="*/ 2957521 w 2964477"/>
              <a:gd name="connsiteY4" fmla="*/ 5429250 h 5429250"/>
              <a:gd name="connsiteX0" fmla="*/ 2915047 w 2964865"/>
              <a:gd name="connsiteY0" fmla="*/ 0 h 5429250"/>
              <a:gd name="connsiteX1" fmla="*/ 2529286 w 2964865"/>
              <a:gd name="connsiteY1" fmla="*/ 3171826 h 5429250"/>
              <a:gd name="connsiteX2" fmla="*/ 396 w 2964865"/>
              <a:gd name="connsiteY2" fmla="*/ 2371725 h 5429250"/>
              <a:gd name="connsiteX3" fmla="*/ 2557859 w 2964865"/>
              <a:gd name="connsiteY3" fmla="*/ 1728788 h 5429250"/>
              <a:gd name="connsiteX4" fmla="*/ 2957909 w 2964865"/>
              <a:gd name="connsiteY4" fmla="*/ 5429250 h 5429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64865" h="5429250">
                <a:moveTo>
                  <a:pt x="2915047" y="0"/>
                </a:moveTo>
                <a:cubicBezTo>
                  <a:pt x="2915047" y="352425"/>
                  <a:pt x="3015061" y="2776539"/>
                  <a:pt x="2529286" y="3171826"/>
                </a:cubicBezTo>
                <a:cubicBezTo>
                  <a:pt x="2043511" y="3567113"/>
                  <a:pt x="-32941" y="3855244"/>
                  <a:pt x="396" y="2371725"/>
                </a:cubicBezTo>
                <a:cubicBezTo>
                  <a:pt x="33733" y="888206"/>
                  <a:pt x="2064940" y="1219200"/>
                  <a:pt x="2557859" y="1728788"/>
                </a:cubicBezTo>
                <a:cubicBezTo>
                  <a:pt x="3050778" y="2238376"/>
                  <a:pt x="2957909" y="5429250"/>
                  <a:pt x="2957909" y="5429250"/>
                </a:cubicBez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Freeform 48"/>
          <p:cNvSpPr/>
          <p:nvPr/>
        </p:nvSpPr>
        <p:spPr>
          <a:xfrm>
            <a:off x="1849595" y="4148395"/>
            <a:ext cx="1067600" cy="1185863"/>
          </a:xfrm>
          <a:custGeom>
            <a:avLst/>
            <a:gdLst>
              <a:gd name="connsiteX0" fmla="*/ 14554 w 28841"/>
              <a:gd name="connsiteY0" fmla="*/ 0 h 3971925"/>
              <a:gd name="connsiteX1" fmla="*/ 14554 w 28841"/>
              <a:gd name="connsiteY1" fmla="*/ 1057275 h 3971925"/>
              <a:gd name="connsiteX2" fmla="*/ 14554 w 28841"/>
              <a:gd name="connsiteY2" fmla="*/ 2114550 h 3971925"/>
              <a:gd name="connsiteX3" fmla="*/ 266 w 28841"/>
              <a:gd name="connsiteY3" fmla="*/ 3086100 h 3971925"/>
              <a:gd name="connsiteX4" fmla="*/ 28841 w 28841"/>
              <a:gd name="connsiteY4" fmla="*/ 3971925 h 3971925"/>
              <a:gd name="connsiteX0" fmla="*/ 2214565 w 2378606"/>
              <a:gd name="connsiteY0" fmla="*/ 0 h 3971925"/>
              <a:gd name="connsiteX1" fmla="*/ 2214565 w 2378606"/>
              <a:gd name="connsiteY1" fmla="*/ 1057275 h 3971925"/>
              <a:gd name="connsiteX2" fmla="*/ 2 w 2378606"/>
              <a:gd name="connsiteY2" fmla="*/ 2043112 h 3971925"/>
              <a:gd name="connsiteX3" fmla="*/ 2200277 w 2378606"/>
              <a:gd name="connsiteY3" fmla="*/ 3086100 h 3971925"/>
              <a:gd name="connsiteX4" fmla="*/ 2228852 w 2378606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3086100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3629025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757237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757237 h 3971925"/>
              <a:gd name="connsiteX4" fmla="*/ 2228850 w 2373123"/>
              <a:gd name="connsiteY4" fmla="*/ 3971925 h 3971925"/>
              <a:gd name="connsiteX0" fmla="*/ 2200275 w 2373123"/>
              <a:gd name="connsiteY0" fmla="*/ 0 h 4329112"/>
              <a:gd name="connsiteX1" fmla="*/ 2200276 w 2373123"/>
              <a:gd name="connsiteY1" fmla="*/ 3443287 h 4329112"/>
              <a:gd name="connsiteX2" fmla="*/ 0 w 2373123"/>
              <a:gd name="connsiteY2" fmla="*/ 2400299 h 4329112"/>
              <a:gd name="connsiteX3" fmla="*/ 2200275 w 2373123"/>
              <a:gd name="connsiteY3" fmla="*/ 1114424 h 4329112"/>
              <a:gd name="connsiteX4" fmla="*/ 2228850 w 2373123"/>
              <a:gd name="connsiteY4" fmla="*/ 4329112 h 4329112"/>
              <a:gd name="connsiteX0" fmla="*/ 2200275 w 2363258"/>
              <a:gd name="connsiteY0" fmla="*/ 0 h 5214937"/>
              <a:gd name="connsiteX1" fmla="*/ 2200276 w 2363258"/>
              <a:gd name="connsiteY1" fmla="*/ 3443287 h 5214937"/>
              <a:gd name="connsiteX2" fmla="*/ 0 w 2363258"/>
              <a:gd name="connsiteY2" fmla="*/ 2400299 h 5214937"/>
              <a:gd name="connsiteX3" fmla="*/ 2200275 w 2363258"/>
              <a:gd name="connsiteY3" fmla="*/ 1114424 h 5214937"/>
              <a:gd name="connsiteX4" fmla="*/ 2157412 w 2363258"/>
              <a:gd name="connsiteY4" fmla="*/ 5214937 h 5214937"/>
              <a:gd name="connsiteX0" fmla="*/ 2300288 w 2470680"/>
              <a:gd name="connsiteY0" fmla="*/ 0 h 5214937"/>
              <a:gd name="connsiteX1" fmla="*/ 2300289 w 2470680"/>
              <a:gd name="connsiteY1" fmla="*/ 3443287 h 5214937"/>
              <a:gd name="connsiteX2" fmla="*/ 0 w 2470680"/>
              <a:gd name="connsiteY2" fmla="*/ 2214561 h 5214937"/>
              <a:gd name="connsiteX3" fmla="*/ 2300288 w 2470680"/>
              <a:gd name="connsiteY3" fmla="*/ 1114424 h 5214937"/>
              <a:gd name="connsiteX4" fmla="*/ 2257425 w 2470680"/>
              <a:gd name="connsiteY4" fmla="*/ 5214937 h 5214937"/>
              <a:gd name="connsiteX0" fmla="*/ 2300288 w 2470680"/>
              <a:gd name="connsiteY0" fmla="*/ 0 h 5214937"/>
              <a:gd name="connsiteX1" fmla="*/ 2300289 w 2470680"/>
              <a:gd name="connsiteY1" fmla="*/ 3443287 h 5214937"/>
              <a:gd name="connsiteX2" fmla="*/ 0 w 2470680"/>
              <a:gd name="connsiteY2" fmla="*/ 2214561 h 5214937"/>
              <a:gd name="connsiteX3" fmla="*/ 2300288 w 2470680"/>
              <a:gd name="connsiteY3" fmla="*/ 1128712 h 5214937"/>
              <a:gd name="connsiteX4" fmla="*/ 2257425 w 2470680"/>
              <a:gd name="connsiteY4" fmla="*/ 5214937 h 5214937"/>
              <a:gd name="connsiteX0" fmla="*/ 2300980 w 2471372"/>
              <a:gd name="connsiteY0" fmla="*/ 0 h 5214937"/>
              <a:gd name="connsiteX1" fmla="*/ 2300981 w 2471372"/>
              <a:gd name="connsiteY1" fmla="*/ 3443287 h 5214937"/>
              <a:gd name="connsiteX2" fmla="*/ 692 w 2471372"/>
              <a:gd name="connsiteY2" fmla="*/ 2214561 h 5214937"/>
              <a:gd name="connsiteX3" fmla="*/ 2300980 w 2471372"/>
              <a:gd name="connsiteY3" fmla="*/ 1128712 h 5214937"/>
              <a:gd name="connsiteX4" fmla="*/ 2258117 w 2471372"/>
              <a:gd name="connsiteY4" fmla="*/ 5214937 h 5214937"/>
              <a:gd name="connsiteX0" fmla="*/ 2543804 w 2732188"/>
              <a:gd name="connsiteY0" fmla="*/ 0 h 5214937"/>
              <a:gd name="connsiteX1" fmla="*/ 2543805 w 2732188"/>
              <a:gd name="connsiteY1" fmla="*/ 3443287 h 5214937"/>
              <a:gd name="connsiteX2" fmla="*/ 628 w 2732188"/>
              <a:gd name="connsiteY2" fmla="*/ 2228849 h 5214937"/>
              <a:gd name="connsiteX3" fmla="*/ 2543804 w 2732188"/>
              <a:gd name="connsiteY3" fmla="*/ 1128712 h 5214937"/>
              <a:gd name="connsiteX4" fmla="*/ 2500941 w 2732188"/>
              <a:gd name="connsiteY4" fmla="*/ 5214937 h 5214937"/>
              <a:gd name="connsiteX0" fmla="*/ 2915297 w 2927001"/>
              <a:gd name="connsiteY0" fmla="*/ 0 h 5357813"/>
              <a:gd name="connsiteX1" fmla="*/ 2543823 w 2927001"/>
              <a:gd name="connsiteY1" fmla="*/ 3586163 h 5357813"/>
              <a:gd name="connsiteX2" fmla="*/ 646 w 2927001"/>
              <a:gd name="connsiteY2" fmla="*/ 2371725 h 5357813"/>
              <a:gd name="connsiteX3" fmla="*/ 2543822 w 2927001"/>
              <a:gd name="connsiteY3" fmla="*/ 1271588 h 5357813"/>
              <a:gd name="connsiteX4" fmla="*/ 2500959 w 2927001"/>
              <a:gd name="connsiteY4" fmla="*/ 5357813 h 5357813"/>
              <a:gd name="connsiteX0" fmla="*/ 2915297 w 2962751"/>
              <a:gd name="connsiteY0" fmla="*/ 0 h 5429250"/>
              <a:gd name="connsiteX1" fmla="*/ 2543823 w 2962751"/>
              <a:gd name="connsiteY1" fmla="*/ 3586163 h 5429250"/>
              <a:gd name="connsiteX2" fmla="*/ 646 w 2962751"/>
              <a:gd name="connsiteY2" fmla="*/ 2371725 h 5429250"/>
              <a:gd name="connsiteX3" fmla="*/ 2543822 w 2962751"/>
              <a:gd name="connsiteY3" fmla="*/ 1271588 h 5429250"/>
              <a:gd name="connsiteX4" fmla="*/ 2958159 w 2962751"/>
              <a:gd name="connsiteY4" fmla="*/ 5429250 h 5429250"/>
              <a:gd name="connsiteX0" fmla="*/ 2914654 w 2962108"/>
              <a:gd name="connsiteY0" fmla="*/ 0 h 5429250"/>
              <a:gd name="connsiteX1" fmla="*/ 2528893 w 2962108"/>
              <a:gd name="connsiteY1" fmla="*/ 3171826 h 5429250"/>
              <a:gd name="connsiteX2" fmla="*/ 3 w 2962108"/>
              <a:gd name="connsiteY2" fmla="*/ 2371725 h 5429250"/>
              <a:gd name="connsiteX3" fmla="*/ 2543179 w 2962108"/>
              <a:gd name="connsiteY3" fmla="*/ 1271588 h 5429250"/>
              <a:gd name="connsiteX4" fmla="*/ 2957516 w 2962108"/>
              <a:gd name="connsiteY4" fmla="*/ 5429250 h 5429250"/>
              <a:gd name="connsiteX0" fmla="*/ 2914659 w 2964477"/>
              <a:gd name="connsiteY0" fmla="*/ 0 h 5429250"/>
              <a:gd name="connsiteX1" fmla="*/ 2528898 w 2964477"/>
              <a:gd name="connsiteY1" fmla="*/ 3171826 h 5429250"/>
              <a:gd name="connsiteX2" fmla="*/ 8 w 2964477"/>
              <a:gd name="connsiteY2" fmla="*/ 2371725 h 5429250"/>
              <a:gd name="connsiteX3" fmla="*/ 2557471 w 2964477"/>
              <a:gd name="connsiteY3" fmla="*/ 1728788 h 5429250"/>
              <a:gd name="connsiteX4" fmla="*/ 2957521 w 2964477"/>
              <a:gd name="connsiteY4" fmla="*/ 5429250 h 5429250"/>
              <a:gd name="connsiteX0" fmla="*/ 2914659 w 2964477"/>
              <a:gd name="connsiteY0" fmla="*/ 0 h 5429250"/>
              <a:gd name="connsiteX1" fmla="*/ 2528898 w 2964477"/>
              <a:gd name="connsiteY1" fmla="*/ 3171826 h 5429250"/>
              <a:gd name="connsiteX2" fmla="*/ 8 w 2964477"/>
              <a:gd name="connsiteY2" fmla="*/ 2371725 h 5429250"/>
              <a:gd name="connsiteX3" fmla="*/ 2557471 w 2964477"/>
              <a:gd name="connsiteY3" fmla="*/ 1728788 h 5429250"/>
              <a:gd name="connsiteX4" fmla="*/ 2957521 w 2964477"/>
              <a:gd name="connsiteY4" fmla="*/ 5429250 h 5429250"/>
              <a:gd name="connsiteX0" fmla="*/ 2915047 w 2964865"/>
              <a:gd name="connsiteY0" fmla="*/ 0 h 5429250"/>
              <a:gd name="connsiteX1" fmla="*/ 2529286 w 2964865"/>
              <a:gd name="connsiteY1" fmla="*/ 3171826 h 5429250"/>
              <a:gd name="connsiteX2" fmla="*/ 396 w 2964865"/>
              <a:gd name="connsiteY2" fmla="*/ 2371725 h 5429250"/>
              <a:gd name="connsiteX3" fmla="*/ 2557859 w 2964865"/>
              <a:gd name="connsiteY3" fmla="*/ 1728788 h 5429250"/>
              <a:gd name="connsiteX4" fmla="*/ 2957909 w 2964865"/>
              <a:gd name="connsiteY4" fmla="*/ 5429250 h 5429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64865" h="5429250">
                <a:moveTo>
                  <a:pt x="2915047" y="0"/>
                </a:moveTo>
                <a:cubicBezTo>
                  <a:pt x="2915047" y="352425"/>
                  <a:pt x="3015061" y="2776539"/>
                  <a:pt x="2529286" y="3171826"/>
                </a:cubicBezTo>
                <a:cubicBezTo>
                  <a:pt x="2043511" y="3567113"/>
                  <a:pt x="-32941" y="3855244"/>
                  <a:pt x="396" y="2371725"/>
                </a:cubicBezTo>
                <a:cubicBezTo>
                  <a:pt x="33733" y="888206"/>
                  <a:pt x="2064940" y="1219200"/>
                  <a:pt x="2557859" y="1728788"/>
                </a:cubicBezTo>
                <a:cubicBezTo>
                  <a:pt x="3050778" y="2238376"/>
                  <a:pt x="2957909" y="5429250"/>
                  <a:pt x="2957909" y="5429250"/>
                </a:cubicBez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reeform 49"/>
          <p:cNvSpPr/>
          <p:nvPr/>
        </p:nvSpPr>
        <p:spPr>
          <a:xfrm>
            <a:off x="1849595" y="3588210"/>
            <a:ext cx="1067600" cy="1185863"/>
          </a:xfrm>
          <a:custGeom>
            <a:avLst/>
            <a:gdLst>
              <a:gd name="connsiteX0" fmla="*/ 14554 w 28841"/>
              <a:gd name="connsiteY0" fmla="*/ 0 h 3971925"/>
              <a:gd name="connsiteX1" fmla="*/ 14554 w 28841"/>
              <a:gd name="connsiteY1" fmla="*/ 1057275 h 3971925"/>
              <a:gd name="connsiteX2" fmla="*/ 14554 w 28841"/>
              <a:gd name="connsiteY2" fmla="*/ 2114550 h 3971925"/>
              <a:gd name="connsiteX3" fmla="*/ 266 w 28841"/>
              <a:gd name="connsiteY3" fmla="*/ 3086100 h 3971925"/>
              <a:gd name="connsiteX4" fmla="*/ 28841 w 28841"/>
              <a:gd name="connsiteY4" fmla="*/ 3971925 h 3971925"/>
              <a:gd name="connsiteX0" fmla="*/ 2214565 w 2378606"/>
              <a:gd name="connsiteY0" fmla="*/ 0 h 3971925"/>
              <a:gd name="connsiteX1" fmla="*/ 2214565 w 2378606"/>
              <a:gd name="connsiteY1" fmla="*/ 1057275 h 3971925"/>
              <a:gd name="connsiteX2" fmla="*/ 2 w 2378606"/>
              <a:gd name="connsiteY2" fmla="*/ 2043112 h 3971925"/>
              <a:gd name="connsiteX3" fmla="*/ 2200277 w 2378606"/>
              <a:gd name="connsiteY3" fmla="*/ 3086100 h 3971925"/>
              <a:gd name="connsiteX4" fmla="*/ 2228852 w 2378606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3086100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3629025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757237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757237 h 3971925"/>
              <a:gd name="connsiteX4" fmla="*/ 2228850 w 2373123"/>
              <a:gd name="connsiteY4" fmla="*/ 3971925 h 3971925"/>
              <a:gd name="connsiteX0" fmla="*/ 2200275 w 2373123"/>
              <a:gd name="connsiteY0" fmla="*/ 0 h 4329112"/>
              <a:gd name="connsiteX1" fmla="*/ 2200276 w 2373123"/>
              <a:gd name="connsiteY1" fmla="*/ 3443287 h 4329112"/>
              <a:gd name="connsiteX2" fmla="*/ 0 w 2373123"/>
              <a:gd name="connsiteY2" fmla="*/ 2400299 h 4329112"/>
              <a:gd name="connsiteX3" fmla="*/ 2200275 w 2373123"/>
              <a:gd name="connsiteY3" fmla="*/ 1114424 h 4329112"/>
              <a:gd name="connsiteX4" fmla="*/ 2228850 w 2373123"/>
              <a:gd name="connsiteY4" fmla="*/ 4329112 h 4329112"/>
              <a:gd name="connsiteX0" fmla="*/ 2200275 w 2363258"/>
              <a:gd name="connsiteY0" fmla="*/ 0 h 5214937"/>
              <a:gd name="connsiteX1" fmla="*/ 2200276 w 2363258"/>
              <a:gd name="connsiteY1" fmla="*/ 3443287 h 5214937"/>
              <a:gd name="connsiteX2" fmla="*/ 0 w 2363258"/>
              <a:gd name="connsiteY2" fmla="*/ 2400299 h 5214937"/>
              <a:gd name="connsiteX3" fmla="*/ 2200275 w 2363258"/>
              <a:gd name="connsiteY3" fmla="*/ 1114424 h 5214937"/>
              <a:gd name="connsiteX4" fmla="*/ 2157412 w 2363258"/>
              <a:gd name="connsiteY4" fmla="*/ 5214937 h 5214937"/>
              <a:gd name="connsiteX0" fmla="*/ 2300288 w 2470680"/>
              <a:gd name="connsiteY0" fmla="*/ 0 h 5214937"/>
              <a:gd name="connsiteX1" fmla="*/ 2300289 w 2470680"/>
              <a:gd name="connsiteY1" fmla="*/ 3443287 h 5214937"/>
              <a:gd name="connsiteX2" fmla="*/ 0 w 2470680"/>
              <a:gd name="connsiteY2" fmla="*/ 2214561 h 5214937"/>
              <a:gd name="connsiteX3" fmla="*/ 2300288 w 2470680"/>
              <a:gd name="connsiteY3" fmla="*/ 1114424 h 5214937"/>
              <a:gd name="connsiteX4" fmla="*/ 2257425 w 2470680"/>
              <a:gd name="connsiteY4" fmla="*/ 5214937 h 5214937"/>
              <a:gd name="connsiteX0" fmla="*/ 2300288 w 2470680"/>
              <a:gd name="connsiteY0" fmla="*/ 0 h 5214937"/>
              <a:gd name="connsiteX1" fmla="*/ 2300289 w 2470680"/>
              <a:gd name="connsiteY1" fmla="*/ 3443287 h 5214937"/>
              <a:gd name="connsiteX2" fmla="*/ 0 w 2470680"/>
              <a:gd name="connsiteY2" fmla="*/ 2214561 h 5214937"/>
              <a:gd name="connsiteX3" fmla="*/ 2300288 w 2470680"/>
              <a:gd name="connsiteY3" fmla="*/ 1128712 h 5214937"/>
              <a:gd name="connsiteX4" fmla="*/ 2257425 w 2470680"/>
              <a:gd name="connsiteY4" fmla="*/ 5214937 h 5214937"/>
              <a:gd name="connsiteX0" fmla="*/ 2300980 w 2471372"/>
              <a:gd name="connsiteY0" fmla="*/ 0 h 5214937"/>
              <a:gd name="connsiteX1" fmla="*/ 2300981 w 2471372"/>
              <a:gd name="connsiteY1" fmla="*/ 3443287 h 5214937"/>
              <a:gd name="connsiteX2" fmla="*/ 692 w 2471372"/>
              <a:gd name="connsiteY2" fmla="*/ 2214561 h 5214937"/>
              <a:gd name="connsiteX3" fmla="*/ 2300980 w 2471372"/>
              <a:gd name="connsiteY3" fmla="*/ 1128712 h 5214937"/>
              <a:gd name="connsiteX4" fmla="*/ 2258117 w 2471372"/>
              <a:gd name="connsiteY4" fmla="*/ 5214937 h 5214937"/>
              <a:gd name="connsiteX0" fmla="*/ 2543804 w 2732188"/>
              <a:gd name="connsiteY0" fmla="*/ 0 h 5214937"/>
              <a:gd name="connsiteX1" fmla="*/ 2543805 w 2732188"/>
              <a:gd name="connsiteY1" fmla="*/ 3443287 h 5214937"/>
              <a:gd name="connsiteX2" fmla="*/ 628 w 2732188"/>
              <a:gd name="connsiteY2" fmla="*/ 2228849 h 5214937"/>
              <a:gd name="connsiteX3" fmla="*/ 2543804 w 2732188"/>
              <a:gd name="connsiteY3" fmla="*/ 1128712 h 5214937"/>
              <a:gd name="connsiteX4" fmla="*/ 2500941 w 2732188"/>
              <a:gd name="connsiteY4" fmla="*/ 5214937 h 5214937"/>
              <a:gd name="connsiteX0" fmla="*/ 2915297 w 2927001"/>
              <a:gd name="connsiteY0" fmla="*/ 0 h 5357813"/>
              <a:gd name="connsiteX1" fmla="*/ 2543823 w 2927001"/>
              <a:gd name="connsiteY1" fmla="*/ 3586163 h 5357813"/>
              <a:gd name="connsiteX2" fmla="*/ 646 w 2927001"/>
              <a:gd name="connsiteY2" fmla="*/ 2371725 h 5357813"/>
              <a:gd name="connsiteX3" fmla="*/ 2543822 w 2927001"/>
              <a:gd name="connsiteY3" fmla="*/ 1271588 h 5357813"/>
              <a:gd name="connsiteX4" fmla="*/ 2500959 w 2927001"/>
              <a:gd name="connsiteY4" fmla="*/ 5357813 h 5357813"/>
              <a:gd name="connsiteX0" fmla="*/ 2915297 w 2962751"/>
              <a:gd name="connsiteY0" fmla="*/ 0 h 5429250"/>
              <a:gd name="connsiteX1" fmla="*/ 2543823 w 2962751"/>
              <a:gd name="connsiteY1" fmla="*/ 3586163 h 5429250"/>
              <a:gd name="connsiteX2" fmla="*/ 646 w 2962751"/>
              <a:gd name="connsiteY2" fmla="*/ 2371725 h 5429250"/>
              <a:gd name="connsiteX3" fmla="*/ 2543822 w 2962751"/>
              <a:gd name="connsiteY3" fmla="*/ 1271588 h 5429250"/>
              <a:gd name="connsiteX4" fmla="*/ 2958159 w 2962751"/>
              <a:gd name="connsiteY4" fmla="*/ 5429250 h 5429250"/>
              <a:gd name="connsiteX0" fmla="*/ 2914654 w 2962108"/>
              <a:gd name="connsiteY0" fmla="*/ 0 h 5429250"/>
              <a:gd name="connsiteX1" fmla="*/ 2528893 w 2962108"/>
              <a:gd name="connsiteY1" fmla="*/ 3171826 h 5429250"/>
              <a:gd name="connsiteX2" fmla="*/ 3 w 2962108"/>
              <a:gd name="connsiteY2" fmla="*/ 2371725 h 5429250"/>
              <a:gd name="connsiteX3" fmla="*/ 2543179 w 2962108"/>
              <a:gd name="connsiteY3" fmla="*/ 1271588 h 5429250"/>
              <a:gd name="connsiteX4" fmla="*/ 2957516 w 2962108"/>
              <a:gd name="connsiteY4" fmla="*/ 5429250 h 5429250"/>
              <a:gd name="connsiteX0" fmla="*/ 2914659 w 2964477"/>
              <a:gd name="connsiteY0" fmla="*/ 0 h 5429250"/>
              <a:gd name="connsiteX1" fmla="*/ 2528898 w 2964477"/>
              <a:gd name="connsiteY1" fmla="*/ 3171826 h 5429250"/>
              <a:gd name="connsiteX2" fmla="*/ 8 w 2964477"/>
              <a:gd name="connsiteY2" fmla="*/ 2371725 h 5429250"/>
              <a:gd name="connsiteX3" fmla="*/ 2557471 w 2964477"/>
              <a:gd name="connsiteY3" fmla="*/ 1728788 h 5429250"/>
              <a:gd name="connsiteX4" fmla="*/ 2957521 w 2964477"/>
              <a:gd name="connsiteY4" fmla="*/ 5429250 h 5429250"/>
              <a:gd name="connsiteX0" fmla="*/ 2914659 w 2964477"/>
              <a:gd name="connsiteY0" fmla="*/ 0 h 5429250"/>
              <a:gd name="connsiteX1" fmla="*/ 2528898 w 2964477"/>
              <a:gd name="connsiteY1" fmla="*/ 3171826 h 5429250"/>
              <a:gd name="connsiteX2" fmla="*/ 8 w 2964477"/>
              <a:gd name="connsiteY2" fmla="*/ 2371725 h 5429250"/>
              <a:gd name="connsiteX3" fmla="*/ 2557471 w 2964477"/>
              <a:gd name="connsiteY3" fmla="*/ 1728788 h 5429250"/>
              <a:gd name="connsiteX4" fmla="*/ 2957521 w 2964477"/>
              <a:gd name="connsiteY4" fmla="*/ 5429250 h 5429250"/>
              <a:gd name="connsiteX0" fmla="*/ 2915047 w 2964865"/>
              <a:gd name="connsiteY0" fmla="*/ 0 h 5429250"/>
              <a:gd name="connsiteX1" fmla="*/ 2529286 w 2964865"/>
              <a:gd name="connsiteY1" fmla="*/ 3171826 h 5429250"/>
              <a:gd name="connsiteX2" fmla="*/ 396 w 2964865"/>
              <a:gd name="connsiteY2" fmla="*/ 2371725 h 5429250"/>
              <a:gd name="connsiteX3" fmla="*/ 2557859 w 2964865"/>
              <a:gd name="connsiteY3" fmla="*/ 1728788 h 5429250"/>
              <a:gd name="connsiteX4" fmla="*/ 2957909 w 2964865"/>
              <a:gd name="connsiteY4" fmla="*/ 5429250 h 5429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64865" h="5429250">
                <a:moveTo>
                  <a:pt x="2915047" y="0"/>
                </a:moveTo>
                <a:cubicBezTo>
                  <a:pt x="2915047" y="352425"/>
                  <a:pt x="3015061" y="2776539"/>
                  <a:pt x="2529286" y="3171826"/>
                </a:cubicBezTo>
                <a:cubicBezTo>
                  <a:pt x="2043511" y="3567113"/>
                  <a:pt x="-32941" y="3855244"/>
                  <a:pt x="396" y="2371725"/>
                </a:cubicBezTo>
                <a:cubicBezTo>
                  <a:pt x="33733" y="888206"/>
                  <a:pt x="2064940" y="1219200"/>
                  <a:pt x="2557859" y="1728788"/>
                </a:cubicBezTo>
                <a:cubicBezTo>
                  <a:pt x="3050778" y="2238376"/>
                  <a:pt x="2957909" y="5429250"/>
                  <a:pt x="2957909" y="5429250"/>
                </a:cubicBez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Freeform 50"/>
          <p:cNvSpPr/>
          <p:nvPr/>
        </p:nvSpPr>
        <p:spPr>
          <a:xfrm>
            <a:off x="1849595" y="3030104"/>
            <a:ext cx="1067600" cy="1185863"/>
          </a:xfrm>
          <a:custGeom>
            <a:avLst/>
            <a:gdLst>
              <a:gd name="connsiteX0" fmla="*/ 14554 w 28841"/>
              <a:gd name="connsiteY0" fmla="*/ 0 h 3971925"/>
              <a:gd name="connsiteX1" fmla="*/ 14554 w 28841"/>
              <a:gd name="connsiteY1" fmla="*/ 1057275 h 3971925"/>
              <a:gd name="connsiteX2" fmla="*/ 14554 w 28841"/>
              <a:gd name="connsiteY2" fmla="*/ 2114550 h 3971925"/>
              <a:gd name="connsiteX3" fmla="*/ 266 w 28841"/>
              <a:gd name="connsiteY3" fmla="*/ 3086100 h 3971925"/>
              <a:gd name="connsiteX4" fmla="*/ 28841 w 28841"/>
              <a:gd name="connsiteY4" fmla="*/ 3971925 h 3971925"/>
              <a:gd name="connsiteX0" fmla="*/ 2214565 w 2378606"/>
              <a:gd name="connsiteY0" fmla="*/ 0 h 3971925"/>
              <a:gd name="connsiteX1" fmla="*/ 2214565 w 2378606"/>
              <a:gd name="connsiteY1" fmla="*/ 1057275 h 3971925"/>
              <a:gd name="connsiteX2" fmla="*/ 2 w 2378606"/>
              <a:gd name="connsiteY2" fmla="*/ 2043112 h 3971925"/>
              <a:gd name="connsiteX3" fmla="*/ 2200277 w 2378606"/>
              <a:gd name="connsiteY3" fmla="*/ 3086100 h 3971925"/>
              <a:gd name="connsiteX4" fmla="*/ 2228852 w 2378606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3086100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3629025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757237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757237 h 3971925"/>
              <a:gd name="connsiteX4" fmla="*/ 2228850 w 2373123"/>
              <a:gd name="connsiteY4" fmla="*/ 3971925 h 3971925"/>
              <a:gd name="connsiteX0" fmla="*/ 2200275 w 2373123"/>
              <a:gd name="connsiteY0" fmla="*/ 0 h 4329112"/>
              <a:gd name="connsiteX1" fmla="*/ 2200276 w 2373123"/>
              <a:gd name="connsiteY1" fmla="*/ 3443287 h 4329112"/>
              <a:gd name="connsiteX2" fmla="*/ 0 w 2373123"/>
              <a:gd name="connsiteY2" fmla="*/ 2400299 h 4329112"/>
              <a:gd name="connsiteX3" fmla="*/ 2200275 w 2373123"/>
              <a:gd name="connsiteY3" fmla="*/ 1114424 h 4329112"/>
              <a:gd name="connsiteX4" fmla="*/ 2228850 w 2373123"/>
              <a:gd name="connsiteY4" fmla="*/ 4329112 h 4329112"/>
              <a:gd name="connsiteX0" fmla="*/ 2200275 w 2363258"/>
              <a:gd name="connsiteY0" fmla="*/ 0 h 5214937"/>
              <a:gd name="connsiteX1" fmla="*/ 2200276 w 2363258"/>
              <a:gd name="connsiteY1" fmla="*/ 3443287 h 5214937"/>
              <a:gd name="connsiteX2" fmla="*/ 0 w 2363258"/>
              <a:gd name="connsiteY2" fmla="*/ 2400299 h 5214937"/>
              <a:gd name="connsiteX3" fmla="*/ 2200275 w 2363258"/>
              <a:gd name="connsiteY3" fmla="*/ 1114424 h 5214937"/>
              <a:gd name="connsiteX4" fmla="*/ 2157412 w 2363258"/>
              <a:gd name="connsiteY4" fmla="*/ 5214937 h 5214937"/>
              <a:gd name="connsiteX0" fmla="*/ 2300288 w 2470680"/>
              <a:gd name="connsiteY0" fmla="*/ 0 h 5214937"/>
              <a:gd name="connsiteX1" fmla="*/ 2300289 w 2470680"/>
              <a:gd name="connsiteY1" fmla="*/ 3443287 h 5214937"/>
              <a:gd name="connsiteX2" fmla="*/ 0 w 2470680"/>
              <a:gd name="connsiteY2" fmla="*/ 2214561 h 5214937"/>
              <a:gd name="connsiteX3" fmla="*/ 2300288 w 2470680"/>
              <a:gd name="connsiteY3" fmla="*/ 1114424 h 5214937"/>
              <a:gd name="connsiteX4" fmla="*/ 2257425 w 2470680"/>
              <a:gd name="connsiteY4" fmla="*/ 5214937 h 5214937"/>
              <a:gd name="connsiteX0" fmla="*/ 2300288 w 2470680"/>
              <a:gd name="connsiteY0" fmla="*/ 0 h 5214937"/>
              <a:gd name="connsiteX1" fmla="*/ 2300289 w 2470680"/>
              <a:gd name="connsiteY1" fmla="*/ 3443287 h 5214937"/>
              <a:gd name="connsiteX2" fmla="*/ 0 w 2470680"/>
              <a:gd name="connsiteY2" fmla="*/ 2214561 h 5214937"/>
              <a:gd name="connsiteX3" fmla="*/ 2300288 w 2470680"/>
              <a:gd name="connsiteY3" fmla="*/ 1128712 h 5214937"/>
              <a:gd name="connsiteX4" fmla="*/ 2257425 w 2470680"/>
              <a:gd name="connsiteY4" fmla="*/ 5214937 h 5214937"/>
              <a:gd name="connsiteX0" fmla="*/ 2300980 w 2471372"/>
              <a:gd name="connsiteY0" fmla="*/ 0 h 5214937"/>
              <a:gd name="connsiteX1" fmla="*/ 2300981 w 2471372"/>
              <a:gd name="connsiteY1" fmla="*/ 3443287 h 5214937"/>
              <a:gd name="connsiteX2" fmla="*/ 692 w 2471372"/>
              <a:gd name="connsiteY2" fmla="*/ 2214561 h 5214937"/>
              <a:gd name="connsiteX3" fmla="*/ 2300980 w 2471372"/>
              <a:gd name="connsiteY3" fmla="*/ 1128712 h 5214937"/>
              <a:gd name="connsiteX4" fmla="*/ 2258117 w 2471372"/>
              <a:gd name="connsiteY4" fmla="*/ 5214937 h 5214937"/>
              <a:gd name="connsiteX0" fmla="*/ 2543804 w 2732188"/>
              <a:gd name="connsiteY0" fmla="*/ 0 h 5214937"/>
              <a:gd name="connsiteX1" fmla="*/ 2543805 w 2732188"/>
              <a:gd name="connsiteY1" fmla="*/ 3443287 h 5214937"/>
              <a:gd name="connsiteX2" fmla="*/ 628 w 2732188"/>
              <a:gd name="connsiteY2" fmla="*/ 2228849 h 5214937"/>
              <a:gd name="connsiteX3" fmla="*/ 2543804 w 2732188"/>
              <a:gd name="connsiteY3" fmla="*/ 1128712 h 5214937"/>
              <a:gd name="connsiteX4" fmla="*/ 2500941 w 2732188"/>
              <a:gd name="connsiteY4" fmla="*/ 5214937 h 5214937"/>
              <a:gd name="connsiteX0" fmla="*/ 2915297 w 2927001"/>
              <a:gd name="connsiteY0" fmla="*/ 0 h 5357813"/>
              <a:gd name="connsiteX1" fmla="*/ 2543823 w 2927001"/>
              <a:gd name="connsiteY1" fmla="*/ 3586163 h 5357813"/>
              <a:gd name="connsiteX2" fmla="*/ 646 w 2927001"/>
              <a:gd name="connsiteY2" fmla="*/ 2371725 h 5357813"/>
              <a:gd name="connsiteX3" fmla="*/ 2543822 w 2927001"/>
              <a:gd name="connsiteY3" fmla="*/ 1271588 h 5357813"/>
              <a:gd name="connsiteX4" fmla="*/ 2500959 w 2927001"/>
              <a:gd name="connsiteY4" fmla="*/ 5357813 h 5357813"/>
              <a:gd name="connsiteX0" fmla="*/ 2915297 w 2962751"/>
              <a:gd name="connsiteY0" fmla="*/ 0 h 5429250"/>
              <a:gd name="connsiteX1" fmla="*/ 2543823 w 2962751"/>
              <a:gd name="connsiteY1" fmla="*/ 3586163 h 5429250"/>
              <a:gd name="connsiteX2" fmla="*/ 646 w 2962751"/>
              <a:gd name="connsiteY2" fmla="*/ 2371725 h 5429250"/>
              <a:gd name="connsiteX3" fmla="*/ 2543822 w 2962751"/>
              <a:gd name="connsiteY3" fmla="*/ 1271588 h 5429250"/>
              <a:gd name="connsiteX4" fmla="*/ 2958159 w 2962751"/>
              <a:gd name="connsiteY4" fmla="*/ 5429250 h 5429250"/>
              <a:gd name="connsiteX0" fmla="*/ 2914654 w 2962108"/>
              <a:gd name="connsiteY0" fmla="*/ 0 h 5429250"/>
              <a:gd name="connsiteX1" fmla="*/ 2528893 w 2962108"/>
              <a:gd name="connsiteY1" fmla="*/ 3171826 h 5429250"/>
              <a:gd name="connsiteX2" fmla="*/ 3 w 2962108"/>
              <a:gd name="connsiteY2" fmla="*/ 2371725 h 5429250"/>
              <a:gd name="connsiteX3" fmla="*/ 2543179 w 2962108"/>
              <a:gd name="connsiteY3" fmla="*/ 1271588 h 5429250"/>
              <a:gd name="connsiteX4" fmla="*/ 2957516 w 2962108"/>
              <a:gd name="connsiteY4" fmla="*/ 5429250 h 5429250"/>
              <a:gd name="connsiteX0" fmla="*/ 2914659 w 2964477"/>
              <a:gd name="connsiteY0" fmla="*/ 0 h 5429250"/>
              <a:gd name="connsiteX1" fmla="*/ 2528898 w 2964477"/>
              <a:gd name="connsiteY1" fmla="*/ 3171826 h 5429250"/>
              <a:gd name="connsiteX2" fmla="*/ 8 w 2964477"/>
              <a:gd name="connsiteY2" fmla="*/ 2371725 h 5429250"/>
              <a:gd name="connsiteX3" fmla="*/ 2557471 w 2964477"/>
              <a:gd name="connsiteY3" fmla="*/ 1728788 h 5429250"/>
              <a:gd name="connsiteX4" fmla="*/ 2957521 w 2964477"/>
              <a:gd name="connsiteY4" fmla="*/ 5429250 h 5429250"/>
              <a:gd name="connsiteX0" fmla="*/ 2914659 w 2964477"/>
              <a:gd name="connsiteY0" fmla="*/ 0 h 5429250"/>
              <a:gd name="connsiteX1" fmla="*/ 2528898 w 2964477"/>
              <a:gd name="connsiteY1" fmla="*/ 3171826 h 5429250"/>
              <a:gd name="connsiteX2" fmla="*/ 8 w 2964477"/>
              <a:gd name="connsiteY2" fmla="*/ 2371725 h 5429250"/>
              <a:gd name="connsiteX3" fmla="*/ 2557471 w 2964477"/>
              <a:gd name="connsiteY3" fmla="*/ 1728788 h 5429250"/>
              <a:gd name="connsiteX4" fmla="*/ 2957521 w 2964477"/>
              <a:gd name="connsiteY4" fmla="*/ 5429250 h 5429250"/>
              <a:gd name="connsiteX0" fmla="*/ 2915047 w 2964865"/>
              <a:gd name="connsiteY0" fmla="*/ 0 h 5429250"/>
              <a:gd name="connsiteX1" fmla="*/ 2529286 w 2964865"/>
              <a:gd name="connsiteY1" fmla="*/ 3171826 h 5429250"/>
              <a:gd name="connsiteX2" fmla="*/ 396 w 2964865"/>
              <a:gd name="connsiteY2" fmla="*/ 2371725 h 5429250"/>
              <a:gd name="connsiteX3" fmla="*/ 2557859 w 2964865"/>
              <a:gd name="connsiteY3" fmla="*/ 1728788 h 5429250"/>
              <a:gd name="connsiteX4" fmla="*/ 2957909 w 2964865"/>
              <a:gd name="connsiteY4" fmla="*/ 5429250 h 5429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64865" h="5429250">
                <a:moveTo>
                  <a:pt x="2915047" y="0"/>
                </a:moveTo>
                <a:cubicBezTo>
                  <a:pt x="2915047" y="352425"/>
                  <a:pt x="3015061" y="2776539"/>
                  <a:pt x="2529286" y="3171826"/>
                </a:cubicBezTo>
                <a:cubicBezTo>
                  <a:pt x="2043511" y="3567113"/>
                  <a:pt x="-32941" y="3855244"/>
                  <a:pt x="396" y="2371725"/>
                </a:cubicBezTo>
                <a:cubicBezTo>
                  <a:pt x="33733" y="888206"/>
                  <a:pt x="2064940" y="1219200"/>
                  <a:pt x="2557859" y="1728788"/>
                </a:cubicBezTo>
                <a:cubicBezTo>
                  <a:pt x="3050778" y="2238376"/>
                  <a:pt x="2957909" y="5429250"/>
                  <a:pt x="2957909" y="5429250"/>
                </a:cubicBez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1678144" y="1838587"/>
            <a:ext cx="1628775" cy="1198367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pic>
        <p:nvPicPr>
          <p:cNvPr id="53" name="Picture 5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0067" y="6246812"/>
            <a:ext cx="3213100" cy="584200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7487" y="2315775"/>
            <a:ext cx="736600" cy="342900"/>
          </a:xfrm>
          <a:prstGeom prst="rect">
            <a:avLst/>
          </a:prstGeom>
        </p:spPr>
      </p:pic>
      <p:sp>
        <p:nvSpPr>
          <p:cNvPr id="24" name="Down Arrow 23">
            <a:extLst>
              <a:ext uri="{FF2B5EF4-FFF2-40B4-BE49-F238E27FC236}">
                <a16:creationId xmlns:a16="http://schemas.microsoft.com/office/drawing/2014/main" id="{87551FEC-CE9A-CF4C-9C00-E8529D468094}"/>
              </a:ext>
            </a:extLst>
          </p:cNvPr>
          <p:cNvSpPr/>
          <p:nvPr/>
        </p:nvSpPr>
        <p:spPr>
          <a:xfrm rot="10800000">
            <a:off x="5892402" y="2577667"/>
            <a:ext cx="460769" cy="1558529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F5E597E-9D5B-B24C-B5CE-83FA6717F41F}"/>
              </a:ext>
            </a:extLst>
          </p:cNvPr>
          <p:cNvSpPr txBox="1"/>
          <p:nvPr/>
        </p:nvSpPr>
        <p:spPr>
          <a:xfrm>
            <a:off x="7709289" y="2670275"/>
            <a:ext cx="351531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Electric dipole plasmon decay mechanisms</a:t>
            </a:r>
          </a:p>
        </p:txBody>
      </p:sp>
      <p:pic>
        <p:nvPicPr>
          <p:cNvPr id="27" name="Picture 26" descr="lightarrow.pdf">
            <a:extLst>
              <a:ext uri="{FF2B5EF4-FFF2-40B4-BE49-F238E27FC236}">
                <a16:creationId xmlns:a16="http://schemas.microsoft.com/office/drawing/2014/main" id="{31B5088E-1C1A-8C41-8743-B116F7295C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135291">
            <a:off x="6808204" y="54327"/>
            <a:ext cx="2098644" cy="296984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CBEC5B2-F686-5646-B1D4-524DCC290428}"/>
              </a:ext>
            </a:extLst>
          </p:cNvPr>
          <p:cNvSpPr txBox="1"/>
          <p:nvPr/>
        </p:nvSpPr>
        <p:spPr>
          <a:xfrm>
            <a:off x="8610600" y="1465203"/>
            <a:ext cx="16154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Light scattering</a:t>
            </a:r>
          </a:p>
        </p:txBody>
      </p:sp>
    </p:spTree>
    <p:extLst>
      <p:ext uri="{BB962C8B-B14F-4D97-AF65-F5344CB8AC3E}">
        <p14:creationId xmlns:p14="http://schemas.microsoft.com/office/powerpoint/2010/main" val="15565988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6928E26F-0686-5E46-BC80-224105CDEEB3}"/>
              </a:ext>
            </a:extLst>
          </p:cNvPr>
          <p:cNvSpPr/>
          <p:nvPr/>
        </p:nvSpPr>
        <p:spPr>
          <a:xfrm>
            <a:off x="4792450" y="1191491"/>
            <a:ext cx="2663860" cy="4156364"/>
          </a:xfrm>
          <a:prstGeom prst="ellipse">
            <a:avLst/>
          </a:prstGeom>
          <a:gradFill flip="none" rotWithShape="1">
            <a:gsLst>
              <a:gs pos="0">
                <a:srgbClr val="C00000">
                  <a:tint val="66000"/>
                  <a:satMod val="160000"/>
                </a:srgbClr>
              </a:gs>
              <a:gs pos="50000">
                <a:srgbClr val="C00000">
                  <a:tint val="44500"/>
                  <a:satMod val="160000"/>
                </a:srgbClr>
              </a:gs>
              <a:gs pos="100000">
                <a:srgbClr val="C00000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31</a:t>
            </a:fld>
            <a:endParaRPr lang="en-US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263" y="1959807"/>
            <a:ext cx="2700337" cy="2676653"/>
          </a:xfrm>
          <a:prstGeom prst="rect">
            <a:avLst/>
          </a:prstGeom>
        </p:spPr>
      </p:pic>
      <p:grpSp>
        <p:nvGrpSpPr>
          <p:cNvPr id="36" name="Group 35"/>
          <p:cNvGrpSpPr/>
          <p:nvPr/>
        </p:nvGrpSpPr>
        <p:grpSpPr>
          <a:xfrm>
            <a:off x="4977403" y="2071687"/>
            <a:ext cx="2324098" cy="2444356"/>
            <a:chOff x="4977403" y="2071687"/>
            <a:chExt cx="2324098" cy="2444356"/>
          </a:xfrm>
        </p:grpSpPr>
        <p:sp>
          <p:nvSpPr>
            <p:cNvPr id="37" name="Cross 36"/>
            <p:cNvSpPr/>
            <p:nvPr/>
          </p:nvSpPr>
          <p:spPr>
            <a:xfrm>
              <a:off x="5008952" y="2714624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Cross 37"/>
            <p:cNvSpPr/>
            <p:nvPr/>
          </p:nvSpPr>
          <p:spPr>
            <a:xfrm>
              <a:off x="6874067" y="2714624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Cross 38"/>
            <p:cNvSpPr/>
            <p:nvPr/>
          </p:nvSpPr>
          <p:spPr>
            <a:xfrm>
              <a:off x="5925737" y="2071687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Cross 39"/>
            <p:cNvSpPr/>
            <p:nvPr/>
          </p:nvSpPr>
          <p:spPr>
            <a:xfrm>
              <a:off x="5381619" y="2268737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Cross 40"/>
            <p:cNvSpPr/>
            <p:nvPr/>
          </p:nvSpPr>
          <p:spPr>
            <a:xfrm>
              <a:off x="6462706" y="2268737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Minus 41"/>
            <p:cNvSpPr/>
            <p:nvPr/>
          </p:nvSpPr>
          <p:spPr>
            <a:xfrm>
              <a:off x="4977403" y="3626049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Minus 42"/>
            <p:cNvSpPr/>
            <p:nvPr/>
          </p:nvSpPr>
          <p:spPr>
            <a:xfrm>
              <a:off x="6840732" y="3626049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Minus 43"/>
            <p:cNvSpPr/>
            <p:nvPr/>
          </p:nvSpPr>
          <p:spPr>
            <a:xfrm>
              <a:off x="5902220" y="4273155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Minus 44"/>
            <p:cNvSpPr/>
            <p:nvPr/>
          </p:nvSpPr>
          <p:spPr>
            <a:xfrm>
              <a:off x="5347087" y="4030267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Minus 45"/>
            <p:cNvSpPr/>
            <p:nvPr/>
          </p:nvSpPr>
          <p:spPr>
            <a:xfrm>
              <a:off x="6427586" y="4030265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3" name="Picture 5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0067" y="6246812"/>
            <a:ext cx="3213100" cy="584200"/>
          </a:xfrm>
          <a:prstGeom prst="rect">
            <a:avLst/>
          </a:prstGeom>
        </p:spPr>
      </p:pic>
      <p:sp>
        <p:nvSpPr>
          <p:cNvPr id="24" name="Down Arrow 23">
            <a:extLst>
              <a:ext uri="{FF2B5EF4-FFF2-40B4-BE49-F238E27FC236}">
                <a16:creationId xmlns:a16="http://schemas.microsoft.com/office/drawing/2014/main" id="{87551FEC-CE9A-CF4C-9C00-E8529D468094}"/>
              </a:ext>
            </a:extLst>
          </p:cNvPr>
          <p:cNvSpPr/>
          <p:nvPr/>
        </p:nvSpPr>
        <p:spPr>
          <a:xfrm>
            <a:off x="5892402" y="2577667"/>
            <a:ext cx="460769" cy="1558529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F5E597E-9D5B-B24C-B5CE-83FA6717F41F}"/>
              </a:ext>
            </a:extLst>
          </p:cNvPr>
          <p:cNvSpPr txBox="1"/>
          <p:nvPr/>
        </p:nvSpPr>
        <p:spPr>
          <a:xfrm>
            <a:off x="7709289" y="2670275"/>
            <a:ext cx="351531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Electric dipole plasmon decay mechanisms</a:t>
            </a:r>
          </a:p>
        </p:txBody>
      </p:sp>
      <p:pic>
        <p:nvPicPr>
          <p:cNvPr id="27" name="Picture 26" descr="lightarrow.pdf">
            <a:extLst>
              <a:ext uri="{FF2B5EF4-FFF2-40B4-BE49-F238E27FC236}">
                <a16:creationId xmlns:a16="http://schemas.microsoft.com/office/drawing/2014/main" id="{31B5088E-1C1A-8C41-8743-B116F7295C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135291">
            <a:off x="6808204" y="54327"/>
            <a:ext cx="2098644" cy="296984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CBEC5B2-F686-5646-B1D4-524DCC290428}"/>
              </a:ext>
            </a:extLst>
          </p:cNvPr>
          <p:cNvSpPr txBox="1"/>
          <p:nvPr/>
        </p:nvSpPr>
        <p:spPr>
          <a:xfrm>
            <a:off x="8610600" y="1465203"/>
            <a:ext cx="16154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Light scattering</a:t>
            </a:r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CD86E4B6-3416-3C45-8C6D-DD0F6651D62C}"/>
              </a:ext>
            </a:extLst>
          </p:cNvPr>
          <p:cNvSpPr/>
          <p:nvPr/>
        </p:nvSpPr>
        <p:spPr>
          <a:xfrm>
            <a:off x="1841937" y="5661802"/>
            <a:ext cx="1067600" cy="1185863"/>
          </a:xfrm>
          <a:custGeom>
            <a:avLst/>
            <a:gdLst>
              <a:gd name="connsiteX0" fmla="*/ 14554 w 28841"/>
              <a:gd name="connsiteY0" fmla="*/ 0 h 3971925"/>
              <a:gd name="connsiteX1" fmla="*/ 14554 w 28841"/>
              <a:gd name="connsiteY1" fmla="*/ 1057275 h 3971925"/>
              <a:gd name="connsiteX2" fmla="*/ 14554 w 28841"/>
              <a:gd name="connsiteY2" fmla="*/ 2114550 h 3971925"/>
              <a:gd name="connsiteX3" fmla="*/ 266 w 28841"/>
              <a:gd name="connsiteY3" fmla="*/ 3086100 h 3971925"/>
              <a:gd name="connsiteX4" fmla="*/ 28841 w 28841"/>
              <a:gd name="connsiteY4" fmla="*/ 3971925 h 3971925"/>
              <a:gd name="connsiteX0" fmla="*/ 2214565 w 2378606"/>
              <a:gd name="connsiteY0" fmla="*/ 0 h 3971925"/>
              <a:gd name="connsiteX1" fmla="*/ 2214565 w 2378606"/>
              <a:gd name="connsiteY1" fmla="*/ 1057275 h 3971925"/>
              <a:gd name="connsiteX2" fmla="*/ 2 w 2378606"/>
              <a:gd name="connsiteY2" fmla="*/ 2043112 h 3971925"/>
              <a:gd name="connsiteX3" fmla="*/ 2200277 w 2378606"/>
              <a:gd name="connsiteY3" fmla="*/ 3086100 h 3971925"/>
              <a:gd name="connsiteX4" fmla="*/ 2228852 w 2378606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3086100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3629025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757237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757237 h 3971925"/>
              <a:gd name="connsiteX4" fmla="*/ 2228850 w 2373123"/>
              <a:gd name="connsiteY4" fmla="*/ 3971925 h 3971925"/>
              <a:gd name="connsiteX0" fmla="*/ 2200275 w 2373123"/>
              <a:gd name="connsiteY0" fmla="*/ 0 h 4329112"/>
              <a:gd name="connsiteX1" fmla="*/ 2200276 w 2373123"/>
              <a:gd name="connsiteY1" fmla="*/ 3443287 h 4329112"/>
              <a:gd name="connsiteX2" fmla="*/ 0 w 2373123"/>
              <a:gd name="connsiteY2" fmla="*/ 2400299 h 4329112"/>
              <a:gd name="connsiteX3" fmla="*/ 2200275 w 2373123"/>
              <a:gd name="connsiteY3" fmla="*/ 1114424 h 4329112"/>
              <a:gd name="connsiteX4" fmla="*/ 2228850 w 2373123"/>
              <a:gd name="connsiteY4" fmla="*/ 4329112 h 4329112"/>
              <a:gd name="connsiteX0" fmla="*/ 2200275 w 2363258"/>
              <a:gd name="connsiteY0" fmla="*/ 0 h 5214937"/>
              <a:gd name="connsiteX1" fmla="*/ 2200276 w 2363258"/>
              <a:gd name="connsiteY1" fmla="*/ 3443287 h 5214937"/>
              <a:gd name="connsiteX2" fmla="*/ 0 w 2363258"/>
              <a:gd name="connsiteY2" fmla="*/ 2400299 h 5214937"/>
              <a:gd name="connsiteX3" fmla="*/ 2200275 w 2363258"/>
              <a:gd name="connsiteY3" fmla="*/ 1114424 h 5214937"/>
              <a:gd name="connsiteX4" fmla="*/ 2157412 w 2363258"/>
              <a:gd name="connsiteY4" fmla="*/ 5214937 h 5214937"/>
              <a:gd name="connsiteX0" fmla="*/ 2300288 w 2470680"/>
              <a:gd name="connsiteY0" fmla="*/ 0 h 5214937"/>
              <a:gd name="connsiteX1" fmla="*/ 2300289 w 2470680"/>
              <a:gd name="connsiteY1" fmla="*/ 3443287 h 5214937"/>
              <a:gd name="connsiteX2" fmla="*/ 0 w 2470680"/>
              <a:gd name="connsiteY2" fmla="*/ 2214561 h 5214937"/>
              <a:gd name="connsiteX3" fmla="*/ 2300288 w 2470680"/>
              <a:gd name="connsiteY3" fmla="*/ 1114424 h 5214937"/>
              <a:gd name="connsiteX4" fmla="*/ 2257425 w 2470680"/>
              <a:gd name="connsiteY4" fmla="*/ 5214937 h 5214937"/>
              <a:gd name="connsiteX0" fmla="*/ 2300288 w 2470680"/>
              <a:gd name="connsiteY0" fmla="*/ 0 h 5214937"/>
              <a:gd name="connsiteX1" fmla="*/ 2300289 w 2470680"/>
              <a:gd name="connsiteY1" fmla="*/ 3443287 h 5214937"/>
              <a:gd name="connsiteX2" fmla="*/ 0 w 2470680"/>
              <a:gd name="connsiteY2" fmla="*/ 2214561 h 5214937"/>
              <a:gd name="connsiteX3" fmla="*/ 2300288 w 2470680"/>
              <a:gd name="connsiteY3" fmla="*/ 1128712 h 5214937"/>
              <a:gd name="connsiteX4" fmla="*/ 2257425 w 2470680"/>
              <a:gd name="connsiteY4" fmla="*/ 5214937 h 5214937"/>
              <a:gd name="connsiteX0" fmla="*/ 2300980 w 2471372"/>
              <a:gd name="connsiteY0" fmla="*/ 0 h 5214937"/>
              <a:gd name="connsiteX1" fmla="*/ 2300981 w 2471372"/>
              <a:gd name="connsiteY1" fmla="*/ 3443287 h 5214937"/>
              <a:gd name="connsiteX2" fmla="*/ 692 w 2471372"/>
              <a:gd name="connsiteY2" fmla="*/ 2214561 h 5214937"/>
              <a:gd name="connsiteX3" fmla="*/ 2300980 w 2471372"/>
              <a:gd name="connsiteY3" fmla="*/ 1128712 h 5214937"/>
              <a:gd name="connsiteX4" fmla="*/ 2258117 w 2471372"/>
              <a:gd name="connsiteY4" fmla="*/ 5214937 h 5214937"/>
              <a:gd name="connsiteX0" fmla="*/ 2543804 w 2732188"/>
              <a:gd name="connsiteY0" fmla="*/ 0 h 5214937"/>
              <a:gd name="connsiteX1" fmla="*/ 2543805 w 2732188"/>
              <a:gd name="connsiteY1" fmla="*/ 3443287 h 5214937"/>
              <a:gd name="connsiteX2" fmla="*/ 628 w 2732188"/>
              <a:gd name="connsiteY2" fmla="*/ 2228849 h 5214937"/>
              <a:gd name="connsiteX3" fmla="*/ 2543804 w 2732188"/>
              <a:gd name="connsiteY3" fmla="*/ 1128712 h 5214937"/>
              <a:gd name="connsiteX4" fmla="*/ 2500941 w 2732188"/>
              <a:gd name="connsiteY4" fmla="*/ 5214937 h 5214937"/>
              <a:gd name="connsiteX0" fmla="*/ 2915297 w 2927001"/>
              <a:gd name="connsiteY0" fmla="*/ 0 h 5357813"/>
              <a:gd name="connsiteX1" fmla="*/ 2543823 w 2927001"/>
              <a:gd name="connsiteY1" fmla="*/ 3586163 h 5357813"/>
              <a:gd name="connsiteX2" fmla="*/ 646 w 2927001"/>
              <a:gd name="connsiteY2" fmla="*/ 2371725 h 5357813"/>
              <a:gd name="connsiteX3" fmla="*/ 2543822 w 2927001"/>
              <a:gd name="connsiteY3" fmla="*/ 1271588 h 5357813"/>
              <a:gd name="connsiteX4" fmla="*/ 2500959 w 2927001"/>
              <a:gd name="connsiteY4" fmla="*/ 5357813 h 5357813"/>
              <a:gd name="connsiteX0" fmla="*/ 2915297 w 2962751"/>
              <a:gd name="connsiteY0" fmla="*/ 0 h 5429250"/>
              <a:gd name="connsiteX1" fmla="*/ 2543823 w 2962751"/>
              <a:gd name="connsiteY1" fmla="*/ 3586163 h 5429250"/>
              <a:gd name="connsiteX2" fmla="*/ 646 w 2962751"/>
              <a:gd name="connsiteY2" fmla="*/ 2371725 h 5429250"/>
              <a:gd name="connsiteX3" fmla="*/ 2543822 w 2962751"/>
              <a:gd name="connsiteY3" fmla="*/ 1271588 h 5429250"/>
              <a:gd name="connsiteX4" fmla="*/ 2958159 w 2962751"/>
              <a:gd name="connsiteY4" fmla="*/ 5429250 h 5429250"/>
              <a:gd name="connsiteX0" fmla="*/ 2914654 w 2962108"/>
              <a:gd name="connsiteY0" fmla="*/ 0 h 5429250"/>
              <a:gd name="connsiteX1" fmla="*/ 2528893 w 2962108"/>
              <a:gd name="connsiteY1" fmla="*/ 3171826 h 5429250"/>
              <a:gd name="connsiteX2" fmla="*/ 3 w 2962108"/>
              <a:gd name="connsiteY2" fmla="*/ 2371725 h 5429250"/>
              <a:gd name="connsiteX3" fmla="*/ 2543179 w 2962108"/>
              <a:gd name="connsiteY3" fmla="*/ 1271588 h 5429250"/>
              <a:gd name="connsiteX4" fmla="*/ 2957516 w 2962108"/>
              <a:gd name="connsiteY4" fmla="*/ 5429250 h 5429250"/>
              <a:gd name="connsiteX0" fmla="*/ 2914659 w 2964477"/>
              <a:gd name="connsiteY0" fmla="*/ 0 h 5429250"/>
              <a:gd name="connsiteX1" fmla="*/ 2528898 w 2964477"/>
              <a:gd name="connsiteY1" fmla="*/ 3171826 h 5429250"/>
              <a:gd name="connsiteX2" fmla="*/ 8 w 2964477"/>
              <a:gd name="connsiteY2" fmla="*/ 2371725 h 5429250"/>
              <a:gd name="connsiteX3" fmla="*/ 2557471 w 2964477"/>
              <a:gd name="connsiteY3" fmla="*/ 1728788 h 5429250"/>
              <a:gd name="connsiteX4" fmla="*/ 2957521 w 2964477"/>
              <a:gd name="connsiteY4" fmla="*/ 5429250 h 5429250"/>
              <a:gd name="connsiteX0" fmla="*/ 2914659 w 2964477"/>
              <a:gd name="connsiteY0" fmla="*/ 0 h 5429250"/>
              <a:gd name="connsiteX1" fmla="*/ 2528898 w 2964477"/>
              <a:gd name="connsiteY1" fmla="*/ 3171826 h 5429250"/>
              <a:gd name="connsiteX2" fmla="*/ 8 w 2964477"/>
              <a:gd name="connsiteY2" fmla="*/ 2371725 h 5429250"/>
              <a:gd name="connsiteX3" fmla="*/ 2557471 w 2964477"/>
              <a:gd name="connsiteY3" fmla="*/ 1728788 h 5429250"/>
              <a:gd name="connsiteX4" fmla="*/ 2957521 w 2964477"/>
              <a:gd name="connsiteY4" fmla="*/ 5429250 h 5429250"/>
              <a:gd name="connsiteX0" fmla="*/ 2915047 w 2964865"/>
              <a:gd name="connsiteY0" fmla="*/ 0 h 5429250"/>
              <a:gd name="connsiteX1" fmla="*/ 2529286 w 2964865"/>
              <a:gd name="connsiteY1" fmla="*/ 3171826 h 5429250"/>
              <a:gd name="connsiteX2" fmla="*/ 396 w 2964865"/>
              <a:gd name="connsiteY2" fmla="*/ 2371725 h 5429250"/>
              <a:gd name="connsiteX3" fmla="*/ 2557859 w 2964865"/>
              <a:gd name="connsiteY3" fmla="*/ 1728788 h 5429250"/>
              <a:gd name="connsiteX4" fmla="*/ 2957909 w 2964865"/>
              <a:gd name="connsiteY4" fmla="*/ 5429250 h 5429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64865" h="5429250">
                <a:moveTo>
                  <a:pt x="2915047" y="0"/>
                </a:moveTo>
                <a:cubicBezTo>
                  <a:pt x="2915047" y="352425"/>
                  <a:pt x="3015061" y="2776539"/>
                  <a:pt x="2529286" y="3171826"/>
                </a:cubicBezTo>
                <a:cubicBezTo>
                  <a:pt x="2043511" y="3567113"/>
                  <a:pt x="-32941" y="3855244"/>
                  <a:pt x="396" y="2371725"/>
                </a:cubicBezTo>
                <a:cubicBezTo>
                  <a:pt x="33733" y="888206"/>
                  <a:pt x="2064940" y="1219200"/>
                  <a:pt x="2557859" y="1728788"/>
                </a:cubicBezTo>
                <a:cubicBezTo>
                  <a:pt x="3050778" y="2238376"/>
                  <a:pt x="2957909" y="5429250"/>
                  <a:pt x="2957909" y="5429250"/>
                </a:cubicBez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71C93427-1C25-3A40-AF76-CC2B0FC5580A}"/>
              </a:ext>
            </a:extLst>
          </p:cNvPr>
          <p:cNvSpPr/>
          <p:nvPr/>
        </p:nvSpPr>
        <p:spPr>
          <a:xfrm>
            <a:off x="1841937" y="5480233"/>
            <a:ext cx="1067600" cy="1185863"/>
          </a:xfrm>
          <a:custGeom>
            <a:avLst/>
            <a:gdLst>
              <a:gd name="connsiteX0" fmla="*/ 14554 w 28841"/>
              <a:gd name="connsiteY0" fmla="*/ 0 h 3971925"/>
              <a:gd name="connsiteX1" fmla="*/ 14554 w 28841"/>
              <a:gd name="connsiteY1" fmla="*/ 1057275 h 3971925"/>
              <a:gd name="connsiteX2" fmla="*/ 14554 w 28841"/>
              <a:gd name="connsiteY2" fmla="*/ 2114550 h 3971925"/>
              <a:gd name="connsiteX3" fmla="*/ 266 w 28841"/>
              <a:gd name="connsiteY3" fmla="*/ 3086100 h 3971925"/>
              <a:gd name="connsiteX4" fmla="*/ 28841 w 28841"/>
              <a:gd name="connsiteY4" fmla="*/ 3971925 h 3971925"/>
              <a:gd name="connsiteX0" fmla="*/ 2214565 w 2378606"/>
              <a:gd name="connsiteY0" fmla="*/ 0 h 3971925"/>
              <a:gd name="connsiteX1" fmla="*/ 2214565 w 2378606"/>
              <a:gd name="connsiteY1" fmla="*/ 1057275 h 3971925"/>
              <a:gd name="connsiteX2" fmla="*/ 2 w 2378606"/>
              <a:gd name="connsiteY2" fmla="*/ 2043112 h 3971925"/>
              <a:gd name="connsiteX3" fmla="*/ 2200277 w 2378606"/>
              <a:gd name="connsiteY3" fmla="*/ 3086100 h 3971925"/>
              <a:gd name="connsiteX4" fmla="*/ 2228852 w 2378606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3086100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3629025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757237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757237 h 3971925"/>
              <a:gd name="connsiteX4" fmla="*/ 2228850 w 2373123"/>
              <a:gd name="connsiteY4" fmla="*/ 3971925 h 3971925"/>
              <a:gd name="connsiteX0" fmla="*/ 2200275 w 2373123"/>
              <a:gd name="connsiteY0" fmla="*/ 0 h 4329112"/>
              <a:gd name="connsiteX1" fmla="*/ 2200276 w 2373123"/>
              <a:gd name="connsiteY1" fmla="*/ 3443287 h 4329112"/>
              <a:gd name="connsiteX2" fmla="*/ 0 w 2373123"/>
              <a:gd name="connsiteY2" fmla="*/ 2400299 h 4329112"/>
              <a:gd name="connsiteX3" fmla="*/ 2200275 w 2373123"/>
              <a:gd name="connsiteY3" fmla="*/ 1114424 h 4329112"/>
              <a:gd name="connsiteX4" fmla="*/ 2228850 w 2373123"/>
              <a:gd name="connsiteY4" fmla="*/ 4329112 h 4329112"/>
              <a:gd name="connsiteX0" fmla="*/ 2200275 w 2363258"/>
              <a:gd name="connsiteY0" fmla="*/ 0 h 5214937"/>
              <a:gd name="connsiteX1" fmla="*/ 2200276 w 2363258"/>
              <a:gd name="connsiteY1" fmla="*/ 3443287 h 5214937"/>
              <a:gd name="connsiteX2" fmla="*/ 0 w 2363258"/>
              <a:gd name="connsiteY2" fmla="*/ 2400299 h 5214937"/>
              <a:gd name="connsiteX3" fmla="*/ 2200275 w 2363258"/>
              <a:gd name="connsiteY3" fmla="*/ 1114424 h 5214937"/>
              <a:gd name="connsiteX4" fmla="*/ 2157412 w 2363258"/>
              <a:gd name="connsiteY4" fmla="*/ 5214937 h 5214937"/>
              <a:gd name="connsiteX0" fmla="*/ 2300288 w 2470680"/>
              <a:gd name="connsiteY0" fmla="*/ 0 h 5214937"/>
              <a:gd name="connsiteX1" fmla="*/ 2300289 w 2470680"/>
              <a:gd name="connsiteY1" fmla="*/ 3443287 h 5214937"/>
              <a:gd name="connsiteX2" fmla="*/ 0 w 2470680"/>
              <a:gd name="connsiteY2" fmla="*/ 2214561 h 5214937"/>
              <a:gd name="connsiteX3" fmla="*/ 2300288 w 2470680"/>
              <a:gd name="connsiteY3" fmla="*/ 1114424 h 5214937"/>
              <a:gd name="connsiteX4" fmla="*/ 2257425 w 2470680"/>
              <a:gd name="connsiteY4" fmla="*/ 5214937 h 5214937"/>
              <a:gd name="connsiteX0" fmla="*/ 2300288 w 2470680"/>
              <a:gd name="connsiteY0" fmla="*/ 0 h 5214937"/>
              <a:gd name="connsiteX1" fmla="*/ 2300289 w 2470680"/>
              <a:gd name="connsiteY1" fmla="*/ 3443287 h 5214937"/>
              <a:gd name="connsiteX2" fmla="*/ 0 w 2470680"/>
              <a:gd name="connsiteY2" fmla="*/ 2214561 h 5214937"/>
              <a:gd name="connsiteX3" fmla="*/ 2300288 w 2470680"/>
              <a:gd name="connsiteY3" fmla="*/ 1128712 h 5214937"/>
              <a:gd name="connsiteX4" fmla="*/ 2257425 w 2470680"/>
              <a:gd name="connsiteY4" fmla="*/ 5214937 h 5214937"/>
              <a:gd name="connsiteX0" fmla="*/ 2300980 w 2471372"/>
              <a:gd name="connsiteY0" fmla="*/ 0 h 5214937"/>
              <a:gd name="connsiteX1" fmla="*/ 2300981 w 2471372"/>
              <a:gd name="connsiteY1" fmla="*/ 3443287 h 5214937"/>
              <a:gd name="connsiteX2" fmla="*/ 692 w 2471372"/>
              <a:gd name="connsiteY2" fmla="*/ 2214561 h 5214937"/>
              <a:gd name="connsiteX3" fmla="*/ 2300980 w 2471372"/>
              <a:gd name="connsiteY3" fmla="*/ 1128712 h 5214937"/>
              <a:gd name="connsiteX4" fmla="*/ 2258117 w 2471372"/>
              <a:gd name="connsiteY4" fmla="*/ 5214937 h 5214937"/>
              <a:gd name="connsiteX0" fmla="*/ 2543804 w 2732188"/>
              <a:gd name="connsiteY0" fmla="*/ 0 h 5214937"/>
              <a:gd name="connsiteX1" fmla="*/ 2543805 w 2732188"/>
              <a:gd name="connsiteY1" fmla="*/ 3443287 h 5214937"/>
              <a:gd name="connsiteX2" fmla="*/ 628 w 2732188"/>
              <a:gd name="connsiteY2" fmla="*/ 2228849 h 5214937"/>
              <a:gd name="connsiteX3" fmla="*/ 2543804 w 2732188"/>
              <a:gd name="connsiteY3" fmla="*/ 1128712 h 5214937"/>
              <a:gd name="connsiteX4" fmla="*/ 2500941 w 2732188"/>
              <a:gd name="connsiteY4" fmla="*/ 5214937 h 5214937"/>
              <a:gd name="connsiteX0" fmla="*/ 2915297 w 2927001"/>
              <a:gd name="connsiteY0" fmla="*/ 0 h 5357813"/>
              <a:gd name="connsiteX1" fmla="*/ 2543823 w 2927001"/>
              <a:gd name="connsiteY1" fmla="*/ 3586163 h 5357813"/>
              <a:gd name="connsiteX2" fmla="*/ 646 w 2927001"/>
              <a:gd name="connsiteY2" fmla="*/ 2371725 h 5357813"/>
              <a:gd name="connsiteX3" fmla="*/ 2543822 w 2927001"/>
              <a:gd name="connsiteY3" fmla="*/ 1271588 h 5357813"/>
              <a:gd name="connsiteX4" fmla="*/ 2500959 w 2927001"/>
              <a:gd name="connsiteY4" fmla="*/ 5357813 h 5357813"/>
              <a:gd name="connsiteX0" fmla="*/ 2915297 w 2962751"/>
              <a:gd name="connsiteY0" fmla="*/ 0 h 5429250"/>
              <a:gd name="connsiteX1" fmla="*/ 2543823 w 2962751"/>
              <a:gd name="connsiteY1" fmla="*/ 3586163 h 5429250"/>
              <a:gd name="connsiteX2" fmla="*/ 646 w 2962751"/>
              <a:gd name="connsiteY2" fmla="*/ 2371725 h 5429250"/>
              <a:gd name="connsiteX3" fmla="*/ 2543822 w 2962751"/>
              <a:gd name="connsiteY3" fmla="*/ 1271588 h 5429250"/>
              <a:gd name="connsiteX4" fmla="*/ 2958159 w 2962751"/>
              <a:gd name="connsiteY4" fmla="*/ 5429250 h 5429250"/>
              <a:gd name="connsiteX0" fmla="*/ 2914654 w 2962108"/>
              <a:gd name="connsiteY0" fmla="*/ 0 h 5429250"/>
              <a:gd name="connsiteX1" fmla="*/ 2528893 w 2962108"/>
              <a:gd name="connsiteY1" fmla="*/ 3171826 h 5429250"/>
              <a:gd name="connsiteX2" fmla="*/ 3 w 2962108"/>
              <a:gd name="connsiteY2" fmla="*/ 2371725 h 5429250"/>
              <a:gd name="connsiteX3" fmla="*/ 2543179 w 2962108"/>
              <a:gd name="connsiteY3" fmla="*/ 1271588 h 5429250"/>
              <a:gd name="connsiteX4" fmla="*/ 2957516 w 2962108"/>
              <a:gd name="connsiteY4" fmla="*/ 5429250 h 5429250"/>
              <a:gd name="connsiteX0" fmla="*/ 2914659 w 2964477"/>
              <a:gd name="connsiteY0" fmla="*/ 0 h 5429250"/>
              <a:gd name="connsiteX1" fmla="*/ 2528898 w 2964477"/>
              <a:gd name="connsiteY1" fmla="*/ 3171826 h 5429250"/>
              <a:gd name="connsiteX2" fmla="*/ 8 w 2964477"/>
              <a:gd name="connsiteY2" fmla="*/ 2371725 h 5429250"/>
              <a:gd name="connsiteX3" fmla="*/ 2557471 w 2964477"/>
              <a:gd name="connsiteY3" fmla="*/ 1728788 h 5429250"/>
              <a:gd name="connsiteX4" fmla="*/ 2957521 w 2964477"/>
              <a:gd name="connsiteY4" fmla="*/ 5429250 h 5429250"/>
              <a:gd name="connsiteX0" fmla="*/ 2914659 w 2964477"/>
              <a:gd name="connsiteY0" fmla="*/ 0 h 5429250"/>
              <a:gd name="connsiteX1" fmla="*/ 2528898 w 2964477"/>
              <a:gd name="connsiteY1" fmla="*/ 3171826 h 5429250"/>
              <a:gd name="connsiteX2" fmla="*/ 8 w 2964477"/>
              <a:gd name="connsiteY2" fmla="*/ 2371725 h 5429250"/>
              <a:gd name="connsiteX3" fmla="*/ 2557471 w 2964477"/>
              <a:gd name="connsiteY3" fmla="*/ 1728788 h 5429250"/>
              <a:gd name="connsiteX4" fmla="*/ 2957521 w 2964477"/>
              <a:gd name="connsiteY4" fmla="*/ 5429250 h 5429250"/>
              <a:gd name="connsiteX0" fmla="*/ 2915047 w 2964865"/>
              <a:gd name="connsiteY0" fmla="*/ 0 h 5429250"/>
              <a:gd name="connsiteX1" fmla="*/ 2529286 w 2964865"/>
              <a:gd name="connsiteY1" fmla="*/ 3171826 h 5429250"/>
              <a:gd name="connsiteX2" fmla="*/ 396 w 2964865"/>
              <a:gd name="connsiteY2" fmla="*/ 2371725 h 5429250"/>
              <a:gd name="connsiteX3" fmla="*/ 2557859 w 2964865"/>
              <a:gd name="connsiteY3" fmla="*/ 1728788 h 5429250"/>
              <a:gd name="connsiteX4" fmla="*/ 2957909 w 2964865"/>
              <a:gd name="connsiteY4" fmla="*/ 5429250 h 5429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64865" h="5429250">
                <a:moveTo>
                  <a:pt x="2915047" y="0"/>
                </a:moveTo>
                <a:cubicBezTo>
                  <a:pt x="2915047" y="352425"/>
                  <a:pt x="3015061" y="2776539"/>
                  <a:pt x="2529286" y="3171826"/>
                </a:cubicBezTo>
                <a:cubicBezTo>
                  <a:pt x="2043511" y="3567113"/>
                  <a:pt x="-32941" y="3855244"/>
                  <a:pt x="396" y="2371725"/>
                </a:cubicBezTo>
                <a:cubicBezTo>
                  <a:pt x="33733" y="888206"/>
                  <a:pt x="2064940" y="1219200"/>
                  <a:pt x="2557859" y="1728788"/>
                </a:cubicBezTo>
                <a:cubicBezTo>
                  <a:pt x="3050778" y="2238376"/>
                  <a:pt x="2957909" y="5429250"/>
                  <a:pt x="2957909" y="5429250"/>
                </a:cubicBez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 29">
            <a:extLst>
              <a:ext uri="{FF2B5EF4-FFF2-40B4-BE49-F238E27FC236}">
                <a16:creationId xmlns:a16="http://schemas.microsoft.com/office/drawing/2014/main" id="{65AA662D-D6A6-D54F-AB21-1F4AC9D148E4}"/>
              </a:ext>
            </a:extLst>
          </p:cNvPr>
          <p:cNvSpPr/>
          <p:nvPr/>
        </p:nvSpPr>
        <p:spPr>
          <a:xfrm>
            <a:off x="1841937" y="5248658"/>
            <a:ext cx="1067600" cy="1185863"/>
          </a:xfrm>
          <a:custGeom>
            <a:avLst/>
            <a:gdLst>
              <a:gd name="connsiteX0" fmla="*/ 14554 w 28841"/>
              <a:gd name="connsiteY0" fmla="*/ 0 h 3971925"/>
              <a:gd name="connsiteX1" fmla="*/ 14554 w 28841"/>
              <a:gd name="connsiteY1" fmla="*/ 1057275 h 3971925"/>
              <a:gd name="connsiteX2" fmla="*/ 14554 w 28841"/>
              <a:gd name="connsiteY2" fmla="*/ 2114550 h 3971925"/>
              <a:gd name="connsiteX3" fmla="*/ 266 w 28841"/>
              <a:gd name="connsiteY3" fmla="*/ 3086100 h 3971925"/>
              <a:gd name="connsiteX4" fmla="*/ 28841 w 28841"/>
              <a:gd name="connsiteY4" fmla="*/ 3971925 h 3971925"/>
              <a:gd name="connsiteX0" fmla="*/ 2214565 w 2378606"/>
              <a:gd name="connsiteY0" fmla="*/ 0 h 3971925"/>
              <a:gd name="connsiteX1" fmla="*/ 2214565 w 2378606"/>
              <a:gd name="connsiteY1" fmla="*/ 1057275 h 3971925"/>
              <a:gd name="connsiteX2" fmla="*/ 2 w 2378606"/>
              <a:gd name="connsiteY2" fmla="*/ 2043112 h 3971925"/>
              <a:gd name="connsiteX3" fmla="*/ 2200277 w 2378606"/>
              <a:gd name="connsiteY3" fmla="*/ 3086100 h 3971925"/>
              <a:gd name="connsiteX4" fmla="*/ 2228852 w 2378606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3086100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3629025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757237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757237 h 3971925"/>
              <a:gd name="connsiteX4" fmla="*/ 2228850 w 2373123"/>
              <a:gd name="connsiteY4" fmla="*/ 3971925 h 3971925"/>
              <a:gd name="connsiteX0" fmla="*/ 2200275 w 2373123"/>
              <a:gd name="connsiteY0" fmla="*/ 0 h 4329112"/>
              <a:gd name="connsiteX1" fmla="*/ 2200276 w 2373123"/>
              <a:gd name="connsiteY1" fmla="*/ 3443287 h 4329112"/>
              <a:gd name="connsiteX2" fmla="*/ 0 w 2373123"/>
              <a:gd name="connsiteY2" fmla="*/ 2400299 h 4329112"/>
              <a:gd name="connsiteX3" fmla="*/ 2200275 w 2373123"/>
              <a:gd name="connsiteY3" fmla="*/ 1114424 h 4329112"/>
              <a:gd name="connsiteX4" fmla="*/ 2228850 w 2373123"/>
              <a:gd name="connsiteY4" fmla="*/ 4329112 h 4329112"/>
              <a:gd name="connsiteX0" fmla="*/ 2200275 w 2363258"/>
              <a:gd name="connsiteY0" fmla="*/ 0 h 5214937"/>
              <a:gd name="connsiteX1" fmla="*/ 2200276 w 2363258"/>
              <a:gd name="connsiteY1" fmla="*/ 3443287 h 5214937"/>
              <a:gd name="connsiteX2" fmla="*/ 0 w 2363258"/>
              <a:gd name="connsiteY2" fmla="*/ 2400299 h 5214937"/>
              <a:gd name="connsiteX3" fmla="*/ 2200275 w 2363258"/>
              <a:gd name="connsiteY3" fmla="*/ 1114424 h 5214937"/>
              <a:gd name="connsiteX4" fmla="*/ 2157412 w 2363258"/>
              <a:gd name="connsiteY4" fmla="*/ 5214937 h 5214937"/>
              <a:gd name="connsiteX0" fmla="*/ 2300288 w 2470680"/>
              <a:gd name="connsiteY0" fmla="*/ 0 h 5214937"/>
              <a:gd name="connsiteX1" fmla="*/ 2300289 w 2470680"/>
              <a:gd name="connsiteY1" fmla="*/ 3443287 h 5214937"/>
              <a:gd name="connsiteX2" fmla="*/ 0 w 2470680"/>
              <a:gd name="connsiteY2" fmla="*/ 2214561 h 5214937"/>
              <a:gd name="connsiteX3" fmla="*/ 2300288 w 2470680"/>
              <a:gd name="connsiteY3" fmla="*/ 1114424 h 5214937"/>
              <a:gd name="connsiteX4" fmla="*/ 2257425 w 2470680"/>
              <a:gd name="connsiteY4" fmla="*/ 5214937 h 5214937"/>
              <a:gd name="connsiteX0" fmla="*/ 2300288 w 2470680"/>
              <a:gd name="connsiteY0" fmla="*/ 0 h 5214937"/>
              <a:gd name="connsiteX1" fmla="*/ 2300289 w 2470680"/>
              <a:gd name="connsiteY1" fmla="*/ 3443287 h 5214937"/>
              <a:gd name="connsiteX2" fmla="*/ 0 w 2470680"/>
              <a:gd name="connsiteY2" fmla="*/ 2214561 h 5214937"/>
              <a:gd name="connsiteX3" fmla="*/ 2300288 w 2470680"/>
              <a:gd name="connsiteY3" fmla="*/ 1128712 h 5214937"/>
              <a:gd name="connsiteX4" fmla="*/ 2257425 w 2470680"/>
              <a:gd name="connsiteY4" fmla="*/ 5214937 h 5214937"/>
              <a:gd name="connsiteX0" fmla="*/ 2300980 w 2471372"/>
              <a:gd name="connsiteY0" fmla="*/ 0 h 5214937"/>
              <a:gd name="connsiteX1" fmla="*/ 2300981 w 2471372"/>
              <a:gd name="connsiteY1" fmla="*/ 3443287 h 5214937"/>
              <a:gd name="connsiteX2" fmla="*/ 692 w 2471372"/>
              <a:gd name="connsiteY2" fmla="*/ 2214561 h 5214937"/>
              <a:gd name="connsiteX3" fmla="*/ 2300980 w 2471372"/>
              <a:gd name="connsiteY3" fmla="*/ 1128712 h 5214937"/>
              <a:gd name="connsiteX4" fmla="*/ 2258117 w 2471372"/>
              <a:gd name="connsiteY4" fmla="*/ 5214937 h 5214937"/>
              <a:gd name="connsiteX0" fmla="*/ 2543804 w 2732188"/>
              <a:gd name="connsiteY0" fmla="*/ 0 h 5214937"/>
              <a:gd name="connsiteX1" fmla="*/ 2543805 w 2732188"/>
              <a:gd name="connsiteY1" fmla="*/ 3443287 h 5214937"/>
              <a:gd name="connsiteX2" fmla="*/ 628 w 2732188"/>
              <a:gd name="connsiteY2" fmla="*/ 2228849 h 5214937"/>
              <a:gd name="connsiteX3" fmla="*/ 2543804 w 2732188"/>
              <a:gd name="connsiteY3" fmla="*/ 1128712 h 5214937"/>
              <a:gd name="connsiteX4" fmla="*/ 2500941 w 2732188"/>
              <a:gd name="connsiteY4" fmla="*/ 5214937 h 5214937"/>
              <a:gd name="connsiteX0" fmla="*/ 2915297 w 2927001"/>
              <a:gd name="connsiteY0" fmla="*/ 0 h 5357813"/>
              <a:gd name="connsiteX1" fmla="*/ 2543823 w 2927001"/>
              <a:gd name="connsiteY1" fmla="*/ 3586163 h 5357813"/>
              <a:gd name="connsiteX2" fmla="*/ 646 w 2927001"/>
              <a:gd name="connsiteY2" fmla="*/ 2371725 h 5357813"/>
              <a:gd name="connsiteX3" fmla="*/ 2543822 w 2927001"/>
              <a:gd name="connsiteY3" fmla="*/ 1271588 h 5357813"/>
              <a:gd name="connsiteX4" fmla="*/ 2500959 w 2927001"/>
              <a:gd name="connsiteY4" fmla="*/ 5357813 h 5357813"/>
              <a:gd name="connsiteX0" fmla="*/ 2915297 w 2962751"/>
              <a:gd name="connsiteY0" fmla="*/ 0 h 5429250"/>
              <a:gd name="connsiteX1" fmla="*/ 2543823 w 2962751"/>
              <a:gd name="connsiteY1" fmla="*/ 3586163 h 5429250"/>
              <a:gd name="connsiteX2" fmla="*/ 646 w 2962751"/>
              <a:gd name="connsiteY2" fmla="*/ 2371725 h 5429250"/>
              <a:gd name="connsiteX3" fmla="*/ 2543822 w 2962751"/>
              <a:gd name="connsiteY3" fmla="*/ 1271588 h 5429250"/>
              <a:gd name="connsiteX4" fmla="*/ 2958159 w 2962751"/>
              <a:gd name="connsiteY4" fmla="*/ 5429250 h 5429250"/>
              <a:gd name="connsiteX0" fmla="*/ 2914654 w 2962108"/>
              <a:gd name="connsiteY0" fmla="*/ 0 h 5429250"/>
              <a:gd name="connsiteX1" fmla="*/ 2528893 w 2962108"/>
              <a:gd name="connsiteY1" fmla="*/ 3171826 h 5429250"/>
              <a:gd name="connsiteX2" fmla="*/ 3 w 2962108"/>
              <a:gd name="connsiteY2" fmla="*/ 2371725 h 5429250"/>
              <a:gd name="connsiteX3" fmla="*/ 2543179 w 2962108"/>
              <a:gd name="connsiteY3" fmla="*/ 1271588 h 5429250"/>
              <a:gd name="connsiteX4" fmla="*/ 2957516 w 2962108"/>
              <a:gd name="connsiteY4" fmla="*/ 5429250 h 5429250"/>
              <a:gd name="connsiteX0" fmla="*/ 2914659 w 2964477"/>
              <a:gd name="connsiteY0" fmla="*/ 0 h 5429250"/>
              <a:gd name="connsiteX1" fmla="*/ 2528898 w 2964477"/>
              <a:gd name="connsiteY1" fmla="*/ 3171826 h 5429250"/>
              <a:gd name="connsiteX2" fmla="*/ 8 w 2964477"/>
              <a:gd name="connsiteY2" fmla="*/ 2371725 h 5429250"/>
              <a:gd name="connsiteX3" fmla="*/ 2557471 w 2964477"/>
              <a:gd name="connsiteY3" fmla="*/ 1728788 h 5429250"/>
              <a:gd name="connsiteX4" fmla="*/ 2957521 w 2964477"/>
              <a:gd name="connsiteY4" fmla="*/ 5429250 h 5429250"/>
              <a:gd name="connsiteX0" fmla="*/ 2914659 w 2964477"/>
              <a:gd name="connsiteY0" fmla="*/ 0 h 5429250"/>
              <a:gd name="connsiteX1" fmla="*/ 2528898 w 2964477"/>
              <a:gd name="connsiteY1" fmla="*/ 3171826 h 5429250"/>
              <a:gd name="connsiteX2" fmla="*/ 8 w 2964477"/>
              <a:gd name="connsiteY2" fmla="*/ 2371725 h 5429250"/>
              <a:gd name="connsiteX3" fmla="*/ 2557471 w 2964477"/>
              <a:gd name="connsiteY3" fmla="*/ 1728788 h 5429250"/>
              <a:gd name="connsiteX4" fmla="*/ 2957521 w 2964477"/>
              <a:gd name="connsiteY4" fmla="*/ 5429250 h 5429250"/>
              <a:gd name="connsiteX0" fmla="*/ 2915047 w 2964865"/>
              <a:gd name="connsiteY0" fmla="*/ 0 h 5429250"/>
              <a:gd name="connsiteX1" fmla="*/ 2529286 w 2964865"/>
              <a:gd name="connsiteY1" fmla="*/ 3171826 h 5429250"/>
              <a:gd name="connsiteX2" fmla="*/ 396 w 2964865"/>
              <a:gd name="connsiteY2" fmla="*/ 2371725 h 5429250"/>
              <a:gd name="connsiteX3" fmla="*/ 2557859 w 2964865"/>
              <a:gd name="connsiteY3" fmla="*/ 1728788 h 5429250"/>
              <a:gd name="connsiteX4" fmla="*/ 2957909 w 2964865"/>
              <a:gd name="connsiteY4" fmla="*/ 5429250 h 5429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64865" h="5429250">
                <a:moveTo>
                  <a:pt x="2915047" y="0"/>
                </a:moveTo>
                <a:cubicBezTo>
                  <a:pt x="2915047" y="352425"/>
                  <a:pt x="3015061" y="2776539"/>
                  <a:pt x="2529286" y="3171826"/>
                </a:cubicBezTo>
                <a:cubicBezTo>
                  <a:pt x="2043511" y="3567113"/>
                  <a:pt x="-32941" y="3855244"/>
                  <a:pt x="396" y="2371725"/>
                </a:cubicBezTo>
                <a:cubicBezTo>
                  <a:pt x="33733" y="888206"/>
                  <a:pt x="2064940" y="1219200"/>
                  <a:pt x="2557859" y="1728788"/>
                </a:cubicBezTo>
                <a:cubicBezTo>
                  <a:pt x="3050778" y="2238376"/>
                  <a:pt x="2957909" y="5429250"/>
                  <a:pt x="2957909" y="5429250"/>
                </a:cubicBez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 30">
            <a:extLst>
              <a:ext uri="{FF2B5EF4-FFF2-40B4-BE49-F238E27FC236}">
                <a16:creationId xmlns:a16="http://schemas.microsoft.com/office/drawing/2014/main" id="{0D2AC2F8-778B-0D4C-A613-72D50455E759}"/>
              </a:ext>
            </a:extLst>
          </p:cNvPr>
          <p:cNvSpPr/>
          <p:nvPr/>
        </p:nvSpPr>
        <p:spPr>
          <a:xfrm>
            <a:off x="1841937" y="4978086"/>
            <a:ext cx="1067600" cy="1185863"/>
          </a:xfrm>
          <a:custGeom>
            <a:avLst/>
            <a:gdLst>
              <a:gd name="connsiteX0" fmla="*/ 14554 w 28841"/>
              <a:gd name="connsiteY0" fmla="*/ 0 h 3971925"/>
              <a:gd name="connsiteX1" fmla="*/ 14554 w 28841"/>
              <a:gd name="connsiteY1" fmla="*/ 1057275 h 3971925"/>
              <a:gd name="connsiteX2" fmla="*/ 14554 w 28841"/>
              <a:gd name="connsiteY2" fmla="*/ 2114550 h 3971925"/>
              <a:gd name="connsiteX3" fmla="*/ 266 w 28841"/>
              <a:gd name="connsiteY3" fmla="*/ 3086100 h 3971925"/>
              <a:gd name="connsiteX4" fmla="*/ 28841 w 28841"/>
              <a:gd name="connsiteY4" fmla="*/ 3971925 h 3971925"/>
              <a:gd name="connsiteX0" fmla="*/ 2214565 w 2378606"/>
              <a:gd name="connsiteY0" fmla="*/ 0 h 3971925"/>
              <a:gd name="connsiteX1" fmla="*/ 2214565 w 2378606"/>
              <a:gd name="connsiteY1" fmla="*/ 1057275 h 3971925"/>
              <a:gd name="connsiteX2" fmla="*/ 2 w 2378606"/>
              <a:gd name="connsiteY2" fmla="*/ 2043112 h 3971925"/>
              <a:gd name="connsiteX3" fmla="*/ 2200277 w 2378606"/>
              <a:gd name="connsiteY3" fmla="*/ 3086100 h 3971925"/>
              <a:gd name="connsiteX4" fmla="*/ 2228852 w 2378606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3086100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3629025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757237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757237 h 3971925"/>
              <a:gd name="connsiteX4" fmla="*/ 2228850 w 2373123"/>
              <a:gd name="connsiteY4" fmla="*/ 3971925 h 3971925"/>
              <a:gd name="connsiteX0" fmla="*/ 2200275 w 2373123"/>
              <a:gd name="connsiteY0" fmla="*/ 0 h 4329112"/>
              <a:gd name="connsiteX1" fmla="*/ 2200276 w 2373123"/>
              <a:gd name="connsiteY1" fmla="*/ 3443287 h 4329112"/>
              <a:gd name="connsiteX2" fmla="*/ 0 w 2373123"/>
              <a:gd name="connsiteY2" fmla="*/ 2400299 h 4329112"/>
              <a:gd name="connsiteX3" fmla="*/ 2200275 w 2373123"/>
              <a:gd name="connsiteY3" fmla="*/ 1114424 h 4329112"/>
              <a:gd name="connsiteX4" fmla="*/ 2228850 w 2373123"/>
              <a:gd name="connsiteY4" fmla="*/ 4329112 h 4329112"/>
              <a:gd name="connsiteX0" fmla="*/ 2200275 w 2363258"/>
              <a:gd name="connsiteY0" fmla="*/ 0 h 5214937"/>
              <a:gd name="connsiteX1" fmla="*/ 2200276 w 2363258"/>
              <a:gd name="connsiteY1" fmla="*/ 3443287 h 5214937"/>
              <a:gd name="connsiteX2" fmla="*/ 0 w 2363258"/>
              <a:gd name="connsiteY2" fmla="*/ 2400299 h 5214937"/>
              <a:gd name="connsiteX3" fmla="*/ 2200275 w 2363258"/>
              <a:gd name="connsiteY3" fmla="*/ 1114424 h 5214937"/>
              <a:gd name="connsiteX4" fmla="*/ 2157412 w 2363258"/>
              <a:gd name="connsiteY4" fmla="*/ 5214937 h 5214937"/>
              <a:gd name="connsiteX0" fmla="*/ 2300288 w 2470680"/>
              <a:gd name="connsiteY0" fmla="*/ 0 h 5214937"/>
              <a:gd name="connsiteX1" fmla="*/ 2300289 w 2470680"/>
              <a:gd name="connsiteY1" fmla="*/ 3443287 h 5214937"/>
              <a:gd name="connsiteX2" fmla="*/ 0 w 2470680"/>
              <a:gd name="connsiteY2" fmla="*/ 2214561 h 5214937"/>
              <a:gd name="connsiteX3" fmla="*/ 2300288 w 2470680"/>
              <a:gd name="connsiteY3" fmla="*/ 1114424 h 5214937"/>
              <a:gd name="connsiteX4" fmla="*/ 2257425 w 2470680"/>
              <a:gd name="connsiteY4" fmla="*/ 5214937 h 5214937"/>
              <a:gd name="connsiteX0" fmla="*/ 2300288 w 2470680"/>
              <a:gd name="connsiteY0" fmla="*/ 0 h 5214937"/>
              <a:gd name="connsiteX1" fmla="*/ 2300289 w 2470680"/>
              <a:gd name="connsiteY1" fmla="*/ 3443287 h 5214937"/>
              <a:gd name="connsiteX2" fmla="*/ 0 w 2470680"/>
              <a:gd name="connsiteY2" fmla="*/ 2214561 h 5214937"/>
              <a:gd name="connsiteX3" fmla="*/ 2300288 w 2470680"/>
              <a:gd name="connsiteY3" fmla="*/ 1128712 h 5214937"/>
              <a:gd name="connsiteX4" fmla="*/ 2257425 w 2470680"/>
              <a:gd name="connsiteY4" fmla="*/ 5214937 h 5214937"/>
              <a:gd name="connsiteX0" fmla="*/ 2300980 w 2471372"/>
              <a:gd name="connsiteY0" fmla="*/ 0 h 5214937"/>
              <a:gd name="connsiteX1" fmla="*/ 2300981 w 2471372"/>
              <a:gd name="connsiteY1" fmla="*/ 3443287 h 5214937"/>
              <a:gd name="connsiteX2" fmla="*/ 692 w 2471372"/>
              <a:gd name="connsiteY2" fmla="*/ 2214561 h 5214937"/>
              <a:gd name="connsiteX3" fmla="*/ 2300980 w 2471372"/>
              <a:gd name="connsiteY3" fmla="*/ 1128712 h 5214937"/>
              <a:gd name="connsiteX4" fmla="*/ 2258117 w 2471372"/>
              <a:gd name="connsiteY4" fmla="*/ 5214937 h 5214937"/>
              <a:gd name="connsiteX0" fmla="*/ 2543804 w 2732188"/>
              <a:gd name="connsiteY0" fmla="*/ 0 h 5214937"/>
              <a:gd name="connsiteX1" fmla="*/ 2543805 w 2732188"/>
              <a:gd name="connsiteY1" fmla="*/ 3443287 h 5214937"/>
              <a:gd name="connsiteX2" fmla="*/ 628 w 2732188"/>
              <a:gd name="connsiteY2" fmla="*/ 2228849 h 5214937"/>
              <a:gd name="connsiteX3" fmla="*/ 2543804 w 2732188"/>
              <a:gd name="connsiteY3" fmla="*/ 1128712 h 5214937"/>
              <a:gd name="connsiteX4" fmla="*/ 2500941 w 2732188"/>
              <a:gd name="connsiteY4" fmla="*/ 5214937 h 5214937"/>
              <a:gd name="connsiteX0" fmla="*/ 2915297 w 2927001"/>
              <a:gd name="connsiteY0" fmla="*/ 0 h 5357813"/>
              <a:gd name="connsiteX1" fmla="*/ 2543823 w 2927001"/>
              <a:gd name="connsiteY1" fmla="*/ 3586163 h 5357813"/>
              <a:gd name="connsiteX2" fmla="*/ 646 w 2927001"/>
              <a:gd name="connsiteY2" fmla="*/ 2371725 h 5357813"/>
              <a:gd name="connsiteX3" fmla="*/ 2543822 w 2927001"/>
              <a:gd name="connsiteY3" fmla="*/ 1271588 h 5357813"/>
              <a:gd name="connsiteX4" fmla="*/ 2500959 w 2927001"/>
              <a:gd name="connsiteY4" fmla="*/ 5357813 h 5357813"/>
              <a:gd name="connsiteX0" fmla="*/ 2915297 w 2962751"/>
              <a:gd name="connsiteY0" fmla="*/ 0 h 5429250"/>
              <a:gd name="connsiteX1" fmla="*/ 2543823 w 2962751"/>
              <a:gd name="connsiteY1" fmla="*/ 3586163 h 5429250"/>
              <a:gd name="connsiteX2" fmla="*/ 646 w 2962751"/>
              <a:gd name="connsiteY2" fmla="*/ 2371725 h 5429250"/>
              <a:gd name="connsiteX3" fmla="*/ 2543822 w 2962751"/>
              <a:gd name="connsiteY3" fmla="*/ 1271588 h 5429250"/>
              <a:gd name="connsiteX4" fmla="*/ 2958159 w 2962751"/>
              <a:gd name="connsiteY4" fmla="*/ 5429250 h 5429250"/>
              <a:gd name="connsiteX0" fmla="*/ 2914654 w 2962108"/>
              <a:gd name="connsiteY0" fmla="*/ 0 h 5429250"/>
              <a:gd name="connsiteX1" fmla="*/ 2528893 w 2962108"/>
              <a:gd name="connsiteY1" fmla="*/ 3171826 h 5429250"/>
              <a:gd name="connsiteX2" fmla="*/ 3 w 2962108"/>
              <a:gd name="connsiteY2" fmla="*/ 2371725 h 5429250"/>
              <a:gd name="connsiteX3" fmla="*/ 2543179 w 2962108"/>
              <a:gd name="connsiteY3" fmla="*/ 1271588 h 5429250"/>
              <a:gd name="connsiteX4" fmla="*/ 2957516 w 2962108"/>
              <a:gd name="connsiteY4" fmla="*/ 5429250 h 5429250"/>
              <a:gd name="connsiteX0" fmla="*/ 2914659 w 2964477"/>
              <a:gd name="connsiteY0" fmla="*/ 0 h 5429250"/>
              <a:gd name="connsiteX1" fmla="*/ 2528898 w 2964477"/>
              <a:gd name="connsiteY1" fmla="*/ 3171826 h 5429250"/>
              <a:gd name="connsiteX2" fmla="*/ 8 w 2964477"/>
              <a:gd name="connsiteY2" fmla="*/ 2371725 h 5429250"/>
              <a:gd name="connsiteX3" fmla="*/ 2557471 w 2964477"/>
              <a:gd name="connsiteY3" fmla="*/ 1728788 h 5429250"/>
              <a:gd name="connsiteX4" fmla="*/ 2957521 w 2964477"/>
              <a:gd name="connsiteY4" fmla="*/ 5429250 h 5429250"/>
              <a:gd name="connsiteX0" fmla="*/ 2914659 w 2964477"/>
              <a:gd name="connsiteY0" fmla="*/ 0 h 5429250"/>
              <a:gd name="connsiteX1" fmla="*/ 2528898 w 2964477"/>
              <a:gd name="connsiteY1" fmla="*/ 3171826 h 5429250"/>
              <a:gd name="connsiteX2" fmla="*/ 8 w 2964477"/>
              <a:gd name="connsiteY2" fmla="*/ 2371725 h 5429250"/>
              <a:gd name="connsiteX3" fmla="*/ 2557471 w 2964477"/>
              <a:gd name="connsiteY3" fmla="*/ 1728788 h 5429250"/>
              <a:gd name="connsiteX4" fmla="*/ 2957521 w 2964477"/>
              <a:gd name="connsiteY4" fmla="*/ 5429250 h 5429250"/>
              <a:gd name="connsiteX0" fmla="*/ 2915047 w 2964865"/>
              <a:gd name="connsiteY0" fmla="*/ 0 h 5429250"/>
              <a:gd name="connsiteX1" fmla="*/ 2529286 w 2964865"/>
              <a:gd name="connsiteY1" fmla="*/ 3171826 h 5429250"/>
              <a:gd name="connsiteX2" fmla="*/ 396 w 2964865"/>
              <a:gd name="connsiteY2" fmla="*/ 2371725 h 5429250"/>
              <a:gd name="connsiteX3" fmla="*/ 2557859 w 2964865"/>
              <a:gd name="connsiteY3" fmla="*/ 1728788 h 5429250"/>
              <a:gd name="connsiteX4" fmla="*/ 2957909 w 2964865"/>
              <a:gd name="connsiteY4" fmla="*/ 5429250 h 5429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64865" h="5429250">
                <a:moveTo>
                  <a:pt x="2915047" y="0"/>
                </a:moveTo>
                <a:cubicBezTo>
                  <a:pt x="2915047" y="352425"/>
                  <a:pt x="3015061" y="2776539"/>
                  <a:pt x="2529286" y="3171826"/>
                </a:cubicBezTo>
                <a:cubicBezTo>
                  <a:pt x="2043511" y="3567113"/>
                  <a:pt x="-32941" y="3855244"/>
                  <a:pt x="396" y="2371725"/>
                </a:cubicBezTo>
                <a:cubicBezTo>
                  <a:pt x="33733" y="888206"/>
                  <a:pt x="2064940" y="1219200"/>
                  <a:pt x="2557859" y="1728788"/>
                </a:cubicBezTo>
                <a:cubicBezTo>
                  <a:pt x="3050778" y="2238376"/>
                  <a:pt x="2957909" y="5429250"/>
                  <a:pt x="2957909" y="5429250"/>
                </a:cubicBez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 31">
            <a:extLst>
              <a:ext uri="{FF2B5EF4-FFF2-40B4-BE49-F238E27FC236}">
                <a16:creationId xmlns:a16="http://schemas.microsoft.com/office/drawing/2014/main" id="{46523297-8625-0A45-9129-B101CE6726C2}"/>
              </a:ext>
            </a:extLst>
          </p:cNvPr>
          <p:cNvSpPr/>
          <p:nvPr/>
        </p:nvSpPr>
        <p:spPr>
          <a:xfrm>
            <a:off x="1841937" y="4746511"/>
            <a:ext cx="1067600" cy="1185863"/>
          </a:xfrm>
          <a:custGeom>
            <a:avLst/>
            <a:gdLst>
              <a:gd name="connsiteX0" fmla="*/ 14554 w 28841"/>
              <a:gd name="connsiteY0" fmla="*/ 0 h 3971925"/>
              <a:gd name="connsiteX1" fmla="*/ 14554 w 28841"/>
              <a:gd name="connsiteY1" fmla="*/ 1057275 h 3971925"/>
              <a:gd name="connsiteX2" fmla="*/ 14554 w 28841"/>
              <a:gd name="connsiteY2" fmla="*/ 2114550 h 3971925"/>
              <a:gd name="connsiteX3" fmla="*/ 266 w 28841"/>
              <a:gd name="connsiteY3" fmla="*/ 3086100 h 3971925"/>
              <a:gd name="connsiteX4" fmla="*/ 28841 w 28841"/>
              <a:gd name="connsiteY4" fmla="*/ 3971925 h 3971925"/>
              <a:gd name="connsiteX0" fmla="*/ 2214565 w 2378606"/>
              <a:gd name="connsiteY0" fmla="*/ 0 h 3971925"/>
              <a:gd name="connsiteX1" fmla="*/ 2214565 w 2378606"/>
              <a:gd name="connsiteY1" fmla="*/ 1057275 h 3971925"/>
              <a:gd name="connsiteX2" fmla="*/ 2 w 2378606"/>
              <a:gd name="connsiteY2" fmla="*/ 2043112 h 3971925"/>
              <a:gd name="connsiteX3" fmla="*/ 2200277 w 2378606"/>
              <a:gd name="connsiteY3" fmla="*/ 3086100 h 3971925"/>
              <a:gd name="connsiteX4" fmla="*/ 2228852 w 2378606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3086100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3629025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757237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757237 h 3971925"/>
              <a:gd name="connsiteX4" fmla="*/ 2228850 w 2373123"/>
              <a:gd name="connsiteY4" fmla="*/ 3971925 h 3971925"/>
              <a:gd name="connsiteX0" fmla="*/ 2200275 w 2373123"/>
              <a:gd name="connsiteY0" fmla="*/ 0 h 4329112"/>
              <a:gd name="connsiteX1" fmla="*/ 2200276 w 2373123"/>
              <a:gd name="connsiteY1" fmla="*/ 3443287 h 4329112"/>
              <a:gd name="connsiteX2" fmla="*/ 0 w 2373123"/>
              <a:gd name="connsiteY2" fmla="*/ 2400299 h 4329112"/>
              <a:gd name="connsiteX3" fmla="*/ 2200275 w 2373123"/>
              <a:gd name="connsiteY3" fmla="*/ 1114424 h 4329112"/>
              <a:gd name="connsiteX4" fmla="*/ 2228850 w 2373123"/>
              <a:gd name="connsiteY4" fmla="*/ 4329112 h 4329112"/>
              <a:gd name="connsiteX0" fmla="*/ 2200275 w 2363258"/>
              <a:gd name="connsiteY0" fmla="*/ 0 h 5214937"/>
              <a:gd name="connsiteX1" fmla="*/ 2200276 w 2363258"/>
              <a:gd name="connsiteY1" fmla="*/ 3443287 h 5214937"/>
              <a:gd name="connsiteX2" fmla="*/ 0 w 2363258"/>
              <a:gd name="connsiteY2" fmla="*/ 2400299 h 5214937"/>
              <a:gd name="connsiteX3" fmla="*/ 2200275 w 2363258"/>
              <a:gd name="connsiteY3" fmla="*/ 1114424 h 5214937"/>
              <a:gd name="connsiteX4" fmla="*/ 2157412 w 2363258"/>
              <a:gd name="connsiteY4" fmla="*/ 5214937 h 5214937"/>
              <a:gd name="connsiteX0" fmla="*/ 2300288 w 2470680"/>
              <a:gd name="connsiteY0" fmla="*/ 0 h 5214937"/>
              <a:gd name="connsiteX1" fmla="*/ 2300289 w 2470680"/>
              <a:gd name="connsiteY1" fmla="*/ 3443287 h 5214937"/>
              <a:gd name="connsiteX2" fmla="*/ 0 w 2470680"/>
              <a:gd name="connsiteY2" fmla="*/ 2214561 h 5214937"/>
              <a:gd name="connsiteX3" fmla="*/ 2300288 w 2470680"/>
              <a:gd name="connsiteY3" fmla="*/ 1114424 h 5214937"/>
              <a:gd name="connsiteX4" fmla="*/ 2257425 w 2470680"/>
              <a:gd name="connsiteY4" fmla="*/ 5214937 h 5214937"/>
              <a:gd name="connsiteX0" fmla="*/ 2300288 w 2470680"/>
              <a:gd name="connsiteY0" fmla="*/ 0 h 5214937"/>
              <a:gd name="connsiteX1" fmla="*/ 2300289 w 2470680"/>
              <a:gd name="connsiteY1" fmla="*/ 3443287 h 5214937"/>
              <a:gd name="connsiteX2" fmla="*/ 0 w 2470680"/>
              <a:gd name="connsiteY2" fmla="*/ 2214561 h 5214937"/>
              <a:gd name="connsiteX3" fmla="*/ 2300288 w 2470680"/>
              <a:gd name="connsiteY3" fmla="*/ 1128712 h 5214937"/>
              <a:gd name="connsiteX4" fmla="*/ 2257425 w 2470680"/>
              <a:gd name="connsiteY4" fmla="*/ 5214937 h 5214937"/>
              <a:gd name="connsiteX0" fmla="*/ 2300980 w 2471372"/>
              <a:gd name="connsiteY0" fmla="*/ 0 h 5214937"/>
              <a:gd name="connsiteX1" fmla="*/ 2300981 w 2471372"/>
              <a:gd name="connsiteY1" fmla="*/ 3443287 h 5214937"/>
              <a:gd name="connsiteX2" fmla="*/ 692 w 2471372"/>
              <a:gd name="connsiteY2" fmla="*/ 2214561 h 5214937"/>
              <a:gd name="connsiteX3" fmla="*/ 2300980 w 2471372"/>
              <a:gd name="connsiteY3" fmla="*/ 1128712 h 5214937"/>
              <a:gd name="connsiteX4" fmla="*/ 2258117 w 2471372"/>
              <a:gd name="connsiteY4" fmla="*/ 5214937 h 5214937"/>
              <a:gd name="connsiteX0" fmla="*/ 2543804 w 2732188"/>
              <a:gd name="connsiteY0" fmla="*/ 0 h 5214937"/>
              <a:gd name="connsiteX1" fmla="*/ 2543805 w 2732188"/>
              <a:gd name="connsiteY1" fmla="*/ 3443287 h 5214937"/>
              <a:gd name="connsiteX2" fmla="*/ 628 w 2732188"/>
              <a:gd name="connsiteY2" fmla="*/ 2228849 h 5214937"/>
              <a:gd name="connsiteX3" fmla="*/ 2543804 w 2732188"/>
              <a:gd name="connsiteY3" fmla="*/ 1128712 h 5214937"/>
              <a:gd name="connsiteX4" fmla="*/ 2500941 w 2732188"/>
              <a:gd name="connsiteY4" fmla="*/ 5214937 h 5214937"/>
              <a:gd name="connsiteX0" fmla="*/ 2915297 w 2927001"/>
              <a:gd name="connsiteY0" fmla="*/ 0 h 5357813"/>
              <a:gd name="connsiteX1" fmla="*/ 2543823 w 2927001"/>
              <a:gd name="connsiteY1" fmla="*/ 3586163 h 5357813"/>
              <a:gd name="connsiteX2" fmla="*/ 646 w 2927001"/>
              <a:gd name="connsiteY2" fmla="*/ 2371725 h 5357813"/>
              <a:gd name="connsiteX3" fmla="*/ 2543822 w 2927001"/>
              <a:gd name="connsiteY3" fmla="*/ 1271588 h 5357813"/>
              <a:gd name="connsiteX4" fmla="*/ 2500959 w 2927001"/>
              <a:gd name="connsiteY4" fmla="*/ 5357813 h 5357813"/>
              <a:gd name="connsiteX0" fmla="*/ 2915297 w 2962751"/>
              <a:gd name="connsiteY0" fmla="*/ 0 h 5429250"/>
              <a:gd name="connsiteX1" fmla="*/ 2543823 w 2962751"/>
              <a:gd name="connsiteY1" fmla="*/ 3586163 h 5429250"/>
              <a:gd name="connsiteX2" fmla="*/ 646 w 2962751"/>
              <a:gd name="connsiteY2" fmla="*/ 2371725 h 5429250"/>
              <a:gd name="connsiteX3" fmla="*/ 2543822 w 2962751"/>
              <a:gd name="connsiteY3" fmla="*/ 1271588 h 5429250"/>
              <a:gd name="connsiteX4" fmla="*/ 2958159 w 2962751"/>
              <a:gd name="connsiteY4" fmla="*/ 5429250 h 5429250"/>
              <a:gd name="connsiteX0" fmla="*/ 2914654 w 2962108"/>
              <a:gd name="connsiteY0" fmla="*/ 0 h 5429250"/>
              <a:gd name="connsiteX1" fmla="*/ 2528893 w 2962108"/>
              <a:gd name="connsiteY1" fmla="*/ 3171826 h 5429250"/>
              <a:gd name="connsiteX2" fmla="*/ 3 w 2962108"/>
              <a:gd name="connsiteY2" fmla="*/ 2371725 h 5429250"/>
              <a:gd name="connsiteX3" fmla="*/ 2543179 w 2962108"/>
              <a:gd name="connsiteY3" fmla="*/ 1271588 h 5429250"/>
              <a:gd name="connsiteX4" fmla="*/ 2957516 w 2962108"/>
              <a:gd name="connsiteY4" fmla="*/ 5429250 h 5429250"/>
              <a:gd name="connsiteX0" fmla="*/ 2914659 w 2964477"/>
              <a:gd name="connsiteY0" fmla="*/ 0 h 5429250"/>
              <a:gd name="connsiteX1" fmla="*/ 2528898 w 2964477"/>
              <a:gd name="connsiteY1" fmla="*/ 3171826 h 5429250"/>
              <a:gd name="connsiteX2" fmla="*/ 8 w 2964477"/>
              <a:gd name="connsiteY2" fmla="*/ 2371725 h 5429250"/>
              <a:gd name="connsiteX3" fmla="*/ 2557471 w 2964477"/>
              <a:gd name="connsiteY3" fmla="*/ 1728788 h 5429250"/>
              <a:gd name="connsiteX4" fmla="*/ 2957521 w 2964477"/>
              <a:gd name="connsiteY4" fmla="*/ 5429250 h 5429250"/>
              <a:gd name="connsiteX0" fmla="*/ 2914659 w 2964477"/>
              <a:gd name="connsiteY0" fmla="*/ 0 h 5429250"/>
              <a:gd name="connsiteX1" fmla="*/ 2528898 w 2964477"/>
              <a:gd name="connsiteY1" fmla="*/ 3171826 h 5429250"/>
              <a:gd name="connsiteX2" fmla="*/ 8 w 2964477"/>
              <a:gd name="connsiteY2" fmla="*/ 2371725 h 5429250"/>
              <a:gd name="connsiteX3" fmla="*/ 2557471 w 2964477"/>
              <a:gd name="connsiteY3" fmla="*/ 1728788 h 5429250"/>
              <a:gd name="connsiteX4" fmla="*/ 2957521 w 2964477"/>
              <a:gd name="connsiteY4" fmla="*/ 5429250 h 5429250"/>
              <a:gd name="connsiteX0" fmla="*/ 2915047 w 2964865"/>
              <a:gd name="connsiteY0" fmla="*/ 0 h 5429250"/>
              <a:gd name="connsiteX1" fmla="*/ 2529286 w 2964865"/>
              <a:gd name="connsiteY1" fmla="*/ 3171826 h 5429250"/>
              <a:gd name="connsiteX2" fmla="*/ 396 w 2964865"/>
              <a:gd name="connsiteY2" fmla="*/ 2371725 h 5429250"/>
              <a:gd name="connsiteX3" fmla="*/ 2557859 w 2964865"/>
              <a:gd name="connsiteY3" fmla="*/ 1728788 h 5429250"/>
              <a:gd name="connsiteX4" fmla="*/ 2957909 w 2964865"/>
              <a:gd name="connsiteY4" fmla="*/ 5429250 h 5429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64865" h="5429250">
                <a:moveTo>
                  <a:pt x="2915047" y="0"/>
                </a:moveTo>
                <a:cubicBezTo>
                  <a:pt x="2915047" y="352425"/>
                  <a:pt x="3015061" y="2776539"/>
                  <a:pt x="2529286" y="3171826"/>
                </a:cubicBezTo>
                <a:cubicBezTo>
                  <a:pt x="2043511" y="3567113"/>
                  <a:pt x="-32941" y="3855244"/>
                  <a:pt x="396" y="2371725"/>
                </a:cubicBezTo>
                <a:cubicBezTo>
                  <a:pt x="33733" y="888206"/>
                  <a:pt x="2064940" y="1219200"/>
                  <a:pt x="2557859" y="1728788"/>
                </a:cubicBezTo>
                <a:cubicBezTo>
                  <a:pt x="3050778" y="2238376"/>
                  <a:pt x="2957909" y="5429250"/>
                  <a:pt x="2957909" y="5429250"/>
                </a:cubicBez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 32">
            <a:extLst>
              <a:ext uri="{FF2B5EF4-FFF2-40B4-BE49-F238E27FC236}">
                <a16:creationId xmlns:a16="http://schemas.microsoft.com/office/drawing/2014/main" id="{E1AE8367-ACC3-2348-B290-540FD642EC9A}"/>
              </a:ext>
            </a:extLst>
          </p:cNvPr>
          <p:cNvSpPr/>
          <p:nvPr/>
        </p:nvSpPr>
        <p:spPr>
          <a:xfrm>
            <a:off x="1841937" y="4474157"/>
            <a:ext cx="1067600" cy="1185863"/>
          </a:xfrm>
          <a:custGeom>
            <a:avLst/>
            <a:gdLst>
              <a:gd name="connsiteX0" fmla="*/ 14554 w 28841"/>
              <a:gd name="connsiteY0" fmla="*/ 0 h 3971925"/>
              <a:gd name="connsiteX1" fmla="*/ 14554 w 28841"/>
              <a:gd name="connsiteY1" fmla="*/ 1057275 h 3971925"/>
              <a:gd name="connsiteX2" fmla="*/ 14554 w 28841"/>
              <a:gd name="connsiteY2" fmla="*/ 2114550 h 3971925"/>
              <a:gd name="connsiteX3" fmla="*/ 266 w 28841"/>
              <a:gd name="connsiteY3" fmla="*/ 3086100 h 3971925"/>
              <a:gd name="connsiteX4" fmla="*/ 28841 w 28841"/>
              <a:gd name="connsiteY4" fmla="*/ 3971925 h 3971925"/>
              <a:gd name="connsiteX0" fmla="*/ 2214565 w 2378606"/>
              <a:gd name="connsiteY0" fmla="*/ 0 h 3971925"/>
              <a:gd name="connsiteX1" fmla="*/ 2214565 w 2378606"/>
              <a:gd name="connsiteY1" fmla="*/ 1057275 h 3971925"/>
              <a:gd name="connsiteX2" fmla="*/ 2 w 2378606"/>
              <a:gd name="connsiteY2" fmla="*/ 2043112 h 3971925"/>
              <a:gd name="connsiteX3" fmla="*/ 2200277 w 2378606"/>
              <a:gd name="connsiteY3" fmla="*/ 3086100 h 3971925"/>
              <a:gd name="connsiteX4" fmla="*/ 2228852 w 2378606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3086100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3629025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757237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757237 h 3971925"/>
              <a:gd name="connsiteX4" fmla="*/ 2228850 w 2373123"/>
              <a:gd name="connsiteY4" fmla="*/ 3971925 h 3971925"/>
              <a:gd name="connsiteX0" fmla="*/ 2200275 w 2373123"/>
              <a:gd name="connsiteY0" fmla="*/ 0 h 4329112"/>
              <a:gd name="connsiteX1" fmla="*/ 2200276 w 2373123"/>
              <a:gd name="connsiteY1" fmla="*/ 3443287 h 4329112"/>
              <a:gd name="connsiteX2" fmla="*/ 0 w 2373123"/>
              <a:gd name="connsiteY2" fmla="*/ 2400299 h 4329112"/>
              <a:gd name="connsiteX3" fmla="*/ 2200275 w 2373123"/>
              <a:gd name="connsiteY3" fmla="*/ 1114424 h 4329112"/>
              <a:gd name="connsiteX4" fmla="*/ 2228850 w 2373123"/>
              <a:gd name="connsiteY4" fmla="*/ 4329112 h 4329112"/>
              <a:gd name="connsiteX0" fmla="*/ 2200275 w 2363258"/>
              <a:gd name="connsiteY0" fmla="*/ 0 h 5214937"/>
              <a:gd name="connsiteX1" fmla="*/ 2200276 w 2363258"/>
              <a:gd name="connsiteY1" fmla="*/ 3443287 h 5214937"/>
              <a:gd name="connsiteX2" fmla="*/ 0 w 2363258"/>
              <a:gd name="connsiteY2" fmla="*/ 2400299 h 5214937"/>
              <a:gd name="connsiteX3" fmla="*/ 2200275 w 2363258"/>
              <a:gd name="connsiteY3" fmla="*/ 1114424 h 5214937"/>
              <a:gd name="connsiteX4" fmla="*/ 2157412 w 2363258"/>
              <a:gd name="connsiteY4" fmla="*/ 5214937 h 5214937"/>
              <a:gd name="connsiteX0" fmla="*/ 2300288 w 2470680"/>
              <a:gd name="connsiteY0" fmla="*/ 0 h 5214937"/>
              <a:gd name="connsiteX1" fmla="*/ 2300289 w 2470680"/>
              <a:gd name="connsiteY1" fmla="*/ 3443287 h 5214937"/>
              <a:gd name="connsiteX2" fmla="*/ 0 w 2470680"/>
              <a:gd name="connsiteY2" fmla="*/ 2214561 h 5214937"/>
              <a:gd name="connsiteX3" fmla="*/ 2300288 w 2470680"/>
              <a:gd name="connsiteY3" fmla="*/ 1114424 h 5214937"/>
              <a:gd name="connsiteX4" fmla="*/ 2257425 w 2470680"/>
              <a:gd name="connsiteY4" fmla="*/ 5214937 h 5214937"/>
              <a:gd name="connsiteX0" fmla="*/ 2300288 w 2470680"/>
              <a:gd name="connsiteY0" fmla="*/ 0 h 5214937"/>
              <a:gd name="connsiteX1" fmla="*/ 2300289 w 2470680"/>
              <a:gd name="connsiteY1" fmla="*/ 3443287 h 5214937"/>
              <a:gd name="connsiteX2" fmla="*/ 0 w 2470680"/>
              <a:gd name="connsiteY2" fmla="*/ 2214561 h 5214937"/>
              <a:gd name="connsiteX3" fmla="*/ 2300288 w 2470680"/>
              <a:gd name="connsiteY3" fmla="*/ 1128712 h 5214937"/>
              <a:gd name="connsiteX4" fmla="*/ 2257425 w 2470680"/>
              <a:gd name="connsiteY4" fmla="*/ 5214937 h 5214937"/>
              <a:gd name="connsiteX0" fmla="*/ 2300980 w 2471372"/>
              <a:gd name="connsiteY0" fmla="*/ 0 h 5214937"/>
              <a:gd name="connsiteX1" fmla="*/ 2300981 w 2471372"/>
              <a:gd name="connsiteY1" fmla="*/ 3443287 h 5214937"/>
              <a:gd name="connsiteX2" fmla="*/ 692 w 2471372"/>
              <a:gd name="connsiteY2" fmla="*/ 2214561 h 5214937"/>
              <a:gd name="connsiteX3" fmla="*/ 2300980 w 2471372"/>
              <a:gd name="connsiteY3" fmla="*/ 1128712 h 5214937"/>
              <a:gd name="connsiteX4" fmla="*/ 2258117 w 2471372"/>
              <a:gd name="connsiteY4" fmla="*/ 5214937 h 5214937"/>
              <a:gd name="connsiteX0" fmla="*/ 2543804 w 2732188"/>
              <a:gd name="connsiteY0" fmla="*/ 0 h 5214937"/>
              <a:gd name="connsiteX1" fmla="*/ 2543805 w 2732188"/>
              <a:gd name="connsiteY1" fmla="*/ 3443287 h 5214937"/>
              <a:gd name="connsiteX2" fmla="*/ 628 w 2732188"/>
              <a:gd name="connsiteY2" fmla="*/ 2228849 h 5214937"/>
              <a:gd name="connsiteX3" fmla="*/ 2543804 w 2732188"/>
              <a:gd name="connsiteY3" fmla="*/ 1128712 h 5214937"/>
              <a:gd name="connsiteX4" fmla="*/ 2500941 w 2732188"/>
              <a:gd name="connsiteY4" fmla="*/ 5214937 h 5214937"/>
              <a:gd name="connsiteX0" fmla="*/ 2915297 w 2927001"/>
              <a:gd name="connsiteY0" fmla="*/ 0 h 5357813"/>
              <a:gd name="connsiteX1" fmla="*/ 2543823 w 2927001"/>
              <a:gd name="connsiteY1" fmla="*/ 3586163 h 5357813"/>
              <a:gd name="connsiteX2" fmla="*/ 646 w 2927001"/>
              <a:gd name="connsiteY2" fmla="*/ 2371725 h 5357813"/>
              <a:gd name="connsiteX3" fmla="*/ 2543822 w 2927001"/>
              <a:gd name="connsiteY3" fmla="*/ 1271588 h 5357813"/>
              <a:gd name="connsiteX4" fmla="*/ 2500959 w 2927001"/>
              <a:gd name="connsiteY4" fmla="*/ 5357813 h 5357813"/>
              <a:gd name="connsiteX0" fmla="*/ 2915297 w 2962751"/>
              <a:gd name="connsiteY0" fmla="*/ 0 h 5429250"/>
              <a:gd name="connsiteX1" fmla="*/ 2543823 w 2962751"/>
              <a:gd name="connsiteY1" fmla="*/ 3586163 h 5429250"/>
              <a:gd name="connsiteX2" fmla="*/ 646 w 2962751"/>
              <a:gd name="connsiteY2" fmla="*/ 2371725 h 5429250"/>
              <a:gd name="connsiteX3" fmla="*/ 2543822 w 2962751"/>
              <a:gd name="connsiteY3" fmla="*/ 1271588 h 5429250"/>
              <a:gd name="connsiteX4" fmla="*/ 2958159 w 2962751"/>
              <a:gd name="connsiteY4" fmla="*/ 5429250 h 5429250"/>
              <a:gd name="connsiteX0" fmla="*/ 2914654 w 2962108"/>
              <a:gd name="connsiteY0" fmla="*/ 0 h 5429250"/>
              <a:gd name="connsiteX1" fmla="*/ 2528893 w 2962108"/>
              <a:gd name="connsiteY1" fmla="*/ 3171826 h 5429250"/>
              <a:gd name="connsiteX2" fmla="*/ 3 w 2962108"/>
              <a:gd name="connsiteY2" fmla="*/ 2371725 h 5429250"/>
              <a:gd name="connsiteX3" fmla="*/ 2543179 w 2962108"/>
              <a:gd name="connsiteY3" fmla="*/ 1271588 h 5429250"/>
              <a:gd name="connsiteX4" fmla="*/ 2957516 w 2962108"/>
              <a:gd name="connsiteY4" fmla="*/ 5429250 h 5429250"/>
              <a:gd name="connsiteX0" fmla="*/ 2914659 w 2964477"/>
              <a:gd name="connsiteY0" fmla="*/ 0 h 5429250"/>
              <a:gd name="connsiteX1" fmla="*/ 2528898 w 2964477"/>
              <a:gd name="connsiteY1" fmla="*/ 3171826 h 5429250"/>
              <a:gd name="connsiteX2" fmla="*/ 8 w 2964477"/>
              <a:gd name="connsiteY2" fmla="*/ 2371725 h 5429250"/>
              <a:gd name="connsiteX3" fmla="*/ 2557471 w 2964477"/>
              <a:gd name="connsiteY3" fmla="*/ 1728788 h 5429250"/>
              <a:gd name="connsiteX4" fmla="*/ 2957521 w 2964477"/>
              <a:gd name="connsiteY4" fmla="*/ 5429250 h 5429250"/>
              <a:gd name="connsiteX0" fmla="*/ 2914659 w 2964477"/>
              <a:gd name="connsiteY0" fmla="*/ 0 h 5429250"/>
              <a:gd name="connsiteX1" fmla="*/ 2528898 w 2964477"/>
              <a:gd name="connsiteY1" fmla="*/ 3171826 h 5429250"/>
              <a:gd name="connsiteX2" fmla="*/ 8 w 2964477"/>
              <a:gd name="connsiteY2" fmla="*/ 2371725 h 5429250"/>
              <a:gd name="connsiteX3" fmla="*/ 2557471 w 2964477"/>
              <a:gd name="connsiteY3" fmla="*/ 1728788 h 5429250"/>
              <a:gd name="connsiteX4" fmla="*/ 2957521 w 2964477"/>
              <a:gd name="connsiteY4" fmla="*/ 5429250 h 5429250"/>
              <a:gd name="connsiteX0" fmla="*/ 2915047 w 2964865"/>
              <a:gd name="connsiteY0" fmla="*/ 0 h 5429250"/>
              <a:gd name="connsiteX1" fmla="*/ 2529286 w 2964865"/>
              <a:gd name="connsiteY1" fmla="*/ 3171826 h 5429250"/>
              <a:gd name="connsiteX2" fmla="*/ 396 w 2964865"/>
              <a:gd name="connsiteY2" fmla="*/ 2371725 h 5429250"/>
              <a:gd name="connsiteX3" fmla="*/ 2557859 w 2964865"/>
              <a:gd name="connsiteY3" fmla="*/ 1728788 h 5429250"/>
              <a:gd name="connsiteX4" fmla="*/ 2957909 w 2964865"/>
              <a:gd name="connsiteY4" fmla="*/ 5429250 h 5429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64865" h="5429250">
                <a:moveTo>
                  <a:pt x="2915047" y="0"/>
                </a:moveTo>
                <a:cubicBezTo>
                  <a:pt x="2915047" y="352425"/>
                  <a:pt x="3015061" y="2776539"/>
                  <a:pt x="2529286" y="3171826"/>
                </a:cubicBezTo>
                <a:cubicBezTo>
                  <a:pt x="2043511" y="3567113"/>
                  <a:pt x="-32941" y="3855244"/>
                  <a:pt x="396" y="2371725"/>
                </a:cubicBezTo>
                <a:cubicBezTo>
                  <a:pt x="33733" y="888206"/>
                  <a:pt x="2064940" y="1219200"/>
                  <a:pt x="2557859" y="1728788"/>
                </a:cubicBezTo>
                <a:cubicBezTo>
                  <a:pt x="3050778" y="2238376"/>
                  <a:pt x="2957909" y="5429250"/>
                  <a:pt x="2957909" y="5429250"/>
                </a:cubicBez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300CABE-7C6B-FB40-BF18-F1A19DE6EEE8}"/>
              </a:ext>
            </a:extLst>
          </p:cNvPr>
          <p:cNvSpPr/>
          <p:nvPr/>
        </p:nvSpPr>
        <p:spPr>
          <a:xfrm>
            <a:off x="1561349" y="3411967"/>
            <a:ext cx="1628775" cy="1198367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45B20ADF-D0EE-0940-8BFF-7A76684EE1F2}"/>
              </a:ext>
            </a:extLst>
          </p:cNvPr>
          <p:cNvSpPr/>
          <p:nvPr/>
        </p:nvSpPr>
        <p:spPr>
          <a:xfrm>
            <a:off x="1564535" y="3411967"/>
            <a:ext cx="1628775" cy="1198367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C2BAD4B1-E601-0242-B026-C84FD9106C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7436" y="3844020"/>
            <a:ext cx="736600" cy="3429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72FC655-F9EF-B94E-BCE7-651D9D4D1BEA}"/>
              </a:ext>
            </a:extLst>
          </p:cNvPr>
          <p:cNvSpPr txBox="1"/>
          <p:nvPr/>
        </p:nvSpPr>
        <p:spPr>
          <a:xfrm>
            <a:off x="6856806" y="4945390"/>
            <a:ext cx="14229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Local heating</a:t>
            </a:r>
          </a:p>
        </p:txBody>
      </p:sp>
    </p:spTree>
    <p:extLst>
      <p:ext uri="{BB962C8B-B14F-4D97-AF65-F5344CB8AC3E}">
        <p14:creationId xmlns:p14="http://schemas.microsoft.com/office/powerpoint/2010/main" val="28821595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6928E26F-0686-5E46-BC80-224105CDEEB3}"/>
              </a:ext>
            </a:extLst>
          </p:cNvPr>
          <p:cNvSpPr/>
          <p:nvPr/>
        </p:nvSpPr>
        <p:spPr>
          <a:xfrm>
            <a:off x="4792450" y="1191491"/>
            <a:ext cx="2663860" cy="4156364"/>
          </a:xfrm>
          <a:prstGeom prst="ellipse">
            <a:avLst/>
          </a:prstGeom>
          <a:gradFill flip="none" rotWithShape="1">
            <a:gsLst>
              <a:gs pos="0">
                <a:srgbClr val="C00000">
                  <a:tint val="66000"/>
                  <a:satMod val="160000"/>
                </a:srgbClr>
              </a:gs>
              <a:gs pos="50000">
                <a:srgbClr val="C00000">
                  <a:tint val="44500"/>
                  <a:satMod val="160000"/>
                </a:srgbClr>
              </a:gs>
              <a:gs pos="100000">
                <a:srgbClr val="C00000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32</a:t>
            </a:fld>
            <a:endParaRPr lang="en-US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263" y="1959807"/>
            <a:ext cx="2700337" cy="2676653"/>
          </a:xfrm>
          <a:prstGeom prst="rect">
            <a:avLst/>
          </a:prstGeom>
        </p:spPr>
      </p:pic>
      <p:grpSp>
        <p:nvGrpSpPr>
          <p:cNvPr id="36" name="Group 35"/>
          <p:cNvGrpSpPr/>
          <p:nvPr/>
        </p:nvGrpSpPr>
        <p:grpSpPr>
          <a:xfrm rot="10800000">
            <a:off x="4977403" y="2071687"/>
            <a:ext cx="2324098" cy="2444356"/>
            <a:chOff x="4977403" y="2071687"/>
            <a:chExt cx="2324098" cy="2444356"/>
          </a:xfrm>
        </p:grpSpPr>
        <p:sp>
          <p:nvSpPr>
            <p:cNvPr id="37" name="Cross 36"/>
            <p:cNvSpPr/>
            <p:nvPr/>
          </p:nvSpPr>
          <p:spPr>
            <a:xfrm>
              <a:off x="5008952" y="2714624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Cross 37"/>
            <p:cNvSpPr/>
            <p:nvPr/>
          </p:nvSpPr>
          <p:spPr>
            <a:xfrm>
              <a:off x="6874067" y="2714624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Cross 38"/>
            <p:cNvSpPr/>
            <p:nvPr/>
          </p:nvSpPr>
          <p:spPr>
            <a:xfrm>
              <a:off x="5925737" y="2071687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Cross 39"/>
            <p:cNvSpPr/>
            <p:nvPr/>
          </p:nvSpPr>
          <p:spPr>
            <a:xfrm>
              <a:off x="5381619" y="2268737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Cross 40"/>
            <p:cNvSpPr/>
            <p:nvPr/>
          </p:nvSpPr>
          <p:spPr>
            <a:xfrm>
              <a:off x="6462706" y="2268737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Minus 41"/>
            <p:cNvSpPr/>
            <p:nvPr/>
          </p:nvSpPr>
          <p:spPr>
            <a:xfrm>
              <a:off x="4977403" y="3626049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Minus 42"/>
            <p:cNvSpPr/>
            <p:nvPr/>
          </p:nvSpPr>
          <p:spPr>
            <a:xfrm>
              <a:off x="6840732" y="3626049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Minus 43"/>
            <p:cNvSpPr/>
            <p:nvPr/>
          </p:nvSpPr>
          <p:spPr>
            <a:xfrm>
              <a:off x="5902220" y="4273155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Minus 44"/>
            <p:cNvSpPr/>
            <p:nvPr/>
          </p:nvSpPr>
          <p:spPr>
            <a:xfrm>
              <a:off x="5347087" y="4030267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Minus 45"/>
            <p:cNvSpPr/>
            <p:nvPr/>
          </p:nvSpPr>
          <p:spPr>
            <a:xfrm>
              <a:off x="6427586" y="4030265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3" name="Picture 5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0067" y="6246812"/>
            <a:ext cx="3213100" cy="584200"/>
          </a:xfrm>
          <a:prstGeom prst="rect">
            <a:avLst/>
          </a:prstGeom>
        </p:spPr>
      </p:pic>
      <p:sp>
        <p:nvSpPr>
          <p:cNvPr id="24" name="Down Arrow 23">
            <a:extLst>
              <a:ext uri="{FF2B5EF4-FFF2-40B4-BE49-F238E27FC236}">
                <a16:creationId xmlns:a16="http://schemas.microsoft.com/office/drawing/2014/main" id="{87551FEC-CE9A-CF4C-9C00-E8529D468094}"/>
              </a:ext>
            </a:extLst>
          </p:cNvPr>
          <p:cNvSpPr/>
          <p:nvPr/>
        </p:nvSpPr>
        <p:spPr>
          <a:xfrm rot="10800000">
            <a:off x="5892402" y="2577667"/>
            <a:ext cx="460769" cy="1558529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F5E597E-9D5B-B24C-B5CE-83FA6717F41F}"/>
              </a:ext>
            </a:extLst>
          </p:cNvPr>
          <p:cNvSpPr txBox="1"/>
          <p:nvPr/>
        </p:nvSpPr>
        <p:spPr>
          <a:xfrm>
            <a:off x="7709289" y="2670275"/>
            <a:ext cx="351531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Electric dipole plasmon decay mechanisms</a:t>
            </a:r>
          </a:p>
        </p:txBody>
      </p:sp>
      <p:pic>
        <p:nvPicPr>
          <p:cNvPr id="27" name="Picture 26" descr="lightarrow.pdf">
            <a:extLst>
              <a:ext uri="{FF2B5EF4-FFF2-40B4-BE49-F238E27FC236}">
                <a16:creationId xmlns:a16="http://schemas.microsoft.com/office/drawing/2014/main" id="{31B5088E-1C1A-8C41-8743-B116F7295C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135291">
            <a:off x="6808204" y="54327"/>
            <a:ext cx="2098644" cy="296984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CBEC5B2-F686-5646-B1D4-524DCC290428}"/>
              </a:ext>
            </a:extLst>
          </p:cNvPr>
          <p:cNvSpPr txBox="1"/>
          <p:nvPr/>
        </p:nvSpPr>
        <p:spPr>
          <a:xfrm>
            <a:off x="8610600" y="1465203"/>
            <a:ext cx="16154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Light scattering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2FC655-F9EF-B94E-BCE7-651D9D4D1BEA}"/>
              </a:ext>
            </a:extLst>
          </p:cNvPr>
          <p:cNvSpPr txBox="1"/>
          <p:nvPr/>
        </p:nvSpPr>
        <p:spPr>
          <a:xfrm>
            <a:off x="6856806" y="4945390"/>
            <a:ext cx="14229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Local heating</a:t>
            </a:r>
          </a:p>
        </p:txBody>
      </p:sp>
      <p:sp>
        <p:nvSpPr>
          <p:cNvPr id="47" name="Freeform 46">
            <a:extLst>
              <a:ext uri="{FF2B5EF4-FFF2-40B4-BE49-F238E27FC236}">
                <a16:creationId xmlns:a16="http://schemas.microsoft.com/office/drawing/2014/main" id="{0C6077F7-F7F4-2647-8A30-C4BED0050220}"/>
              </a:ext>
            </a:extLst>
          </p:cNvPr>
          <p:cNvSpPr/>
          <p:nvPr/>
        </p:nvSpPr>
        <p:spPr>
          <a:xfrm>
            <a:off x="1849595" y="5660793"/>
            <a:ext cx="1067600" cy="1185863"/>
          </a:xfrm>
          <a:custGeom>
            <a:avLst/>
            <a:gdLst>
              <a:gd name="connsiteX0" fmla="*/ 14554 w 28841"/>
              <a:gd name="connsiteY0" fmla="*/ 0 h 3971925"/>
              <a:gd name="connsiteX1" fmla="*/ 14554 w 28841"/>
              <a:gd name="connsiteY1" fmla="*/ 1057275 h 3971925"/>
              <a:gd name="connsiteX2" fmla="*/ 14554 w 28841"/>
              <a:gd name="connsiteY2" fmla="*/ 2114550 h 3971925"/>
              <a:gd name="connsiteX3" fmla="*/ 266 w 28841"/>
              <a:gd name="connsiteY3" fmla="*/ 3086100 h 3971925"/>
              <a:gd name="connsiteX4" fmla="*/ 28841 w 28841"/>
              <a:gd name="connsiteY4" fmla="*/ 3971925 h 3971925"/>
              <a:gd name="connsiteX0" fmla="*/ 2214565 w 2378606"/>
              <a:gd name="connsiteY0" fmla="*/ 0 h 3971925"/>
              <a:gd name="connsiteX1" fmla="*/ 2214565 w 2378606"/>
              <a:gd name="connsiteY1" fmla="*/ 1057275 h 3971925"/>
              <a:gd name="connsiteX2" fmla="*/ 2 w 2378606"/>
              <a:gd name="connsiteY2" fmla="*/ 2043112 h 3971925"/>
              <a:gd name="connsiteX3" fmla="*/ 2200277 w 2378606"/>
              <a:gd name="connsiteY3" fmla="*/ 3086100 h 3971925"/>
              <a:gd name="connsiteX4" fmla="*/ 2228852 w 2378606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3086100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3629025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757237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757237 h 3971925"/>
              <a:gd name="connsiteX4" fmla="*/ 2228850 w 2373123"/>
              <a:gd name="connsiteY4" fmla="*/ 3971925 h 3971925"/>
              <a:gd name="connsiteX0" fmla="*/ 2200275 w 2373123"/>
              <a:gd name="connsiteY0" fmla="*/ 0 h 4329112"/>
              <a:gd name="connsiteX1" fmla="*/ 2200276 w 2373123"/>
              <a:gd name="connsiteY1" fmla="*/ 3443287 h 4329112"/>
              <a:gd name="connsiteX2" fmla="*/ 0 w 2373123"/>
              <a:gd name="connsiteY2" fmla="*/ 2400299 h 4329112"/>
              <a:gd name="connsiteX3" fmla="*/ 2200275 w 2373123"/>
              <a:gd name="connsiteY3" fmla="*/ 1114424 h 4329112"/>
              <a:gd name="connsiteX4" fmla="*/ 2228850 w 2373123"/>
              <a:gd name="connsiteY4" fmla="*/ 4329112 h 4329112"/>
              <a:gd name="connsiteX0" fmla="*/ 2200275 w 2363258"/>
              <a:gd name="connsiteY0" fmla="*/ 0 h 5214937"/>
              <a:gd name="connsiteX1" fmla="*/ 2200276 w 2363258"/>
              <a:gd name="connsiteY1" fmla="*/ 3443287 h 5214937"/>
              <a:gd name="connsiteX2" fmla="*/ 0 w 2363258"/>
              <a:gd name="connsiteY2" fmla="*/ 2400299 h 5214937"/>
              <a:gd name="connsiteX3" fmla="*/ 2200275 w 2363258"/>
              <a:gd name="connsiteY3" fmla="*/ 1114424 h 5214937"/>
              <a:gd name="connsiteX4" fmla="*/ 2157412 w 2363258"/>
              <a:gd name="connsiteY4" fmla="*/ 5214937 h 5214937"/>
              <a:gd name="connsiteX0" fmla="*/ 2300288 w 2470680"/>
              <a:gd name="connsiteY0" fmla="*/ 0 h 5214937"/>
              <a:gd name="connsiteX1" fmla="*/ 2300289 w 2470680"/>
              <a:gd name="connsiteY1" fmla="*/ 3443287 h 5214937"/>
              <a:gd name="connsiteX2" fmla="*/ 0 w 2470680"/>
              <a:gd name="connsiteY2" fmla="*/ 2214561 h 5214937"/>
              <a:gd name="connsiteX3" fmla="*/ 2300288 w 2470680"/>
              <a:gd name="connsiteY3" fmla="*/ 1114424 h 5214937"/>
              <a:gd name="connsiteX4" fmla="*/ 2257425 w 2470680"/>
              <a:gd name="connsiteY4" fmla="*/ 5214937 h 5214937"/>
              <a:gd name="connsiteX0" fmla="*/ 2300288 w 2470680"/>
              <a:gd name="connsiteY0" fmla="*/ 0 h 5214937"/>
              <a:gd name="connsiteX1" fmla="*/ 2300289 w 2470680"/>
              <a:gd name="connsiteY1" fmla="*/ 3443287 h 5214937"/>
              <a:gd name="connsiteX2" fmla="*/ 0 w 2470680"/>
              <a:gd name="connsiteY2" fmla="*/ 2214561 h 5214937"/>
              <a:gd name="connsiteX3" fmla="*/ 2300288 w 2470680"/>
              <a:gd name="connsiteY3" fmla="*/ 1128712 h 5214937"/>
              <a:gd name="connsiteX4" fmla="*/ 2257425 w 2470680"/>
              <a:gd name="connsiteY4" fmla="*/ 5214937 h 5214937"/>
              <a:gd name="connsiteX0" fmla="*/ 2300980 w 2471372"/>
              <a:gd name="connsiteY0" fmla="*/ 0 h 5214937"/>
              <a:gd name="connsiteX1" fmla="*/ 2300981 w 2471372"/>
              <a:gd name="connsiteY1" fmla="*/ 3443287 h 5214937"/>
              <a:gd name="connsiteX2" fmla="*/ 692 w 2471372"/>
              <a:gd name="connsiteY2" fmla="*/ 2214561 h 5214937"/>
              <a:gd name="connsiteX3" fmla="*/ 2300980 w 2471372"/>
              <a:gd name="connsiteY3" fmla="*/ 1128712 h 5214937"/>
              <a:gd name="connsiteX4" fmla="*/ 2258117 w 2471372"/>
              <a:gd name="connsiteY4" fmla="*/ 5214937 h 5214937"/>
              <a:gd name="connsiteX0" fmla="*/ 2543804 w 2732188"/>
              <a:gd name="connsiteY0" fmla="*/ 0 h 5214937"/>
              <a:gd name="connsiteX1" fmla="*/ 2543805 w 2732188"/>
              <a:gd name="connsiteY1" fmla="*/ 3443287 h 5214937"/>
              <a:gd name="connsiteX2" fmla="*/ 628 w 2732188"/>
              <a:gd name="connsiteY2" fmla="*/ 2228849 h 5214937"/>
              <a:gd name="connsiteX3" fmla="*/ 2543804 w 2732188"/>
              <a:gd name="connsiteY3" fmla="*/ 1128712 h 5214937"/>
              <a:gd name="connsiteX4" fmla="*/ 2500941 w 2732188"/>
              <a:gd name="connsiteY4" fmla="*/ 5214937 h 5214937"/>
              <a:gd name="connsiteX0" fmla="*/ 2915297 w 2927001"/>
              <a:gd name="connsiteY0" fmla="*/ 0 h 5357813"/>
              <a:gd name="connsiteX1" fmla="*/ 2543823 w 2927001"/>
              <a:gd name="connsiteY1" fmla="*/ 3586163 h 5357813"/>
              <a:gd name="connsiteX2" fmla="*/ 646 w 2927001"/>
              <a:gd name="connsiteY2" fmla="*/ 2371725 h 5357813"/>
              <a:gd name="connsiteX3" fmla="*/ 2543822 w 2927001"/>
              <a:gd name="connsiteY3" fmla="*/ 1271588 h 5357813"/>
              <a:gd name="connsiteX4" fmla="*/ 2500959 w 2927001"/>
              <a:gd name="connsiteY4" fmla="*/ 5357813 h 5357813"/>
              <a:gd name="connsiteX0" fmla="*/ 2915297 w 2962751"/>
              <a:gd name="connsiteY0" fmla="*/ 0 h 5429250"/>
              <a:gd name="connsiteX1" fmla="*/ 2543823 w 2962751"/>
              <a:gd name="connsiteY1" fmla="*/ 3586163 h 5429250"/>
              <a:gd name="connsiteX2" fmla="*/ 646 w 2962751"/>
              <a:gd name="connsiteY2" fmla="*/ 2371725 h 5429250"/>
              <a:gd name="connsiteX3" fmla="*/ 2543822 w 2962751"/>
              <a:gd name="connsiteY3" fmla="*/ 1271588 h 5429250"/>
              <a:gd name="connsiteX4" fmla="*/ 2958159 w 2962751"/>
              <a:gd name="connsiteY4" fmla="*/ 5429250 h 5429250"/>
              <a:gd name="connsiteX0" fmla="*/ 2914654 w 2962108"/>
              <a:gd name="connsiteY0" fmla="*/ 0 h 5429250"/>
              <a:gd name="connsiteX1" fmla="*/ 2528893 w 2962108"/>
              <a:gd name="connsiteY1" fmla="*/ 3171826 h 5429250"/>
              <a:gd name="connsiteX2" fmla="*/ 3 w 2962108"/>
              <a:gd name="connsiteY2" fmla="*/ 2371725 h 5429250"/>
              <a:gd name="connsiteX3" fmla="*/ 2543179 w 2962108"/>
              <a:gd name="connsiteY3" fmla="*/ 1271588 h 5429250"/>
              <a:gd name="connsiteX4" fmla="*/ 2957516 w 2962108"/>
              <a:gd name="connsiteY4" fmla="*/ 5429250 h 5429250"/>
              <a:gd name="connsiteX0" fmla="*/ 2914659 w 2964477"/>
              <a:gd name="connsiteY0" fmla="*/ 0 h 5429250"/>
              <a:gd name="connsiteX1" fmla="*/ 2528898 w 2964477"/>
              <a:gd name="connsiteY1" fmla="*/ 3171826 h 5429250"/>
              <a:gd name="connsiteX2" fmla="*/ 8 w 2964477"/>
              <a:gd name="connsiteY2" fmla="*/ 2371725 h 5429250"/>
              <a:gd name="connsiteX3" fmla="*/ 2557471 w 2964477"/>
              <a:gd name="connsiteY3" fmla="*/ 1728788 h 5429250"/>
              <a:gd name="connsiteX4" fmla="*/ 2957521 w 2964477"/>
              <a:gd name="connsiteY4" fmla="*/ 5429250 h 5429250"/>
              <a:gd name="connsiteX0" fmla="*/ 2914659 w 2964477"/>
              <a:gd name="connsiteY0" fmla="*/ 0 h 5429250"/>
              <a:gd name="connsiteX1" fmla="*/ 2528898 w 2964477"/>
              <a:gd name="connsiteY1" fmla="*/ 3171826 h 5429250"/>
              <a:gd name="connsiteX2" fmla="*/ 8 w 2964477"/>
              <a:gd name="connsiteY2" fmla="*/ 2371725 h 5429250"/>
              <a:gd name="connsiteX3" fmla="*/ 2557471 w 2964477"/>
              <a:gd name="connsiteY3" fmla="*/ 1728788 h 5429250"/>
              <a:gd name="connsiteX4" fmla="*/ 2957521 w 2964477"/>
              <a:gd name="connsiteY4" fmla="*/ 5429250 h 5429250"/>
              <a:gd name="connsiteX0" fmla="*/ 2915047 w 2964865"/>
              <a:gd name="connsiteY0" fmla="*/ 0 h 5429250"/>
              <a:gd name="connsiteX1" fmla="*/ 2529286 w 2964865"/>
              <a:gd name="connsiteY1" fmla="*/ 3171826 h 5429250"/>
              <a:gd name="connsiteX2" fmla="*/ 396 w 2964865"/>
              <a:gd name="connsiteY2" fmla="*/ 2371725 h 5429250"/>
              <a:gd name="connsiteX3" fmla="*/ 2557859 w 2964865"/>
              <a:gd name="connsiteY3" fmla="*/ 1728788 h 5429250"/>
              <a:gd name="connsiteX4" fmla="*/ 2957909 w 2964865"/>
              <a:gd name="connsiteY4" fmla="*/ 5429250 h 5429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64865" h="5429250">
                <a:moveTo>
                  <a:pt x="2915047" y="0"/>
                </a:moveTo>
                <a:cubicBezTo>
                  <a:pt x="2915047" y="352425"/>
                  <a:pt x="3015061" y="2776539"/>
                  <a:pt x="2529286" y="3171826"/>
                </a:cubicBezTo>
                <a:cubicBezTo>
                  <a:pt x="2043511" y="3567113"/>
                  <a:pt x="-32941" y="3855244"/>
                  <a:pt x="396" y="2371725"/>
                </a:cubicBezTo>
                <a:cubicBezTo>
                  <a:pt x="33733" y="888206"/>
                  <a:pt x="2064940" y="1219200"/>
                  <a:pt x="2557859" y="1728788"/>
                </a:cubicBezTo>
                <a:cubicBezTo>
                  <a:pt x="3050778" y="2238376"/>
                  <a:pt x="2957909" y="5429250"/>
                  <a:pt x="2957909" y="5429250"/>
                </a:cubicBez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Freeform 47">
            <a:extLst>
              <a:ext uri="{FF2B5EF4-FFF2-40B4-BE49-F238E27FC236}">
                <a16:creationId xmlns:a16="http://schemas.microsoft.com/office/drawing/2014/main" id="{46983BA2-7385-5F4F-A591-5C918367C10A}"/>
              </a:ext>
            </a:extLst>
          </p:cNvPr>
          <p:cNvSpPr/>
          <p:nvPr/>
        </p:nvSpPr>
        <p:spPr>
          <a:xfrm>
            <a:off x="1849595" y="5222046"/>
            <a:ext cx="1067600" cy="1185863"/>
          </a:xfrm>
          <a:custGeom>
            <a:avLst/>
            <a:gdLst>
              <a:gd name="connsiteX0" fmla="*/ 14554 w 28841"/>
              <a:gd name="connsiteY0" fmla="*/ 0 h 3971925"/>
              <a:gd name="connsiteX1" fmla="*/ 14554 w 28841"/>
              <a:gd name="connsiteY1" fmla="*/ 1057275 h 3971925"/>
              <a:gd name="connsiteX2" fmla="*/ 14554 w 28841"/>
              <a:gd name="connsiteY2" fmla="*/ 2114550 h 3971925"/>
              <a:gd name="connsiteX3" fmla="*/ 266 w 28841"/>
              <a:gd name="connsiteY3" fmla="*/ 3086100 h 3971925"/>
              <a:gd name="connsiteX4" fmla="*/ 28841 w 28841"/>
              <a:gd name="connsiteY4" fmla="*/ 3971925 h 3971925"/>
              <a:gd name="connsiteX0" fmla="*/ 2214565 w 2378606"/>
              <a:gd name="connsiteY0" fmla="*/ 0 h 3971925"/>
              <a:gd name="connsiteX1" fmla="*/ 2214565 w 2378606"/>
              <a:gd name="connsiteY1" fmla="*/ 1057275 h 3971925"/>
              <a:gd name="connsiteX2" fmla="*/ 2 w 2378606"/>
              <a:gd name="connsiteY2" fmla="*/ 2043112 h 3971925"/>
              <a:gd name="connsiteX3" fmla="*/ 2200277 w 2378606"/>
              <a:gd name="connsiteY3" fmla="*/ 3086100 h 3971925"/>
              <a:gd name="connsiteX4" fmla="*/ 2228852 w 2378606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3086100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3629025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757237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757237 h 3971925"/>
              <a:gd name="connsiteX4" fmla="*/ 2228850 w 2373123"/>
              <a:gd name="connsiteY4" fmla="*/ 3971925 h 3971925"/>
              <a:gd name="connsiteX0" fmla="*/ 2200275 w 2373123"/>
              <a:gd name="connsiteY0" fmla="*/ 0 h 4329112"/>
              <a:gd name="connsiteX1" fmla="*/ 2200276 w 2373123"/>
              <a:gd name="connsiteY1" fmla="*/ 3443287 h 4329112"/>
              <a:gd name="connsiteX2" fmla="*/ 0 w 2373123"/>
              <a:gd name="connsiteY2" fmla="*/ 2400299 h 4329112"/>
              <a:gd name="connsiteX3" fmla="*/ 2200275 w 2373123"/>
              <a:gd name="connsiteY3" fmla="*/ 1114424 h 4329112"/>
              <a:gd name="connsiteX4" fmla="*/ 2228850 w 2373123"/>
              <a:gd name="connsiteY4" fmla="*/ 4329112 h 4329112"/>
              <a:gd name="connsiteX0" fmla="*/ 2200275 w 2363258"/>
              <a:gd name="connsiteY0" fmla="*/ 0 h 5214937"/>
              <a:gd name="connsiteX1" fmla="*/ 2200276 w 2363258"/>
              <a:gd name="connsiteY1" fmla="*/ 3443287 h 5214937"/>
              <a:gd name="connsiteX2" fmla="*/ 0 w 2363258"/>
              <a:gd name="connsiteY2" fmla="*/ 2400299 h 5214937"/>
              <a:gd name="connsiteX3" fmla="*/ 2200275 w 2363258"/>
              <a:gd name="connsiteY3" fmla="*/ 1114424 h 5214937"/>
              <a:gd name="connsiteX4" fmla="*/ 2157412 w 2363258"/>
              <a:gd name="connsiteY4" fmla="*/ 5214937 h 5214937"/>
              <a:gd name="connsiteX0" fmla="*/ 2300288 w 2470680"/>
              <a:gd name="connsiteY0" fmla="*/ 0 h 5214937"/>
              <a:gd name="connsiteX1" fmla="*/ 2300289 w 2470680"/>
              <a:gd name="connsiteY1" fmla="*/ 3443287 h 5214937"/>
              <a:gd name="connsiteX2" fmla="*/ 0 w 2470680"/>
              <a:gd name="connsiteY2" fmla="*/ 2214561 h 5214937"/>
              <a:gd name="connsiteX3" fmla="*/ 2300288 w 2470680"/>
              <a:gd name="connsiteY3" fmla="*/ 1114424 h 5214937"/>
              <a:gd name="connsiteX4" fmla="*/ 2257425 w 2470680"/>
              <a:gd name="connsiteY4" fmla="*/ 5214937 h 5214937"/>
              <a:gd name="connsiteX0" fmla="*/ 2300288 w 2470680"/>
              <a:gd name="connsiteY0" fmla="*/ 0 h 5214937"/>
              <a:gd name="connsiteX1" fmla="*/ 2300289 w 2470680"/>
              <a:gd name="connsiteY1" fmla="*/ 3443287 h 5214937"/>
              <a:gd name="connsiteX2" fmla="*/ 0 w 2470680"/>
              <a:gd name="connsiteY2" fmla="*/ 2214561 h 5214937"/>
              <a:gd name="connsiteX3" fmla="*/ 2300288 w 2470680"/>
              <a:gd name="connsiteY3" fmla="*/ 1128712 h 5214937"/>
              <a:gd name="connsiteX4" fmla="*/ 2257425 w 2470680"/>
              <a:gd name="connsiteY4" fmla="*/ 5214937 h 5214937"/>
              <a:gd name="connsiteX0" fmla="*/ 2300980 w 2471372"/>
              <a:gd name="connsiteY0" fmla="*/ 0 h 5214937"/>
              <a:gd name="connsiteX1" fmla="*/ 2300981 w 2471372"/>
              <a:gd name="connsiteY1" fmla="*/ 3443287 h 5214937"/>
              <a:gd name="connsiteX2" fmla="*/ 692 w 2471372"/>
              <a:gd name="connsiteY2" fmla="*/ 2214561 h 5214937"/>
              <a:gd name="connsiteX3" fmla="*/ 2300980 w 2471372"/>
              <a:gd name="connsiteY3" fmla="*/ 1128712 h 5214937"/>
              <a:gd name="connsiteX4" fmla="*/ 2258117 w 2471372"/>
              <a:gd name="connsiteY4" fmla="*/ 5214937 h 5214937"/>
              <a:gd name="connsiteX0" fmla="*/ 2543804 w 2732188"/>
              <a:gd name="connsiteY0" fmla="*/ 0 h 5214937"/>
              <a:gd name="connsiteX1" fmla="*/ 2543805 w 2732188"/>
              <a:gd name="connsiteY1" fmla="*/ 3443287 h 5214937"/>
              <a:gd name="connsiteX2" fmla="*/ 628 w 2732188"/>
              <a:gd name="connsiteY2" fmla="*/ 2228849 h 5214937"/>
              <a:gd name="connsiteX3" fmla="*/ 2543804 w 2732188"/>
              <a:gd name="connsiteY3" fmla="*/ 1128712 h 5214937"/>
              <a:gd name="connsiteX4" fmla="*/ 2500941 w 2732188"/>
              <a:gd name="connsiteY4" fmla="*/ 5214937 h 5214937"/>
              <a:gd name="connsiteX0" fmla="*/ 2915297 w 2927001"/>
              <a:gd name="connsiteY0" fmla="*/ 0 h 5357813"/>
              <a:gd name="connsiteX1" fmla="*/ 2543823 w 2927001"/>
              <a:gd name="connsiteY1" fmla="*/ 3586163 h 5357813"/>
              <a:gd name="connsiteX2" fmla="*/ 646 w 2927001"/>
              <a:gd name="connsiteY2" fmla="*/ 2371725 h 5357813"/>
              <a:gd name="connsiteX3" fmla="*/ 2543822 w 2927001"/>
              <a:gd name="connsiteY3" fmla="*/ 1271588 h 5357813"/>
              <a:gd name="connsiteX4" fmla="*/ 2500959 w 2927001"/>
              <a:gd name="connsiteY4" fmla="*/ 5357813 h 5357813"/>
              <a:gd name="connsiteX0" fmla="*/ 2915297 w 2962751"/>
              <a:gd name="connsiteY0" fmla="*/ 0 h 5429250"/>
              <a:gd name="connsiteX1" fmla="*/ 2543823 w 2962751"/>
              <a:gd name="connsiteY1" fmla="*/ 3586163 h 5429250"/>
              <a:gd name="connsiteX2" fmla="*/ 646 w 2962751"/>
              <a:gd name="connsiteY2" fmla="*/ 2371725 h 5429250"/>
              <a:gd name="connsiteX3" fmla="*/ 2543822 w 2962751"/>
              <a:gd name="connsiteY3" fmla="*/ 1271588 h 5429250"/>
              <a:gd name="connsiteX4" fmla="*/ 2958159 w 2962751"/>
              <a:gd name="connsiteY4" fmla="*/ 5429250 h 5429250"/>
              <a:gd name="connsiteX0" fmla="*/ 2914654 w 2962108"/>
              <a:gd name="connsiteY0" fmla="*/ 0 h 5429250"/>
              <a:gd name="connsiteX1" fmla="*/ 2528893 w 2962108"/>
              <a:gd name="connsiteY1" fmla="*/ 3171826 h 5429250"/>
              <a:gd name="connsiteX2" fmla="*/ 3 w 2962108"/>
              <a:gd name="connsiteY2" fmla="*/ 2371725 h 5429250"/>
              <a:gd name="connsiteX3" fmla="*/ 2543179 w 2962108"/>
              <a:gd name="connsiteY3" fmla="*/ 1271588 h 5429250"/>
              <a:gd name="connsiteX4" fmla="*/ 2957516 w 2962108"/>
              <a:gd name="connsiteY4" fmla="*/ 5429250 h 5429250"/>
              <a:gd name="connsiteX0" fmla="*/ 2914659 w 2964477"/>
              <a:gd name="connsiteY0" fmla="*/ 0 h 5429250"/>
              <a:gd name="connsiteX1" fmla="*/ 2528898 w 2964477"/>
              <a:gd name="connsiteY1" fmla="*/ 3171826 h 5429250"/>
              <a:gd name="connsiteX2" fmla="*/ 8 w 2964477"/>
              <a:gd name="connsiteY2" fmla="*/ 2371725 h 5429250"/>
              <a:gd name="connsiteX3" fmla="*/ 2557471 w 2964477"/>
              <a:gd name="connsiteY3" fmla="*/ 1728788 h 5429250"/>
              <a:gd name="connsiteX4" fmla="*/ 2957521 w 2964477"/>
              <a:gd name="connsiteY4" fmla="*/ 5429250 h 5429250"/>
              <a:gd name="connsiteX0" fmla="*/ 2914659 w 2964477"/>
              <a:gd name="connsiteY0" fmla="*/ 0 h 5429250"/>
              <a:gd name="connsiteX1" fmla="*/ 2528898 w 2964477"/>
              <a:gd name="connsiteY1" fmla="*/ 3171826 h 5429250"/>
              <a:gd name="connsiteX2" fmla="*/ 8 w 2964477"/>
              <a:gd name="connsiteY2" fmla="*/ 2371725 h 5429250"/>
              <a:gd name="connsiteX3" fmla="*/ 2557471 w 2964477"/>
              <a:gd name="connsiteY3" fmla="*/ 1728788 h 5429250"/>
              <a:gd name="connsiteX4" fmla="*/ 2957521 w 2964477"/>
              <a:gd name="connsiteY4" fmla="*/ 5429250 h 5429250"/>
              <a:gd name="connsiteX0" fmla="*/ 2915047 w 2964865"/>
              <a:gd name="connsiteY0" fmla="*/ 0 h 5429250"/>
              <a:gd name="connsiteX1" fmla="*/ 2529286 w 2964865"/>
              <a:gd name="connsiteY1" fmla="*/ 3171826 h 5429250"/>
              <a:gd name="connsiteX2" fmla="*/ 396 w 2964865"/>
              <a:gd name="connsiteY2" fmla="*/ 2371725 h 5429250"/>
              <a:gd name="connsiteX3" fmla="*/ 2557859 w 2964865"/>
              <a:gd name="connsiteY3" fmla="*/ 1728788 h 5429250"/>
              <a:gd name="connsiteX4" fmla="*/ 2957909 w 2964865"/>
              <a:gd name="connsiteY4" fmla="*/ 5429250 h 5429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64865" h="5429250">
                <a:moveTo>
                  <a:pt x="2915047" y="0"/>
                </a:moveTo>
                <a:cubicBezTo>
                  <a:pt x="2915047" y="352425"/>
                  <a:pt x="3015061" y="2776539"/>
                  <a:pt x="2529286" y="3171826"/>
                </a:cubicBezTo>
                <a:cubicBezTo>
                  <a:pt x="2043511" y="3567113"/>
                  <a:pt x="-32941" y="3855244"/>
                  <a:pt x="396" y="2371725"/>
                </a:cubicBezTo>
                <a:cubicBezTo>
                  <a:pt x="33733" y="888206"/>
                  <a:pt x="2064940" y="1219200"/>
                  <a:pt x="2557859" y="1728788"/>
                </a:cubicBezTo>
                <a:cubicBezTo>
                  <a:pt x="3050778" y="2238376"/>
                  <a:pt x="2957909" y="5429250"/>
                  <a:pt x="2957909" y="5429250"/>
                </a:cubicBez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Freeform 48">
            <a:extLst>
              <a:ext uri="{FF2B5EF4-FFF2-40B4-BE49-F238E27FC236}">
                <a16:creationId xmlns:a16="http://schemas.microsoft.com/office/drawing/2014/main" id="{ED00E2A1-C2F0-4F49-A288-4D0C3FEE6181}"/>
              </a:ext>
            </a:extLst>
          </p:cNvPr>
          <p:cNvSpPr/>
          <p:nvPr/>
        </p:nvSpPr>
        <p:spPr>
          <a:xfrm>
            <a:off x="1849595" y="4704717"/>
            <a:ext cx="1067600" cy="1185863"/>
          </a:xfrm>
          <a:custGeom>
            <a:avLst/>
            <a:gdLst>
              <a:gd name="connsiteX0" fmla="*/ 14554 w 28841"/>
              <a:gd name="connsiteY0" fmla="*/ 0 h 3971925"/>
              <a:gd name="connsiteX1" fmla="*/ 14554 w 28841"/>
              <a:gd name="connsiteY1" fmla="*/ 1057275 h 3971925"/>
              <a:gd name="connsiteX2" fmla="*/ 14554 w 28841"/>
              <a:gd name="connsiteY2" fmla="*/ 2114550 h 3971925"/>
              <a:gd name="connsiteX3" fmla="*/ 266 w 28841"/>
              <a:gd name="connsiteY3" fmla="*/ 3086100 h 3971925"/>
              <a:gd name="connsiteX4" fmla="*/ 28841 w 28841"/>
              <a:gd name="connsiteY4" fmla="*/ 3971925 h 3971925"/>
              <a:gd name="connsiteX0" fmla="*/ 2214565 w 2378606"/>
              <a:gd name="connsiteY0" fmla="*/ 0 h 3971925"/>
              <a:gd name="connsiteX1" fmla="*/ 2214565 w 2378606"/>
              <a:gd name="connsiteY1" fmla="*/ 1057275 h 3971925"/>
              <a:gd name="connsiteX2" fmla="*/ 2 w 2378606"/>
              <a:gd name="connsiteY2" fmla="*/ 2043112 h 3971925"/>
              <a:gd name="connsiteX3" fmla="*/ 2200277 w 2378606"/>
              <a:gd name="connsiteY3" fmla="*/ 3086100 h 3971925"/>
              <a:gd name="connsiteX4" fmla="*/ 2228852 w 2378606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3086100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3629025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757237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757237 h 3971925"/>
              <a:gd name="connsiteX4" fmla="*/ 2228850 w 2373123"/>
              <a:gd name="connsiteY4" fmla="*/ 3971925 h 3971925"/>
              <a:gd name="connsiteX0" fmla="*/ 2200275 w 2373123"/>
              <a:gd name="connsiteY0" fmla="*/ 0 h 4329112"/>
              <a:gd name="connsiteX1" fmla="*/ 2200276 w 2373123"/>
              <a:gd name="connsiteY1" fmla="*/ 3443287 h 4329112"/>
              <a:gd name="connsiteX2" fmla="*/ 0 w 2373123"/>
              <a:gd name="connsiteY2" fmla="*/ 2400299 h 4329112"/>
              <a:gd name="connsiteX3" fmla="*/ 2200275 w 2373123"/>
              <a:gd name="connsiteY3" fmla="*/ 1114424 h 4329112"/>
              <a:gd name="connsiteX4" fmla="*/ 2228850 w 2373123"/>
              <a:gd name="connsiteY4" fmla="*/ 4329112 h 4329112"/>
              <a:gd name="connsiteX0" fmla="*/ 2200275 w 2363258"/>
              <a:gd name="connsiteY0" fmla="*/ 0 h 5214937"/>
              <a:gd name="connsiteX1" fmla="*/ 2200276 w 2363258"/>
              <a:gd name="connsiteY1" fmla="*/ 3443287 h 5214937"/>
              <a:gd name="connsiteX2" fmla="*/ 0 w 2363258"/>
              <a:gd name="connsiteY2" fmla="*/ 2400299 h 5214937"/>
              <a:gd name="connsiteX3" fmla="*/ 2200275 w 2363258"/>
              <a:gd name="connsiteY3" fmla="*/ 1114424 h 5214937"/>
              <a:gd name="connsiteX4" fmla="*/ 2157412 w 2363258"/>
              <a:gd name="connsiteY4" fmla="*/ 5214937 h 5214937"/>
              <a:gd name="connsiteX0" fmla="*/ 2300288 w 2470680"/>
              <a:gd name="connsiteY0" fmla="*/ 0 h 5214937"/>
              <a:gd name="connsiteX1" fmla="*/ 2300289 w 2470680"/>
              <a:gd name="connsiteY1" fmla="*/ 3443287 h 5214937"/>
              <a:gd name="connsiteX2" fmla="*/ 0 w 2470680"/>
              <a:gd name="connsiteY2" fmla="*/ 2214561 h 5214937"/>
              <a:gd name="connsiteX3" fmla="*/ 2300288 w 2470680"/>
              <a:gd name="connsiteY3" fmla="*/ 1114424 h 5214937"/>
              <a:gd name="connsiteX4" fmla="*/ 2257425 w 2470680"/>
              <a:gd name="connsiteY4" fmla="*/ 5214937 h 5214937"/>
              <a:gd name="connsiteX0" fmla="*/ 2300288 w 2470680"/>
              <a:gd name="connsiteY0" fmla="*/ 0 h 5214937"/>
              <a:gd name="connsiteX1" fmla="*/ 2300289 w 2470680"/>
              <a:gd name="connsiteY1" fmla="*/ 3443287 h 5214937"/>
              <a:gd name="connsiteX2" fmla="*/ 0 w 2470680"/>
              <a:gd name="connsiteY2" fmla="*/ 2214561 h 5214937"/>
              <a:gd name="connsiteX3" fmla="*/ 2300288 w 2470680"/>
              <a:gd name="connsiteY3" fmla="*/ 1128712 h 5214937"/>
              <a:gd name="connsiteX4" fmla="*/ 2257425 w 2470680"/>
              <a:gd name="connsiteY4" fmla="*/ 5214937 h 5214937"/>
              <a:gd name="connsiteX0" fmla="*/ 2300980 w 2471372"/>
              <a:gd name="connsiteY0" fmla="*/ 0 h 5214937"/>
              <a:gd name="connsiteX1" fmla="*/ 2300981 w 2471372"/>
              <a:gd name="connsiteY1" fmla="*/ 3443287 h 5214937"/>
              <a:gd name="connsiteX2" fmla="*/ 692 w 2471372"/>
              <a:gd name="connsiteY2" fmla="*/ 2214561 h 5214937"/>
              <a:gd name="connsiteX3" fmla="*/ 2300980 w 2471372"/>
              <a:gd name="connsiteY3" fmla="*/ 1128712 h 5214937"/>
              <a:gd name="connsiteX4" fmla="*/ 2258117 w 2471372"/>
              <a:gd name="connsiteY4" fmla="*/ 5214937 h 5214937"/>
              <a:gd name="connsiteX0" fmla="*/ 2543804 w 2732188"/>
              <a:gd name="connsiteY0" fmla="*/ 0 h 5214937"/>
              <a:gd name="connsiteX1" fmla="*/ 2543805 w 2732188"/>
              <a:gd name="connsiteY1" fmla="*/ 3443287 h 5214937"/>
              <a:gd name="connsiteX2" fmla="*/ 628 w 2732188"/>
              <a:gd name="connsiteY2" fmla="*/ 2228849 h 5214937"/>
              <a:gd name="connsiteX3" fmla="*/ 2543804 w 2732188"/>
              <a:gd name="connsiteY3" fmla="*/ 1128712 h 5214937"/>
              <a:gd name="connsiteX4" fmla="*/ 2500941 w 2732188"/>
              <a:gd name="connsiteY4" fmla="*/ 5214937 h 5214937"/>
              <a:gd name="connsiteX0" fmla="*/ 2915297 w 2927001"/>
              <a:gd name="connsiteY0" fmla="*/ 0 h 5357813"/>
              <a:gd name="connsiteX1" fmla="*/ 2543823 w 2927001"/>
              <a:gd name="connsiteY1" fmla="*/ 3586163 h 5357813"/>
              <a:gd name="connsiteX2" fmla="*/ 646 w 2927001"/>
              <a:gd name="connsiteY2" fmla="*/ 2371725 h 5357813"/>
              <a:gd name="connsiteX3" fmla="*/ 2543822 w 2927001"/>
              <a:gd name="connsiteY3" fmla="*/ 1271588 h 5357813"/>
              <a:gd name="connsiteX4" fmla="*/ 2500959 w 2927001"/>
              <a:gd name="connsiteY4" fmla="*/ 5357813 h 5357813"/>
              <a:gd name="connsiteX0" fmla="*/ 2915297 w 2962751"/>
              <a:gd name="connsiteY0" fmla="*/ 0 h 5429250"/>
              <a:gd name="connsiteX1" fmla="*/ 2543823 w 2962751"/>
              <a:gd name="connsiteY1" fmla="*/ 3586163 h 5429250"/>
              <a:gd name="connsiteX2" fmla="*/ 646 w 2962751"/>
              <a:gd name="connsiteY2" fmla="*/ 2371725 h 5429250"/>
              <a:gd name="connsiteX3" fmla="*/ 2543822 w 2962751"/>
              <a:gd name="connsiteY3" fmla="*/ 1271588 h 5429250"/>
              <a:gd name="connsiteX4" fmla="*/ 2958159 w 2962751"/>
              <a:gd name="connsiteY4" fmla="*/ 5429250 h 5429250"/>
              <a:gd name="connsiteX0" fmla="*/ 2914654 w 2962108"/>
              <a:gd name="connsiteY0" fmla="*/ 0 h 5429250"/>
              <a:gd name="connsiteX1" fmla="*/ 2528893 w 2962108"/>
              <a:gd name="connsiteY1" fmla="*/ 3171826 h 5429250"/>
              <a:gd name="connsiteX2" fmla="*/ 3 w 2962108"/>
              <a:gd name="connsiteY2" fmla="*/ 2371725 h 5429250"/>
              <a:gd name="connsiteX3" fmla="*/ 2543179 w 2962108"/>
              <a:gd name="connsiteY3" fmla="*/ 1271588 h 5429250"/>
              <a:gd name="connsiteX4" fmla="*/ 2957516 w 2962108"/>
              <a:gd name="connsiteY4" fmla="*/ 5429250 h 5429250"/>
              <a:gd name="connsiteX0" fmla="*/ 2914659 w 2964477"/>
              <a:gd name="connsiteY0" fmla="*/ 0 h 5429250"/>
              <a:gd name="connsiteX1" fmla="*/ 2528898 w 2964477"/>
              <a:gd name="connsiteY1" fmla="*/ 3171826 h 5429250"/>
              <a:gd name="connsiteX2" fmla="*/ 8 w 2964477"/>
              <a:gd name="connsiteY2" fmla="*/ 2371725 h 5429250"/>
              <a:gd name="connsiteX3" fmla="*/ 2557471 w 2964477"/>
              <a:gd name="connsiteY3" fmla="*/ 1728788 h 5429250"/>
              <a:gd name="connsiteX4" fmla="*/ 2957521 w 2964477"/>
              <a:gd name="connsiteY4" fmla="*/ 5429250 h 5429250"/>
              <a:gd name="connsiteX0" fmla="*/ 2914659 w 2964477"/>
              <a:gd name="connsiteY0" fmla="*/ 0 h 5429250"/>
              <a:gd name="connsiteX1" fmla="*/ 2528898 w 2964477"/>
              <a:gd name="connsiteY1" fmla="*/ 3171826 h 5429250"/>
              <a:gd name="connsiteX2" fmla="*/ 8 w 2964477"/>
              <a:gd name="connsiteY2" fmla="*/ 2371725 h 5429250"/>
              <a:gd name="connsiteX3" fmla="*/ 2557471 w 2964477"/>
              <a:gd name="connsiteY3" fmla="*/ 1728788 h 5429250"/>
              <a:gd name="connsiteX4" fmla="*/ 2957521 w 2964477"/>
              <a:gd name="connsiteY4" fmla="*/ 5429250 h 5429250"/>
              <a:gd name="connsiteX0" fmla="*/ 2915047 w 2964865"/>
              <a:gd name="connsiteY0" fmla="*/ 0 h 5429250"/>
              <a:gd name="connsiteX1" fmla="*/ 2529286 w 2964865"/>
              <a:gd name="connsiteY1" fmla="*/ 3171826 h 5429250"/>
              <a:gd name="connsiteX2" fmla="*/ 396 w 2964865"/>
              <a:gd name="connsiteY2" fmla="*/ 2371725 h 5429250"/>
              <a:gd name="connsiteX3" fmla="*/ 2557859 w 2964865"/>
              <a:gd name="connsiteY3" fmla="*/ 1728788 h 5429250"/>
              <a:gd name="connsiteX4" fmla="*/ 2957909 w 2964865"/>
              <a:gd name="connsiteY4" fmla="*/ 5429250 h 5429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64865" h="5429250">
                <a:moveTo>
                  <a:pt x="2915047" y="0"/>
                </a:moveTo>
                <a:cubicBezTo>
                  <a:pt x="2915047" y="352425"/>
                  <a:pt x="3015061" y="2776539"/>
                  <a:pt x="2529286" y="3171826"/>
                </a:cubicBezTo>
                <a:cubicBezTo>
                  <a:pt x="2043511" y="3567113"/>
                  <a:pt x="-32941" y="3855244"/>
                  <a:pt x="396" y="2371725"/>
                </a:cubicBezTo>
                <a:cubicBezTo>
                  <a:pt x="33733" y="888206"/>
                  <a:pt x="2064940" y="1219200"/>
                  <a:pt x="2557859" y="1728788"/>
                </a:cubicBezTo>
                <a:cubicBezTo>
                  <a:pt x="3050778" y="2238376"/>
                  <a:pt x="2957909" y="5429250"/>
                  <a:pt x="2957909" y="5429250"/>
                </a:cubicBez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reeform 49">
            <a:extLst>
              <a:ext uri="{FF2B5EF4-FFF2-40B4-BE49-F238E27FC236}">
                <a16:creationId xmlns:a16="http://schemas.microsoft.com/office/drawing/2014/main" id="{4FD98E2E-996D-DE4C-9EB3-8E00F71DAE14}"/>
              </a:ext>
            </a:extLst>
          </p:cNvPr>
          <p:cNvSpPr/>
          <p:nvPr/>
        </p:nvSpPr>
        <p:spPr>
          <a:xfrm>
            <a:off x="1849595" y="4148395"/>
            <a:ext cx="1067600" cy="1185863"/>
          </a:xfrm>
          <a:custGeom>
            <a:avLst/>
            <a:gdLst>
              <a:gd name="connsiteX0" fmla="*/ 14554 w 28841"/>
              <a:gd name="connsiteY0" fmla="*/ 0 h 3971925"/>
              <a:gd name="connsiteX1" fmla="*/ 14554 w 28841"/>
              <a:gd name="connsiteY1" fmla="*/ 1057275 h 3971925"/>
              <a:gd name="connsiteX2" fmla="*/ 14554 w 28841"/>
              <a:gd name="connsiteY2" fmla="*/ 2114550 h 3971925"/>
              <a:gd name="connsiteX3" fmla="*/ 266 w 28841"/>
              <a:gd name="connsiteY3" fmla="*/ 3086100 h 3971925"/>
              <a:gd name="connsiteX4" fmla="*/ 28841 w 28841"/>
              <a:gd name="connsiteY4" fmla="*/ 3971925 h 3971925"/>
              <a:gd name="connsiteX0" fmla="*/ 2214565 w 2378606"/>
              <a:gd name="connsiteY0" fmla="*/ 0 h 3971925"/>
              <a:gd name="connsiteX1" fmla="*/ 2214565 w 2378606"/>
              <a:gd name="connsiteY1" fmla="*/ 1057275 h 3971925"/>
              <a:gd name="connsiteX2" fmla="*/ 2 w 2378606"/>
              <a:gd name="connsiteY2" fmla="*/ 2043112 h 3971925"/>
              <a:gd name="connsiteX3" fmla="*/ 2200277 w 2378606"/>
              <a:gd name="connsiteY3" fmla="*/ 3086100 h 3971925"/>
              <a:gd name="connsiteX4" fmla="*/ 2228852 w 2378606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3086100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3629025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757237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757237 h 3971925"/>
              <a:gd name="connsiteX4" fmla="*/ 2228850 w 2373123"/>
              <a:gd name="connsiteY4" fmla="*/ 3971925 h 3971925"/>
              <a:gd name="connsiteX0" fmla="*/ 2200275 w 2373123"/>
              <a:gd name="connsiteY0" fmla="*/ 0 h 4329112"/>
              <a:gd name="connsiteX1" fmla="*/ 2200276 w 2373123"/>
              <a:gd name="connsiteY1" fmla="*/ 3443287 h 4329112"/>
              <a:gd name="connsiteX2" fmla="*/ 0 w 2373123"/>
              <a:gd name="connsiteY2" fmla="*/ 2400299 h 4329112"/>
              <a:gd name="connsiteX3" fmla="*/ 2200275 w 2373123"/>
              <a:gd name="connsiteY3" fmla="*/ 1114424 h 4329112"/>
              <a:gd name="connsiteX4" fmla="*/ 2228850 w 2373123"/>
              <a:gd name="connsiteY4" fmla="*/ 4329112 h 4329112"/>
              <a:gd name="connsiteX0" fmla="*/ 2200275 w 2363258"/>
              <a:gd name="connsiteY0" fmla="*/ 0 h 5214937"/>
              <a:gd name="connsiteX1" fmla="*/ 2200276 w 2363258"/>
              <a:gd name="connsiteY1" fmla="*/ 3443287 h 5214937"/>
              <a:gd name="connsiteX2" fmla="*/ 0 w 2363258"/>
              <a:gd name="connsiteY2" fmla="*/ 2400299 h 5214937"/>
              <a:gd name="connsiteX3" fmla="*/ 2200275 w 2363258"/>
              <a:gd name="connsiteY3" fmla="*/ 1114424 h 5214937"/>
              <a:gd name="connsiteX4" fmla="*/ 2157412 w 2363258"/>
              <a:gd name="connsiteY4" fmla="*/ 5214937 h 5214937"/>
              <a:gd name="connsiteX0" fmla="*/ 2300288 w 2470680"/>
              <a:gd name="connsiteY0" fmla="*/ 0 h 5214937"/>
              <a:gd name="connsiteX1" fmla="*/ 2300289 w 2470680"/>
              <a:gd name="connsiteY1" fmla="*/ 3443287 h 5214937"/>
              <a:gd name="connsiteX2" fmla="*/ 0 w 2470680"/>
              <a:gd name="connsiteY2" fmla="*/ 2214561 h 5214937"/>
              <a:gd name="connsiteX3" fmla="*/ 2300288 w 2470680"/>
              <a:gd name="connsiteY3" fmla="*/ 1114424 h 5214937"/>
              <a:gd name="connsiteX4" fmla="*/ 2257425 w 2470680"/>
              <a:gd name="connsiteY4" fmla="*/ 5214937 h 5214937"/>
              <a:gd name="connsiteX0" fmla="*/ 2300288 w 2470680"/>
              <a:gd name="connsiteY0" fmla="*/ 0 h 5214937"/>
              <a:gd name="connsiteX1" fmla="*/ 2300289 w 2470680"/>
              <a:gd name="connsiteY1" fmla="*/ 3443287 h 5214937"/>
              <a:gd name="connsiteX2" fmla="*/ 0 w 2470680"/>
              <a:gd name="connsiteY2" fmla="*/ 2214561 h 5214937"/>
              <a:gd name="connsiteX3" fmla="*/ 2300288 w 2470680"/>
              <a:gd name="connsiteY3" fmla="*/ 1128712 h 5214937"/>
              <a:gd name="connsiteX4" fmla="*/ 2257425 w 2470680"/>
              <a:gd name="connsiteY4" fmla="*/ 5214937 h 5214937"/>
              <a:gd name="connsiteX0" fmla="*/ 2300980 w 2471372"/>
              <a:gd name="connsiteY0" fmla="*/ 0 h 5214937"/>
              <a:gd name="connsiteX1" fmla="*/ 2300981 w 2471372"/>
              <a:gd name="connsiteY1" fmla="*/ 3443287 h 5214937"/>
              <a:gd name="connsiteX2" fmla="*/ 692 w 2471372"/>
              <a:gd name="connsiteY2" fmla="*/ 2214561 h 5214937"/>
              <a:gd name="connsiteX3" fmla="*/ 2300980 w 2471372"/>
              <a:gd name="connsiteY3" fmla="*/ 1128712 h 5214937"/>
              <a:gd name="connsiteX4" fmla="*/ 2258117 w 2471372"/>
              <a:gd name="connsiteY4" fmla="*/ 5214937 h 5214937"/>
              <a:gd name="connsiteX0" fmla="*/ 2543804 w 2732188"/>
              <a:gd name="connsiteY0" fmla="*/ 0 h 5214937"/>
              <a:gd name="connsiteX1" fmla="*/ 2543805 w 2732188"/>
              <a:gd name="connsiteY1" fmla="*/ 3443287 h 5214937"/>
              <a:gd name="connsiteX2" fmla="*/ 628 w 2732188"/>
              <a:gd name="connsiteY2" fmla="*/ 2228849 h 5214937"/>
              <a:gd name="connsiteX3" fmla="*/ 2543804 w 2732188"/>
              <a:gd name="connsiteY3" fmla="*/ 1128712 h 5214937"/>
              <a:gd name="connsiteX4" fmla="*/ 2500941 w 2732188"/>
              <a:gd name="connsiteY4" fmla="*/ 5214937 h 5214937"/>
              <a:gd name="connsiteX0" fmla="*/ 2915297 w 2927001"/>
              <a:gd name="connsiteY0" fmla="*/ 0 h 5357813"/>
              <a:gd name="connsiteX1" fmla="*/ 2543823 w 2927001"/>
              <a:gd name="connsiteY1" fmla="*/ 3586163 h 5357813"/>
              <a:gd name="connsiteX2" fmla="*/ 646 w 2927001"/>
              <a:gd name="connsiteY2" fmla="*/ 2371725 h 5357813"/>
              <a:gd name="connsiteX3" fmla="*/ 2543822 w 2927001"/>
              <a:gd name="connsiteY3" fmla="*/ 1271588 h 5357813"/>
              <a:gd name="connsiteX4" fmla="*/ 2500959 w 2927001"/>
              <a:gd name="connsiteY4" fmla="*/ 5357813 h 5357813"/>
              <a:gd name="connsiteX0" fmla="*/ 2915297 w 2962751"/>
              <a:gd name="connsiteY0" fmla="*/ 0 h 5429250"/>
              <a:gd name="connsiteX1" fmla="*/ 2543823 w 2962751"/>
              <a:gd name="connsiteY1" fmla="*/ 3586163 h 5429250"/>
              <a:gd name="connsiteX2" fmla="*/ 646 w 2962751"/>
              <a:gd name="connsiteY2" fmla="*/ 2371725 h 5429250"/>
              <a:gd name="connsiteX3" fmla="*/ 2543822 w 2962751"/>
              <a:gd name="connsiteY3" fmla="*/ 1271588 h 5429250"/>
              <a:gd name="connsiteX4" fmla="*/ 2958159 w 2962751"/>
              <a:gd name="connsiteY4" fmla="*/ 5429250 h 5429250"/>
              <a:gd name="connsiteX0" fmla="*/ 2914654 w 2962108"/>
              <a:gd name="connsiteY0" fmla="*/ 0 h 5429250"/>
              <a:gd name="connsiteX1" fmla="*/ 2528893 w 2962108"/>
              <a:gd name="connsiteY1" fmla="*/ 3171826 h 5429250"/>
              <a:gd name="connsiteX2" fmla="*/ 3 w 2962108"/>
              <a:gd name="connsiteY2" fmla="*/ 2371725 h 5429250"/>
              <a:gd name="connsiteX3" fmla="*/ 2543179 w 2962108"/>
              <a:gd name="connsiteY3" fmla="*/ 1271588 h 5429250"/>
              <a:gd name="connsiteX4" fmla="*/ 2957516 w 2962108"/>
              <a:gd name="connsiteY4" fmla="*/ 5429250 h 5429250"/>
              <a:gd name="connsiteX0" fmla="*/ 2914659 w 2964477"/>
              <a:gd name="connsiteY0" fmla="*/ 0 h 5429250"/>
              <a:gd name="connsiteX1" fmla="*/ 2528898 w 2964477"/>
              <a:gd name="connsiteY1" fmla="*/ 3171826 h 5429250"/>
              <a:gd name="connsiteX2" fmla="*/ 8 w 2964477"/>
              <a:gd name="connsiteY2" fmla="*/ 2371725 h 5429250"/>
              <a:gd name="connsiteX3" fmla="*/ 2557471 w 2964477"/>
              <a:gd name="connsiteY3" fmla="*/ 1728788 h 5429250"/>
              <a:gd name="connsiteX4" fmla="*/ 2957521 w 2964477"/>
              <a:gd name="connsiteY4" fmla="*/ 5429250 h 5429250"/>
              <a:gd name="connsiteX0" fmla="*/ 2914659 w 2964477"/>
              <a:gd name="connsiteY0" fmla="*/ 0 h 5429250"/>
              <a:gd name="connsiteX1" fmla="*/ 2528898 w 2964477"/>
              <a:gd name="connsiteY1" fmla="*/ 3171826 h 5429250"/>
              <a:gd name="connsiteX2" fmla="*/ 8 w 2964477"/>
              <a:gd name="connsiteY2" fmla="*/ 2371725 h 5429250"/>
              <a:gd name="connsiteX3" fmla="*/ 2557471 w 2964477"/>
              <a:gd name="connsiteY3" fmla="*/ 1728788 h 5429250"/>
              <a:gd name="connsiteX4" fmla="*/ 2957521 w 2964477"/>
              <a:gd name="connsiteY4" fmla="*/ 5429250 h 5429250"/>
              <a:gd name="connsiteX0" fmla="*/ 2915047 w 2964865"/>
              <a:gd name="connsiteY0" fmla="*/ 0 h 5429250"/>
              <a:gd name="connsiteX1" fmla="*/ 2529286 w 2964865"/>
              <a:gd name="connsiteY1" fmla="*/ 3171826 h 5429250"/>
              <a:gd name="connsiteX2" fmla="*/ 396 w 2964865"/>
              <a:gd name="connsiteY2" fmla="*/ 2371725 h 5429250"/>
              <a:gd name="connsiteX3" fmla="*/ 2557859 w 2964865"/>
              <a:gd name="connsiteY3" fmla="*/ 1728788 h 5429250"/>
              <a:gd name="connsiteX4" fmla="*/ 2957909 w 2964865"/>
              <a:gd name="connsiteY4" fmla="*/ 5429250 h 5429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64865" h="5429250">
                <a:moveTo>
                  <a:pt x="2915047" y="0"/>
                </a:moveTo>
                <a:cubicBezTo>
                  <a:pt x="2915047" y="352425"/>
                  <a:pt x="3015061" y="2776539"/>
                  <a:pt x="2529286" y="3171826"/>
                </a:cubicBezTo>
                <a:cubicBezTo>
                  <a:pt x="2043511" y="3567113"/>
                  <a:pt x="-32941" y="3855244"/>
                  <a:pt x="396" y="2371725"/>
                </a:cubicBezTo>
                <a:cubicBezTo>
                  <a:pt x="33733" y="888206"/>
                  <a:pt x="2064940" y="1219200"/>
                  <a:pt x="2557859" y="1728788"/>
                </a:cubicBezTo>
                <a:cubicBezTo>
                  <a:pt x="3050778" y="2238376"/>
                  <a:pt x="2957909" y="5429250"/>
                  <a:pt x="2957909" y="5429250"/>
                </a:cubicBez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Freeform 50">
            <a:extLst>
              <a:ext uri="{FF2B5EF4-FFF2-40B4-BE49-F238E27FC236}">
                <a16:creationId xmlns:a16="http://schemas.microsoft.com/office/drawing/2014/main" id="{70C19171-4C70-354E-AF08-7E7E26768063}"/>
              </a:ext>
            </a:extLst>
          </p:cNvPr>
          <p:cNvSpPr/>
          <p:nvPr/>
        </p:nvSpPr>
        <p:spPr>
          <a:xfrm>
            <a:off x="1849595" y="3588210"/>
            <a:ext cx="1067600" cy="1185863"/>
          </a:xfrm>
          <a:custGeom>
            <a:avLst/>
            <a:gdLst>
              <a:gd name="connsiteX0" fmla="*/ 14554 w 28841"/>
              <a:gd name="connsiteY0" fmla="*/ 0 h 3971925"/>
              <a:gd name="connsiteX1" fmla="*/ 14554 w 28841"/>
              <a:gd name="connsiteY1" fmla="*/ 1057275 h 3971925"/>
              <a:gd name="connsiteX2" fmla="*/ 14554 w 28841"/>
              <a:gd name="connsiteY2" fmla="*/ 2114550 h 3971925"/>
              <a:gd name="connsiteX3" fmla="*/ 266 w 28841"/>
              <a:gd name="connsiteY3" fmla="*/ 3086100 h 3971925"/>
              <a:gd name="connsiteX4" fmla="*/ 28841 w 28841"/>
              <a:gd name="connsiteY4" fmla="*/ 3971925 h 3971925"/>
              <a:gd name="connsiteX0" fmla="*/ 2214565 w 2378606"/>
              <a:gd name="connsiteY0" fmla="*/ 0 h 3971925"/>
              <a:gd name="connsiteX1" fmla="*/ 2214565 w 2378606"/>
              <a:gd name="connsiteY1" fmla="*/ 1057275 h 3971925"/>
              <a:gd name="connsiteX2" fmla="*/ 2 w 2378606"/>
              <a:gd name="connsiteY2" fmla="*/ 2043112 h 3971925"/>
              <a:gd name="connsiteX3" fmla="*/ 2200277 w 2378606"/>
              <a:gd name="connsiteY3" fmla="*/ 3086100 h 3971925"/>
              <a:gd name="connsiteX4" fmla="*/ 2228852 w 2378606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3086100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3629025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757237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757237 h 3971925"/>
              <a:gd name="connsiteX4" fmla="*/ 2228850 w 2373123"/>
              <a:gd name="connsiteY4" fmla="*/ 3971925 h 3971925"/>
              <a:gd name="connsiteX0" fmla="*/ 2200275 w 2373123"/>
              <a:gd name="connsiteY0" fmla="*/ 0 h 4329112"/>
              <a:gd name="connsiteX1" fmla="*/ 2200276 w 2373123"/>
              <a:gd name="connsiteY1" fmla="*/ 3443287 h 4329112"/>
              <a:gd name="connsiteX2" fmla="*/ 0 w 2373123"/>
              <a:gd name="connsiteY2" fmla="*/ 2400299 h 4329112"/>
              <a:gd name="connsiteX3" fmla="*/ 2200275 w 2373123"/>
              <a:gd name="connsiteY3" fmla="*/ 1114424 h 4329112"/>
              <a:gd name="connsiteX4" fmla="*/ 2228850 w 2373123"/>
              <a:gd name="connsiteY4" fmla="*/ 4329112 h 4329112"/>
              <a:gd name="connsiteX0" fmla="*/ 2200275 w 2363258"/>
              <a:gd name="connsiteY0" fmla="*/ 0 h 5214937"/>
              <a:gd name="connsiteX1" fmla="*/ 2200276 w 2363258"/>
              <a:gd name="connsiteY1" fmla="*/ 3443287 h 5214937"/>
              <a:gd name="connsiteX2" fmla="*/ 0 w 2363258"/>
              <a:gd name="connsiteY2" fmla="*/ 2400299 h 5214937"/>
              <a:gd name="connsiteX3" fmla="*/ 2200275 w 2363258"/>
              <a:gd name="connsiteY3" fmla="*/ 1114424 h 5214937"/>
              <a:gd name="connsiteX4" fmla="*/ 2157412 w 2363258"/>
              <a:gd name="connsiteY4" fmla="*/ 5214937 h 5214937"/>
              <a:gd name="connsiteX0" fmla="*/ 2300288 w 2470680"/>
              <a:gd name="connsiteY0" fmla="*/ 0 h 5214937"/>
              <a:gd name="connsiteX1" fmla="*/ 2300289 w 2470680"/>
              <a:gd name="connsiteY1" fmla="*/ 3443287 h 5214937"/>
              <a:gd name="connsiteX2" fmla="*/ 0 w 2470680"/>
              <a:gd name="connsiteY2" fmla="*/ 2214561 h 5214937"/>
              <a:gd name="connsiteX3" fmla="*/ 2300288 w 2470680"/>
              <a:gd name="connsiteY3" fmla="*/ 1114424 h 5214937"/>
              <a:gd name="connsiteX4" fmla="*/ 2257425 w 2470680"/>
              <a:gd name="connsiteY4" fmla="*/ 5214937 h 5214937"/>
              <a:gd name="connsiteX0" fmla="*/ 2300288 w 2470680"/>
              <a:gd name="connsiteY0" fmla="*/ 0 h 5214937"/>
              <a:gd name="connsiteX1" fmla="*/ 2300289 w 2470680"/>
              <a:gd name="connsiteY1" fmla="*/ 3443287 h 5214937"/>
              <a:gd name="connsiteX2" fmla="*/ 0 w 2470680"/>
              <a:gd name="connsiteY2" fmla="*/ 2214561 h 5214937"/>
              <a:gd name="connsiteX3" fmla="*/ 2300288 w 2470680"/>
              <a:gd name="connsiteY3" fmla="*/ 1128712 h 5214937"/>
              <a:gd name="connsiteX4" fmla="*/ 2257425 w 2470680"/>
              <a:gd name="connsiteY4" fmla="*/ 5214937 h 5214937"/>
              <a:gd name="connsiteX0" fmla="*/ 2300980 w 2471372"/>
              <a:gd name="connsiteY0" fmla="*/ 0 h 5214937"/>
              <a:gd name="connsiteX1" fmla="*/ 2300981 w 2471372"/>
              <a:gd name="connsiteY1" fmla="*/ 3443287 h 5214937"/>
              <a:gd name="connsiteX2" fmla="*/ 692 w 2471372"/>
              <a:gd name="connsiteY2" fmla="*/ 2214561 h 5214937"/>
              <a:gd name="connsiteX3" fmla="*/ 2300980 w 2471372"/>
              <a:gd name="connsiteY3" fmla="*/ 1128712 h 5214937"/>
              <a:gd name="connsiteX4" fmla="*/ 2258117 w 2471372"/>
              <a:gd name="connsiteY4" fmla="*/ 5214937 h 5214937"/>
              <a:gd name="connsiteX0" fmla="*/ 2543804 w 2732188"/>
              <a:gd name="connsiteY0" fmla="*/ 0 h 5214937"/>
              <a:gd name="connsiteX1" fmla="*/ 2543805 w 2732188"/>
              <a:gd name="connsiteY1" fmla="*/ 3443287 h 5214937"/>
              <a:gd name="connsiteX2" fmla="*/ 628 w 2732188"/>
              <a:gd name="connsiteY2" fmla="*/ 2228849 h 5214937"/>
              <a:gd name="connsiteX3" fmla="*/ 2543804 w 2732188"/>
              <a:gd name="connsiteY3" fmla="*/ 1128712 h 5214937"/>
              <a:gd name="connsiteX4" fmla="*/ 2500941 w 2732188"/>
              <a:gd name="connsiteY4" fmla="*/ 5214937 h 5214937"/>
              <a:gd name="connsiteX0" fmla="*/ 2915297 w 2927001"/>
              <a:gd name="connsiteY0" fmla="*/ 0 h 5357813"/>
              <a:gd name="connsiteX1" fmla="*/ 2543823 w 2927001"/>
              <a:gd name="connsiteY1" fmla="*/ 3586163 h 5357813"/>
              <a:gd name="connsiteX2" fmla="*/ 646 w 2927001"/>
              <a:gd name="connsiteY2" fmla="*/ 2371725 h 5357813"/>
              <a:gd name="connsiteX3" fmla="*/ 2543822 w 2927001"/>
              <a:gd name="connsiteY3" fmla="*/ 1271588 h 5357813"/>
              <a:gd name="connsiteX4" fmla="*/ 2500959 w 2927001"/>
              <a:gd name="connsiteY4" fmla="*/ 5357813 h 5357813"/>
              <a:gd name="connsiteX0" fmla="*/ 2915297 w 2962751"/>
              <a:gd name="connsiteY0" fmla="*/ 0 h 5429250"/>
              <a:gd name="connsiteX1" fmla="*/ 2543823 w 2962751"/>
              <a:gd name="connsiteY1" fmla="*/ 3586163 h 5429250"/>
              <a:gd name="connsiteX2" fmla="*/ 646 w 2962751"/>
              <a:gd name="connsiteY2" fmla="*/ 2371725 h 5429250"/>
              <a:gd name="connsiteX3" fmla="*/ 2543822 w 2962751"/>
              <a:gd name="connsiteY3" fmla="*/ 1271588 h 5429250"/>
              <a:gd name="connsiteX4" fmla="*/ 2958159 w 2962751"/>
              <a:gd name="connsiteY4" fmla="*/ 5429250 h 5429250"/>
              <a:gd name="connsiteX0" fmla="*/ 2914654 w 2962108"/>
              <a:gd name="connsiteY0" fmla="*/ 0 h 5429250"/>
              <a:gd name="connsiteX1" fmla="*/ 2528893 w 2962108"/>
              <a:gd name="connsiteY1" fmla="*/ 3171826 h 5429250"/>
              <a:gd name="connsiteX2" fmla="*/ 3 w 2962108"/>
              <a:gd name="connsiteY2" fmla="*/ 2371725 h 5429250"/>
              <a:gd name="connsiteX3" fmla="*/ 2543179 w 2962108"/>
              <a:gd name="connsiteY3" fmla="*/ 1271588 h 5429250"/>
              <a:gd name="connsiteX4" fmla="*/ 2957516 w 2962108"/>
              <a:gd name="connsiteY4" fmla="*/ 5429250 h 5429250"/>
              <a:gd name="connsiteX0" fmla="*/ 2914659 w 2964477"/>
              <a:gd name="connsiteY0" fmla="*/ 0 h 5429250"/>
              <a:gd name="connsiteX1" fmla="*/ 2528898 w 2964477"/>
              <a:gd name="connsiteY1" fmla="*/ 3171826 h 5429250"/>
              <a:gd name="connsiteX2" fmla="*/ 8 w 2964477"/>
              <a:gd name="connsiteY2" fmla="*/ 2371725 h 5429250"/>
              <a:gd name="connsiteX3" fmla="*/ 2557471 w 2964477"/>
              <a:gd name="connsiteY3" fmla="*/ 1728788 h 5429250"/>
              <a:gd name="connsiteX4" fmla="*/ 2957521 w 2964477"/>
              <a:gd name="connsiteY4" fmla="*/ 5429250 h 5429250"/>
              <a:gd name="connsiteX0" fmla="*/ 2914659 w 2964477"/>
              <a:gd name="connsiteY0" fmla="*/ 0 h 5429250"/>
              <a:gd name="connsiteX1" fmla="*/ 2528898 w 2964477"/>
              <a:gd name="connsiteY1" fmla="*/ 3171826 h 5429250"/>
              <a:gd name="connsiteX2" fmla="*/ 8 w 2964477"/>
              <a:gd name="connsiteY2" fmla="*/ 2371725 h 5429250"/>
              <a:gd name="connsiteX3" fmla="*/ 2557471 w 2964477"/>
              <a:gd name="connsiteY3" fmla="*/ 1728788 h 5429250"/>
              <a:gd name="connsiteX4" fmla="*/ 2957521 w 2964477"/>
              <a:gd name="connsiteY4" fmla="*/ 5429250 h 5429250"/>
              <a:gd name="connsiteX0" fmla="*/ 2915047 w 2964865"/>
              <a:gd name="connsiteY0" fmla="*/ 0 h 5429250"/>
              <a:gd name="connsiteX1" fmla="*/ 2529286 w 2964865"/>
              <a:gd name="connsiteY1" fmla="*/ 3171826 h 5429250"/>
              <a:gd name="connsiteX2" fmla="*/ 396 w 2964865"/>
              <a:gd name="connsiteY2" fmla="*/ 2371725 h 5429250"/>
              <a:gd name="connsiteX3" fmla="*/ 2557859 w 2964865"/>
              <a:gd name="connsiteY3" fmla="*/ 1728788 h 5429250"/>
              <a:gd name="connsiteX4" fmla="*/ 2957909 w 2964865"/>
              <a:gd name="connsiteY4" fmla="*/ 5429250 h 5429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64865" h="5429250">
                <a:moveTo>
                  <a:pt x="2915047" y="0"/>
                </a:moveTo>
                <a:cubicBezTo>
                  <a:pt x="2915047" y="352425"/>
                  <a:pt x="3015061" y="2776539"/>
                  <a:pt x="2529286" y="3171826"/>
                </a:cubicBezTo>
                <a:cubicBezTo>
                  <a:pt x="2043511" y="3567113"/>
                  <a:pt x="-32941" y="3855244"/>
                  <a:pt x="396" y="2371725"/>
                </a:cubicBezTo>
                <a:cubicBezTo>
                  <a:pt x="33733" y="888206"/>
                  <a:pt x="2064940" y="1219200"/>
                  <a:pt x="2557859" y="1728788"/>
                </a:cubicBezTo>
                <a:cubicBezTo>
                  <a:pt x="3050778" y="2238376"/>
                  <a:pt x="2957909" y="5429250"/>
                  <a:pt x="2957909" y="5429250"/>
                </a:cubicBez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Freeform 51">
            <a:extLst>
              <a:ext uri="{FF2B5EF4-FFF2-40B4-BE49-F238E27FC236}">
                <a16:creationId xmlns:a16="http://schemas.microsoft.com/office/drawing/2014/main" id="{10BFB586-FE51-6A4A-A2B3-1B0D502841C6}"/>
              </a:ext>
            </a:extLst>
          </p:cNvPr>
          <p:cNvSpPr/>
          <p:nvPr/>
        </p:nvSpPr>
        <p:spPr>
          <a:xfrm>
            <a:off x="1849595" y="3030104"/>
            <a:ext cx="1067600" cy="1185863"/>
          </a:xfrm>
          <a:custGeom>
            <a:avLst/>
            <a:gdLst>
              <a:gd name="connsiteX0" fmla="*/ 14554 w 28841"/>
              <a:gd name="connsiteY0" fmla="*/ 0 h 3971925"/>
              <a:gd name="connsiteX1" fmla="*/ 14554 w 28841"/>
              <a:gd name="connsiteY1" fmla="*/ 1057275 h 3971925"/>
              <a:gd name="connsiteX2" fmla="*/ 14554 w 28841"/>
              <a:gd name="connsiteY2" fmla="*/ 2114550 h 3971925"/>
              <a:gd name="connsiteX3" fmla="*/ 266 w 28841"/>
              <a:gd name="connsiteY3" fmla="*/ 3086100 h 3971925"/>
              <a:gd name="connsiteX4" fmla="*/ 28841 w 28841"/>
              <a:gd name="connsiteY4" fmla="*/ 3971925 h 3971925"/>
              <a:gd name="connsiteX0" fmla="*/ 2214565 w 2378606"/>
              <a:gd name="connsiteY0" fmla="*/ 0 h 3971925"/>
              <a:gd name="connsiteX1" fmla="*/ 2214565 w 2378606"/>
              <a:gd name="connsiteY1" fmla="*/ 1057275 h 3971925"/>
              <a:gd name="connsiteX2" fmla="*/ 2 w 2378606"/>
              <a:gd name="connsiteY2" fmla="*/ 2043112 h 3971925"/>
              <a:gd name="connsiteX3" fmla="*/ 2200277 w 2378606"/>
              <a:gd name="connsiteY3" fmla="*/ 3086100 h 3971925"/>
              <a:gd name="connsiteX4" fmla="*/ 2228852 w 2378606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3086100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3629025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757237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757237 h 3971925"/>
              <a:gd name="connsiteX4" fmla="*/ 2228850 w 2373123"/>
              <a:gd name="connsiteY4" fmla="*/ 3971925 h 3971925"/>
              <a:gd name="connsiteX0" fmla="*/ 2200275 w 2373123"/>
              <a:gd name="connsiteY0" fmla="*/ 0 h 4329112"/>
              <a:gd name="connsiteX1" fmla="*/ 2200276 w 2373123"/>
              <a:gd name="connsiteY1" fmla="*/ 3443287 h 4329112"/>
              <a:gd name="connsiteX2" fmla="*/ 0 w 2373123"/>
              <a:gd name="connsiteY2" fmla="*/ 2400299 h 4329112"/>
              <a:gd name="connsiteX3" fmla="*/ 2200275 w 2373123"/>
              <a:gd name="connsiteY3" fmla="*/ 1114424 h 4329112"/>
              <a:gd name="connsiteX4" fmla="*/ 2228850 w 2373123"/>
              <a:gd name="connsiteY4" fmla="*/ 4329112 h 4329112"/>
              <a:gd name="connsiteX0" fmla="*/ 2200275 w 2363258"/>
              <a:gd name="connsiteY0" fmla="*/ 0 h 5214937"/>
              <a:gd name="connsiteX1" fmla="*/ 2200276 w 2363258"/>
              <a:gd name="connsiteY1" fmla="*/ 3443287 h 5214937"/>
              <a:gd name="connsiteX2" fmla="*/ 0 w 2363258"/>
              <a:gd name="connsiteY2" fmla="*/ 2400299 h 5214937"/>
              <a:gd name="connsiteX3" fmla="*/ 2200275 w 2363258"/>
              <a:gd name="connsiteY3" fmla="*/ 1114424 h 5214937"/>
              <a:gd name="connsiteX4" fmla="*/ 2157412 w 2363258"/>
              <a:gd name="connsiteY4" fmla="*/ 5214937 h 5214937"/>
              <a:gd name="connsiteX0" fmla="*/ 2300288 w 2470680"/>
              <a:gd name="connsiteY0" fmla="*/ 0 h 5214937"/>
              <a:gd name="connsiteX1" fmla="*/ 2300289 w 2470680"/>
              <a:gd name="connsiteY1" fmla="*/ 3443287 h 5214937"/>
              <a:gd name="connsiteX2" fmla="*/ 0 w 2470680"/>
              <a:gd name="connsiteY2" fmla="*/ 2214561 h 5214937"/>
              <a:gd name="connsiteX3" fmla="*/ 2300288 w 2470680"/>
              <a:gd name="connsiteY3" fmla="*/ 1114424 h 5214937"/>
              <a:gd name="connsiteX4" fmla="*/ 2257425 w 2470680"/>
              <a:gd name="connsiteY4" fmla="*/ 5214937 h 5214937"/>
              <a:gd name="connsiteX0" fmla="*/ 2300288 w 2470680"/>
              <a:gd name="connsiteY0" fmla="*/ 0 h 5214937"/>
              <a:gd name="connsiteX1" fmla="*/ 2300289 w 2470680"/>
              <a:gd name="connsiteY1" fmla="*/ 3443287 h 5214937"/>
              <a:gd name="connsiteX2" fmla="*/ 0 w 2470680"/>
              <a:gd name="connsiteY2" fmla="*/ 2214561 h 5214937"/>
              <a:gd name="connsiteX3" fmla="*/ 2300288 w 2470680"/>
              <a:gd name="connsiteY3" fmla="*/ 1128712 h 5214937"/>
              <a:gd name="connsiteX4" fmla="*/ 2257425 w 2470680"/>
              <a:gd name="connsiteY4" fmla="*/ 5214937 h 5214937"/>
              <a:gd name="connsiteX0" fmla="*/ 2300980 w 2471372"/>
              <a:gd name="connsiteY0" fmla="*/ 0 h 5214937"/>
              <a:gd name="connsiteX1" fmla="*/ 2300981 w 2471372"/>
              <a:gd name="connsiteY1" fmla="*/ 3443287 h 5214937"/>
              <a:gd name="connsiteX2" fmla="*/ 692 w 2471372"/>
              <a:gd name="connsiteY2" fmla="*/ 2214561 h 5214937"/>
              <a:gd name="connsiteX3" fmla="*/ 2300980 w 2471372"/>
              <a:gd name="connsiteY3" fmla="*/ 1128712 h 5214937"/>
              <a:gd name="connsiteX4" fmla="*/ 2258117 w 2471372"/>
              <a:gd name="connsiteY4" fmla="*/ 5214937 h 5214937"/>
              <a:gd name="connsiteX0" fmla="*/ 2543804 w 2732188"/>
              <a:gd name="connsiteY0" fmla="*/ 0 h 5214937"/>
              <a:gd name="connsiteX1" fmla="*/ 2543805 w 2732188"/>
              <a:gd name="connsiteY1" fmla="*/ 3443287 h 5214937"/>
              <a:gd name="connsiteX2" fmla="*/ 628 w 2732188"/>
              <a:gd name="connsiteY2" fmla="*/ 2228849 h 5214937"/>
              <a:gd name="connsiteX3" fmla="*/ 2543804 w 2732188"/>
              <a:gd name="connsiteY3" fmla="*/ 1128712 h 5214937"/>
              <a:gd name="connsiteX4" fmla="*/ 2500941 w 2732188"/>
              <a:gd name="connsiteY4" fmla="*/ 5214937 h 5214937"/>
              <a:gd name="connsiteX0" fmla="*/ 2915297 w 2927001"/>
              <a:gd name="connsiteY0" fmla="*/ 0 h 5357813"/>
              <a:gd name="connsiteX1" fmla="*/ 2543823 w 2927001"/>
              <a:gd name="connsiteY1" fmla="*/ 3586163 h 5357813"/>
              <a:gd name="connsiteX2" fmla="*/ 646 w 2927001"/>
              <a:gd name="connsiteY2" fmla="*/ 2371725 h 5357813"/>
              <a:gd name="connsiteX3" fmla="*/ 2543822 w 2927001"/>
              <a:gd name="connsiteY3" fmla="*/ 1271588 h 5357813"/>
              <a:gd name="connsiteX4" fmla="*/ 2500959 w 2927001"/>
              <a:gd name="connsiteY4" fmla="*/ 5357813 h 5357813"/>
              <a:gd name="connsiteX0" fmla="*/ 2915297 w 2962751"/>
              <a:gd name="connsiteY0" fmla="*/ 0 h 5429250"/>
              <a:gd name="connsiteX1" fmla="*/ 2543823 w 2962751"/>
              <a:gd name="connsiteY1" fmla="*/ 3586163 h 5429250"/>
              <a:gd name="connsiteX2" fmla="*/ 646 w 2962751"/>
              <a:gd name="connsiteY2" fmla="*/ 2371725 h 5429250"/>
              <a:gd name="connsiteX3" fmla="*/ 2543822 w 2962751"/>
              <a:gd name="connsiteY3" fmla="*/ 1271588 h 5429250"/>
              <a:gd name="connsiteX4" fmla="*/ 2958159 w 2962751"/>
              <a:gd name="connsiteY4" fmla="*/ 5429250 h 5429250"/>
              <a:gd name="connsiteX0" fmla="*/ 2914654 w 2962108"/>
              <a:gd name="connsiteY0" fmla="*/ 0 h 5429250"/>
              <a:gd name="connsiteX1" fmla="*/ 2528893 w 2962108"/>
              <a:gd name="connsiteY1" fmla="*/ 3171826 h 5429250"/>
              <a:gd name="connsiteX2" fmla="*/ 3 w 2962108"/>
              <a:gd name="connsiteY2" fmla="*/ 2371725 h 5429250"/>
              <a:gd name="connsiteX3" fmla="*/ 2543179 w 2962108"/>
              <a:gd name="connsiteY3" fmla="*/ 1271588 h 5429250"/>
              <a:gd name="connsiteX4" fmla="*/ 2957516 w 2962108"/>
              <a:gd name="connsiteY4" fmla="*/ 5429250 h 5429250"/>
              <a:gd name="connsiteX0" fmla="*/ 2914659 w 2964477"/>
              <a:gd name="connsiteY0" fmla="*/ 0 h 5429250"/>
              <a:gd name="connsiteX1" fmla="*/ 2528898 w 2964477"/>
              <a:gd name="connsiteY1" fmla="*/ 3171826 h 5429250"/>
              <a:gd name="connsiteX2" fmla="*/ 8 w 2964477"/>
              <a:gd name="connsiteY2" fmla="*/ 2371725 h 5429250"/>
              <a:gd name="connsiteX3" fmla="*/ 2557471 w 2964477"/>
              <a:gd name="connsiteY3" fmla="*/ 1728788 h 5429250"/>
              <a:gd name="connsiteX4" fmla="*/ 2957521 w 2964477"/>
              <a:gd name="connsiteY4" fmla="*/ 5429250 h 5429250"/>
              <a:gd name="connsiteX0" fmla="*/ 2914659 w 2964477"/>
              <a:gd name="connsiteY0" fmla="*/ 0 h 5429250"/>
              <a:gd name="connsiteX1" fmla="*/ 2528898 w 2964477"/>
              <a:gd name="connsiteY1" fmla="*/ 3171826 h 5429250"/>
              <a:gd name="connsiteX2" fmla="*/ 8 w 2964477"/>
              <a:gd name="connsiteY2" fmla="*/ 2371725 h 5429250"/>
              <a:gd name="connsiteX3" fmla="*/ 2557471 w 2964477"/>
              <a:gd name="connsiteY3" fmla="*/ 1728788 h 5429250"/>
              <a:gd name="connsiteX4" fmla="*/ 2957521 w 2964477"/>
              <a:gd name="connsiteY4" fmla="*/ 5429250 h 5429250"/>
              <a:gd name="connsiteX0" fmla="*/ 2915047 w 2964865"/>
              <a:gd name="connsiteY0" fmla="*/ 0 h 5429250"/>
              <a:gd name="connsiteX1" fmla="*/ 2529286 w 2964865"/>
              <a:gd name="connsiteY1" fmla="*/ 3171826 h 5429250"/>
              <a:gd name="connsiteX2" fmla="*/ 396 w 2964865"/>
              <a:gd name="connsiteY2" fmla="*/ 2371725 h 5429250"/>
              <a:gd name="connsiteX3" fmla="*/ 2557859 w 2964865"/>
              <a:gd name="connsiteY3" fmla="*/ 1728788 h 5429250"/>
              <a:gd name="connsiteX4" fmla="*/ 2957909 w 2964865"/>
              <a:gd name="connsiteY4" fmla="*/ 5429250 h 5429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64865" h="5429250">
                <a:moveTo>
                  <a:pt x="2915047" y="0"/>
                </a:moveTo>
                <a:cubicBezTo>
                  <a:pt x="2915047" y="352425"/>
                  <a:pt x="3015061" y="2776539"/>
                  <a:pt x="2529286" y="3171826"/>
                </a:cubicBezTo>
                <a:cubicBezTo>
                  <a:pt x="2043511" y="3567113"/>
                  <a:pt x="-32941" y="3855244"/>
                  <a:pt x="396" y="2371725"/>
                </a:cubicBezTo>
                <a:cubicBezTo>
                  <a:pt x="33733" y="888206"/>
                  <a:pt x="2064940" y="1219200"/>
                  <a:pt x="2557859" y="1728788"/>
                </a:cubicBezTo>
                <a:cubicBezTo>
                  <a:pt x="3050778" y="2238376"/>
                  <a:pt x="2957909" y="5429250"/>
                  <a:pt x="2957909" y="5429250"/>
                </a:cubicBez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BCC35E08-6C79-1F44-BD2F-D6C8531C9453}"/>
              </a:ext>
            </a:extLst>
          </p:cNvPr>
          <p:cNvSpPr/>
          <p:nvPr/>
        </p:nvSpPr>
        <p:spPr>
          <a:xfrm>
            <a:off x="1678144" y="1838587"/>
            <a:ext cx="1628775" cy="1198367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F55C7633-724F-2740-AE95-9A2B491CF1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7487" y="2315775"/>
            <a:ext cx="736600" cy="342900"/>
          </a:xfrm>
          <a:prstGeom prst="rect">
            <a:avLst/>
          </a:prstGeom>
        </p:spPr>
      </p:pic>
      <p:cxnSp>
        <p:nvCxnSpPr>
          <p:cNvPr id="58" name="Curved Connector 57">
            <a:extLst>
              <a:ext uri="{FF2B5EF4-FFF2-40B4-BE49-F238E27FC236}">
                <a16:creationId xmlns:a16="http://schemas.microsoft.com/office/drawing/2014/main" id="{3DD74ADE-DEBA-0D4F-B075-1BA41E45C04A}"/>
              </a:ext>
            </a:extLst>
          </p:cNvPr>
          <p:cNvCxnSpPr/>
          <p:nvPr/>
        </p:nvCxnSpPr>
        <p:spPr>
          <a:xfrm rot="10800000">
            <a:off x="2967041" y="896281"/>
            <a:ext cx="2043695" cy="962013"/>
          </a:xfrm>
          <a:prstGeom prst="curvedConnector3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652672F-ABA9-1742-AB98-3DDCE62EA8AC}"/>
              </a:ext>
            </a:extLst>
          </p:cNvPr>
          <p:cNvSpPr txBox="1"/>
          <p:nvPr/>
        </p:nvSpPr>
        <p:spPr>
          <a:xfrm>
            <a:off x="378589" y="733092"/>
            <a:ext cx="25991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“hot electron” generation</a:t>
            </a:r>
          </a:p>
        </p:txBody>
      </p:sp>
    </p:spTree>
    <p:extLst>
      <p:ext uri="{BB962C8B-B14F-4D97-AF65-F5344CB8AC3E}">
        <p14:creationId xmlns:p14="http://schemas.microsoft.com/office/powerpoint/2010/main" val="16353317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15FA58-F945-7744-AAD4-4882AAD88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analogy: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694F08-5FBA-9248-9E7E-A6DF35B841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33</a:t>
            </a:fld>
            <a:endParaRPr lang="en-US"/>
          </a:p>
        </p:txBody>
      </p:sp>
      <p:sp>
        <p:nvSpPr>
          <p:cNvPr id="6" name="Block Arc 5">
            <a:extLst>
              <a:ext uri="{FF2B5EF4-FFF2-40B4-BE49-F238E27FC236}">
                <a16:creationId xmlns:a16="http://schemas.microsoft.com/office/drawing/2014/main" id="{056211C4-3D9E-504F-8C66-3A2E7673AF76}"/>
              </a:ext>
            </a:extLst>
          </p:cNvPr>
          <p:cNvSpPr/>
          <p:nvPr/>
        </p:nvSpPr>
        <p:spPr>
          <a:xfrm rot="10800000">
            <a:off x="4851400" y="2969419"/>
            <a:ext cx="2108200" cy="2108200"/>
          </a:xfrm>
          <a:prstGeom prst="blockArc">
            <a:avLst>
              <a:gd name="adj1" fmla="val 12322665"/>
              <a:gd name="adj2" fmla="val 19995616"/>
              <a:gd name="adj3" fmla="val 5817"/>
            </a:avLst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2BF4432-27C2-9F4E-A8E1-4AE22B714A26}"/>
              </a:ext>
            </a:extLst>
          </p:cNvPr>
          <p:cNvCxnSpPr>
            <a:stCxn id="6" idx="1"/>
          </p:cNvCxnSpPr>
          <p:nvPr/>
        </p:nvCxnSpPr>
        <p:spPr>
          <a:xfrm flipH="1" flipV="1">
            <a:off x="4673600" y="1690688"/>
            <a:ext cx="345286" cy="277952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7C074CE-AF0A-3245-9658-68121FDCC3A9}"/>
              </a:ext>
            </a:extLst>
          </p:cNvPr>
          <p:cNvCxnSpPr>
            <a:cxnSpLocks/>
          </p:cNvCxnSpPr>
          <p:nvPr/>
        </p:nvCxnSpPr>
        <p:spPr>
          <a:xfrm flipV="1">
            <a:off x="6792113" y="1690688"/>
            <a:ext cx="345286" cy="277952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8B5BEC09-3406-B14A-ADF9-80374886EC52}"/>
              </a:ext>
            </a:extLst>
          </p:cNvPr>
          <p:cNvSpPr/>
          <p:nvPr/>
        </p:nvSpPr>
        <p:spPr>
          <a:xfrm>
            <a:off x="3073400" y="1690688"/>
            <a:ext cx="152400" cy="5167312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97A0201-2A0F-D54D-92C8-EA1A80ED1B2D}"/>
              </a:ext>
            </a:extLst>
          </p:cNvPr>
          <p:cNvSpPr/>
          <p:nvPr/>
        </p:nvSpPr>
        <p:spPr>
          <a:xfrm>
            <a:off x="8732826" y="1690688"/>
            <a:ext cx="152400" cy="5167312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BC52FD0-A3A4-B542-9DF9-E4520D40ED24}"/>
              </a:ext>
            </a:extLst>
          </p:cNvPr>
          <p:cNvSpPr/>
          <p:nvPr/>
        </p:nvSpPr>
        <p:spPr>
          <a:xfrm rot="5400000">
            <a:off x="5903113" y="-1291425"/>
            <a:ext cx="152400" cy="5811826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6285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15FA58-F945-7744-AAD4-4882AAD88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analogy: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694F08-5FBA-9248-9E7E-A6DF35B841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34</a:t>
            </a:fld>
            <a:endParaRPr lang="en-US"/>
          </a:p>
        </p:txBody>
      </p:sp>
      <p:sp>
        <p:nvSpPr>
          <p:cNvPr id="6" name="Block Arc 5">
            <a:extLst>
              <a:ext uri="{FF2B5EF4-FFF2-40B4-BE49-F238E27FC236}">
                <a16:creationId xmlns:a16="http://schemas.microsoft.com/office/drawing/2014/main" id="{056211C4-3D9E-504F-8C66-3A2E7673AF76}"/>
              </a:ext>
            </a:extLst>
          </p:cNvPr>
          <p:cNvSpPr/>
          <p:nvPr/>
        </p:nvSpPr>
        <p:spPr>
          <a:xfrm rot="10800000">
            <a:off x="4851400" y="2969419"/>
            <a:ext cx="2108200" cy="2108200"/>
          </a:xfrm>
          <a:prstGeom prst="blockArc">
            <a:avLst>
              <a:gd name="adj1" fmla="val 12322665"/>
              <a:gd name="adj2" fmla="val 19995616"/>
              <a:gd name="adj3" fmla="val 5817"/>
            </a:avLst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2BF4432-27C2-9F4E-A8E1-4AE22B714A26}"/>
              </a:ext>
            </a:extLst>
          </p:cNvPr>
          <p:cNvCxnSpPr>
            <a:stCxn id="6" idx="1"/>
          </p:cNvCxnSpPr>
          <p:nvPr/>
        </p:nvCxnSpPr>
        <p:spPr>
          <a:xfrm flipH="1" flipV="1">
            <a:off x="4673600" y="1690688"/>
            <a:ext cx="345286" cy="277952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7C074CE-AF0A-3245-9658-68121FDCC3A9}"/>
              </a:ext>
            </a:extLst>
          </p:cNvPr>
          <p:cNvCxnSpPr>
            <a:cxnSpLocks/>
          </p:cNvCxnSpPr>
          <p:nvPr/>
        </p:nvCxnSpPr>
        <p:spPr>
          <a:xfrm flipV="1">
            <a:off x="6792113" y="1690688"/>
            <a:ext cx="345286" cy="277952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8B5BEC09-3406-B14A-ADF9-80374886EC52}"/>
              </a:ext>
            </a:extLst>
          </p:cNvPr>
          <p:cNvSpPr/>
          <p:nvPr/>
        </p:nvSpPr>
        <p:spPr>
          <a:xfrm>
            <a:off x="3073400" y="1690688"/>
            <a:ext cx="152400" cy="5167312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97A0201-2A0F-D54D-92C8-EA1A80ED1B2D}"/>
              </a:ext>
            </a:extLst>
          </p:cNvPr>
          <p:cNvSpPr/>
          <p:nvPr/>
        </p:nvSpPr>
        <p:spPr>
          <a:xfrm>
            <a:off x="8732826" y="1690688"/>
            <a:ext cx="152400" cy="5167312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BC52FD0-A3A4-B542-9DF9-E4520D40ED24}"/>
              </a:ext>
            </a:extLst>
          </p:cNvPr>
          <p:cNvSpPr/>
          <p:nvPr/>
        </p:nvSpPr>
        <p:spPr>
          <a:xfrm rot="5400000">
            <a:off x="5903113" y="-1291425"/>
            <a:ext cx="152400" cy="5811826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625FB7F-2BAA-FA4E-82A4-6657312C062C}"/>
              </a:ext>
            </a:extLst>
          </p:cNvPr>
          <p:cNvSpPr/>
          <p:nvPr/>
        </p:nvSpPr>
        <p:spPr>
          <a:xfrm>
            <a:off x="3702050" y="5724525"/>
            <a:ext cx="495300" cy="4953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B1D2C38-801C-8640-BE8F-0ED8F2A04A31}"/>
              </a:ext>
            </a:extLst>
          </p:cNvPr>
          <p:cNvCxnSpPr>
            <a:cxnSpLocks/>
          </p:cNvCxnSpPr>
          <p:nvPr/>
        </p:nvCxnSpPr>
        <p:spPr>
          <a:xfrm>
            <a:off x="3937000" y="6207125"/>
            <a:ext cx="0" cy="42227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7874E76-5744-2E48-BCBC-C5E878117280}"/>
              </a:ext>
            </a:extLst>
          </p:cNvPr>
          <p:cNvCxnSpPr>
            <a:cxnSpLocks/>
          </p:cNvCxnSpPr>
          <p:nvPr/>
        </p:nvCxnSpPr>
        <p:spPr>
          <a:xfrm>
            <a:off x="3949700" y="6629400"/>
            <a:ext cx="222251" cy="2286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23C5A45-956E-B648-9BCC-00B577CD3F0D}"/>
              </a:ext>
            </a:extLst>
          </p:cNvPr>
          <p:cNvCxnSpPr>
            <a:cxnSpLocks/>
          </p:cNvCxnSpPr>
          <p:nvPr/>
        </p:nvCxnSpPr>
        <p:spPr>
          <a:xfrm flipH="1">
            <a:off x="3721100" y="6629400"/>
            <a:ext cx="222251" cy="2286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F0EC8D7-929A-BF41-AB4D-02064175989A}"/>
              </a:ext>
            </a:extLst>
          </p:cNvPr>
          <p:cNvCxnSpPr>
            <a:cxnSpLocks/>
          </p:cNvCxnSpPr>
          <p:nvPr/>
        </p:nvCxnSpPr>
        <p:spPr>
          <a:xfrm flipV="1">
            <a:off x="3949700" y="6219825"/>
            <a:ext cx="222251" cy="2286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E99C79A-1045-6043-81E6-132872AC06FE}"/>
              </a:ext>
            </a:extLst>
          </p:cNvPr>
          <p:cNvCxnSpPr>
            <a:cxnSpLocks/>
          </p:cNvCxnSpPr>
          <p:nvPr/>
        </p:nvCxnSpPr>
        <p:spPr>
          <a:xfrm flipH="1" flipV="1">
            <a:off x="3721100" y="6219825"/>
            <a:ext cx="222251" cy="2286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BACB070E-BE9E-1443-8B6A-8AA65E102D31}"/>
              </a:ext>
            </a:extLst>
          </p:cNvPr>
          <p:cNvSpPr/>
          <p:nvPr/>
        </p:nvSpPr>
        <p:spPr>
          <a:xfrm>
            <a:off x="4603749" y="5748941"/>
            <a:ext cx="495300" cy="4953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2FA9A73-83D7-874F-A772-887D8A3F6438}"/>
              </a:ext>
            </a:extLst>
          </p:cNvPr>
          <p:cNvCxnSpPr>
            <a:cxnSpLocks/>
          </p:cNvCxnSpPr>
          <p:nvPr/>
        </p:nvCxnSpPr>
        <p:spPr>
          <a:xfrm>
            <a:off x="4838699" y="6231541"/>
            <a:ext cx="0" cy="42227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E8D801E-8A6C-8E49-B5D3-217581E9445E}"/>
              </a:ext>
            </a:extLst>
          </p:cNvPr>
          <p:cNvCxnSpPr>
            <a:cxnSpLocks/>
          </p:cNvCxnSpPr>
          <p:nvPr/>
        </p:nvCxnSpPr>
        <p:spPr>
          <a:xfrm>
            <a:off x="4851399" y="6653816"/>
            <a:ext cx="222251" cy="2286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C7533BC-AF96-BF4A-ACB5-5616736BE58F}"/>
              </a:ext>
            </a:extLst>
          </p:cNvPr>
          <p:cNvCxnSpPr>
            <a:cxnSpLocks/>
          </p:cNvCxnSpPr>
          <p:nvPr/>
        </p:nvCxnSpPr>
        <p:spPr>
          <a:xfrm flipH="1">
            <a:off x="4622799" y="6653816"/>
            <a:ext cx="222251" cy="2286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E1A7725-515C-CE47-A7A5-D6AF8215980F}"/>
              </a:ext>
            </a:extLst>
          </p:cNvPr>
          <p:cNvCxnSpPr>
            <a:cxnSpLocks/>
          </p:cNvCxnSpPr>
          <p:nvPr/>
        </p:nvCxnSpPr>
        <p:spPr>
          <a:xfrm flipV="1">
            <a:off x="4851399" y="6244241"/>
            <a:ext cx="222251" cy="2286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EEB518A-7B28-5C4C-8976-9190E6B10C3F}"/>
              </a:ext>
            </a:extLst>
          </p:cNvPr>
          <p:cNvCxnSpPr>
            <a:cxnSpLocks/>
          </p:cNvCxnSpPr>
          <p:nvPr/>
        </p:nvCxnSpPr>
        <p:spPr>
          <a:xfrm flipH="1" flipV="1">
            <a:off x="4622799" y="6244241"/>
            <a:ext cx="222251" cy="2286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76528CA4-ADDA-BB40-89CC-D78BD4415614}"/>
              </a:ext>
            </a:extLst>
          </p:cNvPr>
          <p:cNvSpPr/>
          <p:nvPr/>
        </p:nvSpPr>
        <p:spPr>
          <a:xfrm>
            <a:off x="5761838" y="5736241"/>
            <a:ext cx="495300" cy="4953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806D5EC-CE07-7D4B-B752-D87D0500A31C}"/>
              </a:ext>
            </a:extLst>
          </p:cNvPr>
          <p:cNvCxnSpPr>
            <a:cxnSpLocks/>
          </p:cNvCxnSpPr>
          <p:nvPr/>
        </p:nvCxnSpPr>
        <p:spPr>
          <a:xfrm>
            <a:off x="5996788" y="6218841"/>
            <a:ext cx="0" cy="42227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0778A4C-F99E-5F4B-A3EA-DE4613278989}"/>
              </a:ext>
            </a:extLst>
          </p:cNvPr>
          <p:cNvCxnSpPr>
            <a:cxnSpLocks/>
          </p:cNvCxnSpPr>
          <p:nvPr/>
        </p:nvCxnSpPr>
        <p:spPr>
          <a:xfrm>
            <a:off x="6009488" y="6641116"/>
            <a:ext cx="222251" cy="2286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C34362A-97EA-F94C-939B-BAE7E8AD815E}"/>
              </a:ext>
            </a:extLst>
          </p:cNvPr>
          <p:cNvCxnSpPr>
            <a:cxnSpLocks/>
          </p:cNvCxnSpPr>
          <p:nvPr/>
        </p:nvCxnSpPr>
        <p:spPr>
          <a:xfrm flipH="1">
            <a:off x="5780888" y="6641116"/>
            <a:ext cx="222251" cy="2286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B188105-8DD3-8D4D-8A5E-E0FD9592EC28}"/>
              </a:ext>
            </a:extLst>
          </p:cNvPr>
          <p:cNvCxnSpPr>
            <a:cxnSpLocks/>
          </p:cNvCxnSpPr>
          <p:nvPr/>
        </p:nvCxnSpPr>
        <p:spPr>
          <a:xfrm flipV="1">
            <a:off x="6009488" y="6231541"/>
            <a:ext cx="222251" cy="2286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948E49C6-0BBD-C843-9EB3-C0F3EE3AA5DF}"/>
              </a:ext>
            </a:extLst>
          </p:cNvPr>
          <p:cNvCxnSpPr>
            <a:cxnSpLocks/>
          </p:cNvCxnSpPr>
          <p:nvPr/>
        </p:nvCxnSpPr>
        <p:spPr>
          <a:xfrm flipH="1" flipV="1">
            <a:off x="5780888" y="6231541"/>
            <a:ext cx="222251" cy="2286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B9111174-3149-D14E-959F-0AF62544E23E}"/>
              </a:ext>
            </a:extLst>
          </p:cNvPr>
          <p:cNvSpPr/>
          <p:nvPr/>
        </p:nvSpPr>
        <p:spPr>
          <a:xfrm>
            <a:off x="6919927" y="5723541"/>
            <a:ext cx="495300" cy="4953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AEEB1AD-C150-F249-AF1E-2C61CBE32FB3}"/>
              </a:ext>
            </a:extLst>
          </p:cNvPr>
          <p:cNvCxnSpPr>
            <a:cxnSpLocks/>
          </p:cNvCxnSpPr>
          <p:nvPr/>
        </p:nvCxnSpPr>
        <p:spPr>
          <a:xfrm>
            <a:off x="7154877" y="6206141"/>
            <a:ext cx="0" cy="42227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2C28DFF-831E-034F-BBB4-49A1A99C5A39}"/>
              </a:ext>
            </a:extLst>
          </p:cNvPr>
          <p:cNvCxnSpPr>
            <a:cxnSpLocks/>
          </p:cNvCxnSpPr>
          <p:nvPr/>
        </p:nvCxnSpPr>
        <p:spPr>
          <a:xfrm>
            <a:off x="7167577" y="6628416"/>
            <a:ext cx="222251" cy="2286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84AA6836-85C3-1C4A-984B-4DADBBF54E9E}"/>
              </a:ext>
            </a:extLst>
          </p:cNvPr>
          <p:cNvCxnSpPr>
            <a:cxnSpLocks/>
          </p:cNvCxnSpPr>
          <p:nvPr/>
        </p:nvCxnSpPr>
        <p:spPr>
          <a:xfrm flipH="1">
            <a:off x="6938977" y="6628416"/>
            <a:ext cx="222251" cy="2286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2F65D6AB-0944-2244-AD3A-BE54B5D2A7CF}"/>
              </a:ext>
            </a:extLst>
          </p:cNvPr>
          <p:cNvCxnSpPr>
            <a:cxnSpLocks/>
          </p:cNvCxnSpPr>
          <p:nvPr/>
        </p:nvCxnSpPr>
        <p:spPr>
          <a:xfrm flipV="1">
            <a:off x="7167577" y="6218841"/>
            <a:ext cx="222251" cy="2286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7724D222-DCDB-3941-9766-89307628C63D}"/>
              </a:ext>
            </a:extLst>
          </p:cNvPr>
          <p:cNvCxnSpPr>
            <a:cxnSpLocks/>
          </p:cNvCxnSpPr>
          <p:nvPr/>
        </p:nvCxnSpPr>
        <p:spPr>
          <a:xfrm flipH="1" flipV="1">
            <a:off x="6938977" y="6218841"/>
            <a:ext cx="222251" cy="2286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75001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15FA58-F945-7744-AAD4-4882AAD88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analogy: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694F08-5FBA-9248-9E7E-A6DF35B841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35</a:t>
            </a:fld>
            <a:endParaRPr lang="en-US"/>
          </a:p>
        </p:txBody>
      </p:sp>
      <p:sp>
        <p:nvSpPr>
          <p:cNvPr id="6" name="Block Arc 5">
            <a:extLst>
              <a:ext uri="{FF2B5EF4-FFF2-40B4-BE49-F238E27FC236}">
                <a16:creationId xmlns:a16="http://schemas.microsoft.com/office/drawing/2014/main" id="{056211C4-3D9E-504F-8C66-3A2E7673AF76}"/>
              </a:ext>
            </a:extLst>
          </p:cNvPr>
          <p:cNvSpPr/>
          <p:nvPr/>
        </p:nvSpPr>
        <p:spPr>
          <a:xfrm rot="10800000">
            <a:off x="4851400" y="2969419"/>
            <a:ext cx="2108200" cy="2108200"/>
          </a:xfrm>
          <a:prstGeom prst="blockArc">
            <a:avLst>
              <a:gd name="adj1" fmla="val 12322665"/>
              <a:gd name="adj2" fmla="val 19995616"/>
              <a:gd name="adj3" fmla="val 5817"/>
            </a:avLst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2BF4432-27C2-9F4E-A8E1-4AE22B714A26}"/>
              </a:ext>
            </a:extLst>
          </p:cNvPr>
          <p:cNvCxnSpPr>
            <a:stCxn id="6" idx="1"/>
          </p:cNvCxnSpPr>
          <p:nvPr/>
        </p:nvCxnSpPr>
        <p:spPr>
          <a:xfrm flipH="1" flipV="1">
            <a:off x="4673600" y="1690688"/>
            <a:ext cx="345286" cy="277952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7C074CE-AF0A-3245-9658-68121FDCC3A9}"/>
              </a:ext>
            </a:extLst>
          </p:cNvPr>
          <p:cNvCxnSpPr>
            <a:cxnSpLocks/>
          </p:cNvCxnSpPr>
          <p:nvPr/>
        </p:nvCxnSpPr>
        <p:spPr>
          <a:xfrm flipV="1">
            <a:off x="6792113" y="1690688"/>
            <a:ext cx="345286" cy="277952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8B5BEC09-3406-B14A-ADF9-80374886EC52}"/>
              </a:ext>
            </a:extLst>
          </p:cNvPr>
          <p:cNvSpPr/>
          <p:nvPr/>
        </p:nvSpPr>
        <p:spPr>
          <a:xfrm>
            <a:off x="3073400" y="1690688"/>
            <a:ext cx="152400" cy="5167312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97A0201-2A0F-D54D-92C8-EA1A80ED1B2D}"/>
              </a:ext>
            </a:extLst>
          </p:cNvPr>
          <p:cNvSpPr/>
          <p:nvPr/>
        </p:nvSpPr>
        <p:spPr>
          <a:xfrm>
            <a:off x="8732826" y="1690688"/>
            <a:ext cx="152400" cy="5167312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BC52FD0-A3A4-B542-9DF9-E4520D40ED24}"/>
              </a:ext>
            </a:extLst>
          </p:cNvPr>
          <p:cNvSpPr/>
          <p:nvPr/>
        </p:nvSpPr>
        <p:spPr>
          <a:xfrm rot="5400000">
            <a:off x="5903113" y="-1291425"/>
            <a:ext cx="152400" cy="5811826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EEDB954-2B09-7341-9776-114258E73263}"/>
              </a:ext>
            </a:extLst>
          </p:cNvPr>
          <p:cNvGrpSpPr/>
          <p:nvPr/>
        </p:nvGrpSpPr>
        <p:grpSpPr>
          <a:xfrm>
            <a:off x="5196685" y="3456781"/>
            <a:ext cx="495300" cy="1133475"/>
            <a:chOff x="3702050" y="5724525"/>
            <a:chExt cx="495300" cy="1133475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7625FB7F-2BAA-FA4E-82A4-6657312C062C}"/>
                </a:ext>
              </a:extLst>
            </p:cNvPr>
            <p:cNvSpPr/>
            <p:nvPr/>
          </p:nvSpPr>
          <p:spPr>
            <a:xfrm>
              <a:off x="3702050" y="5724525"/>
              <a:ext cx="495300" cy="4953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DB1D2C38-801C-8640-BE8F-0ED8F2A04A31}"/>
                </a:ext>
              </a:extLst>
            </p:cNvPr>
            <p:cNvCxnSpPr>
              <a:cxnSpLocks/>
            </p:cNvCxnSpPr>
            <p:nvPr/>
          </p:nvCxnSpPr>
          <p:spPr>
            <a:xfrm>
              <a:off x="3937000" y="6207125"/>
              <a:ext cx="0" cy="422275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87874E76-5744-2E48-BCBC-C5E878117280}"/>
                </a:ext>
              </a:extLst>
            </p:cNvPr>
            <p:cNvCxnSpPr>
              <a:cxnSpLocks/>
            </p:cNvCxnSpPr>
            <p:nvPr/>
          </p:nvCxnSpPr>
          <p:spPr>
            <a:xfrm>
              <a:off x="3949700" y="6629400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E23C5A45-956E-B648-9BCC-00B577CD3F0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21100" y="6629400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F0EC8D7-929A-BF41-AB4D-02064175989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49700" y="6219825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E99C79A-1045-6043-81E6-132872AC06F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721100" y="6219825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F5EA2071-125A-E745-AEA0-C94C8DE47BD6}"/>
              </a:ext>
            </a:extLst>
          </p:cNvPr>
          <p:cNvGrpSpPr/>
          <p:nvPr/>
        </p:nvGrpSpPr>
        <p:grpSpPr>
          <a:xfrm rot="4259504">
            <a:off x="5808128" y="3985054"/>
            <a:ext cx="495300" cy="1133475"/>
            <a:chOff x="4603749" y="5748941"/>
            <a:chExt cx="495300" cy="1133475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BACB070E-BE9E-1443-8B6A-8AA65E102D31}"/>
                </a:ext>
              </a:extLst>
            </p:cNvPr>
            <p:cNvSpPr/>
            <p:nvPr/>
          </p:nvSpPr>
          <p:spPr>
            <a:xfrm>
              <a:off x="4603749" y="5748941"/>
              <a:ext cx="495300" cy="4953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42FA9A73-83D7-874F-A772-887D8A3F6438}"/>
                </a:ext>
              </a:extLst>
            </p:cNvPr>
            <p:cNvCxnSpPr>
              <a:cxnSpLocks/>
            </p:cNvCxnSpPr>
            <p:nvPr/>
          </p:nvCxnSpPr>
          <p:spPr>
            <a:xfrm>
              <a:off x="4838699" y="6231541"/>
              <a:ext cx="0" cy="422275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E8D801E-8A6C-8E49-B5D3-217581E9445E}"/>
                </a:ext>
              </a:extLst>
            </p:cNvPr>
            <p:cNvCxnSpPr>
              <a:cxnSpLocks/>
            </p:cNvCxnSpPr>
            <p:nvPr/>
          </p:nvCxnSpPr>
          <p:spPr>
            <a:xfrm>
              <a:off x="4851399" y="6653816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C7533BC-AF96-BF4A-ACB5-5616736BE58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22799" y="6653816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E1A7725-515C-CE47-A7A5-D6AF8215980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51399" y="6244241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EEB518A-7B28-5C4C-8976-9190E6B10C3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622799" y="6244241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26967C1-0198-0F40-ACC3-1865F599E1F8}"/>
              </a:ext>
            </a:extLst>
          </p:cNvPr>
          <p:cNvGrpSpPr/>
          <p:nvPr/>
        </p:nvGrpSpPr>
        <p:grpSpPr>
          <a:xfrm rot="8636010">
            <a:off x="6109817" y="3133668"/>
            <a:ext cx="495300" cy="1133475"/>
            <a:chOff x="5761838" y="5736241"/>
            <a:chExt cx="495300" cy="1133475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76528CA4-ADDA-BB40-89CC-D78BD4415614}"/>
                </a:ext>
              </a:extLst>
            </p:cNvPr>
            <p:cNvSpPr/>
            <p:nvPr/>
          </p:nvSpPr>
          <p:spPr>
            <a:xfrm>
              <a:off x="5761838" y="5736241"/>
              <a:ext cx="495300" cy="4953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806D5EC-CE07-7D4B-B752-D87D0500A31C}"/>
                </a:ext>
              </a:extLst>
            </p:cNvPr>
            <p:cNvCxnSpPr>
              <a:cxnSpLocks/>
            </p:cNvCxnSpPr>
            <p:nvPr/>
          </p:nvCxnSpPr>
          <p:spPr>
            <a:xfrm>
              <a:off x="5996788" y="6218841"/>
              <a:ext cx="0" cy="422275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0778A4C-F99E-5F4B-A3EA-DE4613278989}"/>
                </a:ext>
              </a:extLst>
            </p:cNvPr>
            <p:cNvCxnSpPr>
              <a:cxnSpLocks/>
            </p:cNvCxnSpPr>
            <p:nvPr/>
          </p:nvCxnSpPr>
          <p:spPr>
            <a:xfrm>
              <a:off x="6009488" y="6641116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AC34362A-97EA-F94C-939B-BAE7E8AD81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80888" y="6641116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1B188105-8DD3-8D4D-8A5E-E0FD9592EC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09488" y="6231541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48E49C6-0BBD-C843-9EB3-C0F3EE3AA5D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780888" y="6231541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29B5EDF-5E5F-8046-88CB-4E4F4AF4A39A}"/>
              </a:ext>
            </a:extLst>
          </p:cNvPr>
          <p:cNvGrpSpPr/>
          <p:nvPr/>
        </p:nvGrpSpPr>
        <p:grpSpPr>
          <a:xfrm rot="3823130">
            <a:off x="5265733" y="2550449"/>
            <a:ext cx="495300" cy="1133475"/>
            <a:chOff x="6919927" y="5723541"/>
            <a:chExt cx="495300" cy="1133475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B9111174-3149-D14E-959F-0AF62544E23E}"/>
                </a:ext>
              </a:extLst>
            </p:cNvPr>
            <p:cNvSpPr/>
            <p:nvPr/>
          </p:nvSpPr>
          <p:spPr>
            <a:xfrm>
              <a:off x="6919927" y="5723541"/>
              <a:ext cx="495300" cy="4953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7AEEB1AD-C150-F249-AF1E-2C61CBE32FB3}"/>
                </a:ext>
              </a:extLst>
            </p:cNvPr>
            <p:cNvCxnSpPr>
              <a:cxnSpLocks/>
            </p:cNvCxnSpPr>
            <p:nvPr/>
          </p:nvCxnSpPr>
          <p:spPr>
            <a:xfrm>
              <a:off x="7154877" y="6206141"/>
              <a:ext cx="0" cy="422275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02C28DFF-831E-034F-BBB4-49A1A99C5A39}"/>
                </a:ext>
              </a:extLst>
            </p:cNvPr>
            <p:cNvCxnSpPr>
              <a:cxnSpLocks/>
            </p:cNvCxnSpPr>
            <p:nvPr/>
          </p:nvCxnSpPr>
          <p:spPr>
            <a:xfrm>
              <a:off x="7167577" y="6628416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84AA6836-85C3-1C4A-984B-4DADBBF54E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38977" y="6628416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2F65D6AB-0944-2244-AD3A-BE54B5D2A7C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7577" y="6218841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7724D222-DCDB-3941-9766-89307628C63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938977" y="6218841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880150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15FA58-F945-7744-AAD4-4882AAD88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analogy: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694F08-5FBA-9248-9E7E-A6DF35B841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36</a:t>
            </a:fld>
            <a:endParaRPr lang="en-US"/>
          </a:p>
        </p:txBody>
      </p:sp>
      <p:sp>
        <p:nvSpPr>
          <p:cNvPr id="6" name="Block Arc 5">
            <a:extLst>
              <a:ext uri="{FF2B5EF4-FFF2-40B4-BE49-F238E27FC236}">
                <a16:creationId xmlns:a16="http://schemas.microsoft.com/office/drawing/2014/main" id="{056211C4-3D9E-504F-8C66-3A2E7673AF76}"/>
              </a:ext>
            </a:extLst>
          </p:cNvPr>
          <p:cNvSpPr/>
          <p:nvPr/>
        </p:nvSpPr>
        <p:spPr>
          <a:xfrm rot="10800000">
            <a:off x="3809736" y="2514410"/>
            <a:ext cx="2108200" cy="2108200"/>
          </a:xfrm>
          <a:prstGeom prst="blockArc">
            <a:avLst>
              <a:gd name="adj1" fmla="val 12322665"/>
              <a:gd name="adj2" fmla="val 19995616"/>
              <a:gd name="adj3" fmla="val 5817"/>
            </a:avLst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2BF4432-27C2-9F4E-A8E1-4AE22B714A26}"/>
              </a:ext>
            </a:extLst>
          </p:cNvPr>
          <p:cNvCxnSpPr>
            <a:cxnSpLocks/>
            <a:stCxn id="6" idx="1"/>
          </p:cNvCxnSpPr>
          <p:nvPr/>
        </p:nvCxnSpPr>
        <p:spPr>
          <a:xfrm flipV="1">
            <a:off x="3977222" y="1690689"/>
            <a:ext cx="681291" cy="232451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7C074CE-AF0A-3245-9658-68121FDCC3A9}"/>
              </a:ext>
            </a:extLst>
          </p:cNvPr>
          <p:cNvCxnSpPr>
            <a:cxnSpLocks/>
            <a:stCxn id="6" idx="0"/>
          </p:cNvCxnSpPr>
          <p:nvPr/>
        </p:nvCxnSpPr>
        <p:spPr>
          <a:xfrm flipV="1">
            <a:off x="5760817" y="1690689"/>
            <a:ext cx="1376582" cy="230331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8B5BEC09-3406-B14A-ADF9-80374886EC52}"/>
              </a:ext>
            </a:extLst>
          </p:cNvPr>
          <p:cNvSpPr/>
          <p:nvPr/>
        </p:nvSpPr>
        <p:spPr>
          <a:xfrm>
            <a:off x="3073400" y="1690688"/>
            <a:ext cx="152400" cy="5167312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97A0201-2A0F-D54D-92C8-EA1A80ED1B2D}"/>
              </a:ext>
            </a:extLst>
          </p:cNvPr>
          <p:cNvSpPr/>
          <p:nvPr/>
        </p:nvSpPr>
        <p:spPr>
          <a:xfrm>
            <a:off x="8732826" y="1690688"/>
            <a:ext cx="152400" cy="5167312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BC52FD0-A3A4-B542-9DF9-E4520D40ED24}"/>
              </a:ext>
            </a:extLst>
          </p:cNvPr>
          <p:cNvSpPr/>
          <p:nvPr/>
        </p:nvSpPr>
        <p:spPr>
          <a:xfrm rot="5400000">
            <a:off x="5903113" y="-1291425"/>
            <a:ext cx="152400" cy="5811826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EEDB954-2B09-7341-9776-114258E73263}"/>
              </a:ext>
            </a:extLst>
          </p:cNvPr>
          <p:cNvGrpSpPr/>
          <p:nvPr/>
        </p:nvGrpSpPr>
        <p:grpSpPr>
          <a:xfrm>
            <a:off x="4155021" y="3001772"/>
            <a:ext cx="495300" cy="1133475"/>
            <a:chOff x="3702050" y="5724525"/>
            <a:chExt cx="495300" cy="1133475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7625FB7F-2BAA-FA4E-82A4-6657312C062C}"/>
                </a:ext>
              </a:extLst>
            </p:cNvPr>
            <p:cNvSpPr/>
            <p:nvPr/>
          </p:nvSpPr>
          <p:spPr>
            <a:xfrm>
              <a:off x="3702050" y="5724525"/>
              <a:ext cx="495300" cy="4953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DB1D2C38-801C-8640-BE8F-0ED8F2A04A31}"/>
                </a:ext>
              </a:extLst>
            </p:cNvPr>
            <p:cNvCxnSpPr>
              <a:cxnSpLocks/>
            </p:cNvCxnSpPr>
            <p:nvPr/>
          </p:nvCxnSpPr>
          <p:spPr>
            <a:xfrm>
              <a:off x="3937000" y="6207125"/>
              <a:ext cx="0" cy="422275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87874E76-5744-2E48-BCBC-C5E878117280}"/>
                </a:ext>
              </a:extLst>
            </p:cNvPr>
            <p:cNvCxnSpPr>
              <a:cxnSpLocks/>
            </p:cNvCxnSpPr>
            <p:nvPr/>
          </p:nvCxnSpPr>
          <p:spPr>
            <a:xfrm>
              <a:off x="3949700" y="6629400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E23C5A45-956E-B648-9BCC-00B577CD3F0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21100" y="6629400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F0EC8D7-929A-BF41-AB4D-02064175989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49700" y="6219825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E99C79A-1045-6043-81E6-132872AC06F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721100" y="6219825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F5EA2071-125A-E745-AEA0-C94C8DE47BD6}"/>
              </a:ext>
            </a:extLst>
          </p:cNvPr>
          <p:cNvGrpSpPr/>
          <p:nvPr/>
        </p:nvGrpSpPr>
        <p:grpSpPr>
          <a:xfrm rot="4259504">
            <a:off x="4766464" y="3530045"/>
            <a:ext cx="495300" cy="1133475"/>
            <a:chOff x="4603749" y="5748941"/>
            <a:chExt cx="495300" cy="1133475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BACB070E-BE9E-1443-8B6A-8AA65E102D31}"/>
                </a:ext>
              </a:extLst>
            </p:cNvPr>
            <p:cNvSpPr/>
            <p:nvPr/>
          </p:nvSpPr>
          <p:spPr>
            <a:xfrm>
              <a:off x="4603749" y="5748941"/>
              <a:ext cx="495300" cy="4953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42FA9A73-83D7-874F-A772-887D8A3F6438}"/>
                </a:ext>
              </a:extLst>
            </p:cNvPr>
            <p:cNvCxnSpPr>
              <a:cxnSpLocks/>
            </p:cNvCxnSpPr>
            <p:nvPr/>
          </p:nvCxnSpPr>
          <p:spPr>
            <a:xfrm>
              <a:off x="4838699" y="6231541"/>
              <a:ext cx="0" cy="422275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E8D801E-8A6C-8E49-B5D3-217581E9445E}"/>
                </a:ext>
              </a:extLst>
            </p:cNvPr>
            <p:cNvCxnSpPr>
              <a:cxnSpLocks/>
            </p:cNvCxnSpPr>
            <p:nvPr/>
          </p:nvCxnSpPr>
          <p:spPr>
            <a:xfrm>
              <a:off x="4851399" y="6653816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C7533BC-AF96-BF4A-ACB5-5616736BE58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22799" y="6653816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E1A7725-515C-CE47-A7A5-D6AF8215980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51399" y="6244241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EEB518A-7B28-5C4C-8976-9190E6B10C3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622799" y="6244241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26967C1-0198-0F40-ACC3-1865F599E1F8}"/>
              </a:ext>
            </a:extLst>
          </p:cNvPr>
          <p:cNvGrpSpPr/>
          <p:nvPr/>
        </p:nvGrpSpPr>
        <p:grpSpPr>
          <a:xfrm rot="8636010">
            <a:off x="5068153" y="2678659"/>
            <a:ext cx="495300" cy="1133475"/>
            <a:chOff x="5761838" y="5736241"/>
            <a:chExt cx="495300" cy="1133475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76528CA4-ADDA-BB40-89CC-D78BD4415614}"/>
                </a:ext>
              </a:extLst>
            </p:cNvPr>
            <p:cNvSpPr/>
            <p:nvPr/>
          </p:nvSpPr>
          <p:spPr>
            <a:xfrm>
              <a:off x="5761838" y="5736241"/>
              <a:ext cx="495300" cy="4953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806D5EC-CE07-7D4B-B752-D87D0500A31C}"/>
                </a:ext>
              </a:extLst>
            </p:cNvPr>
            <p:cNvCxnSpPr>
              <a:cxnSpLocks/>
            </p:cNvCxnSpPr>
            <p:nvPr/>
          </p:nvCxnSpPr>
          <p:spPr>
            <a:xfrm>
              <a:off x="5996788" y="6218841"/>
              <a:ext cx="0" cy="422275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0778A4C-F99E-5F4B-A3EA-DE4613278989}"/>
                </a:ext>
              </a:extLst>
            </p:cNvPr>
            <p:cNvCxnSpPr>
              <a:cxnSpLocks/>
            </p:cNvCxnSpPr>
            <p:nvPr/>
          </p:nvCxnSpPr>
          <p:spPr>
            <a:xfrm>
              <a:off x="6009488" y="6641116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AC34362A-97EA-F94C-939B-BAE7E8AD81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80888" y="6641116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1B188105-8DD3-8D4D-8A5E-E0FD9592EC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09488" y="6231541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48E49C6-0BBD-C843-9EB3-C0F3EE3AA5D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780888" y="6231541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29B5EDF-5E5F-8046-88CB-4E4F4AF4A39A}"/>
              </a:ext>
            </a:extLst>
          </p:cNvPr>
          <p:cNvGrpSpPr/>
          <p:nvPr/>
        </p:nvGrpSpPr>
        <p:grpSpPr>
          <a:xfrm rot="3823130">
            <a:off x="4224069" y="2095440"/>
            <a:ext cx="495300" cy="1133475"/>
            <a:chOff x="6919927" y="5723541"/>
            <a:chExt cx="495300" cy="1133475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B9111174-3149-D14E-959F-0AF62544E23E}"/>
                </a:ext>
              </a:extLst>
            </p:cNvPr>
            <p:cNvSpPr/>
            <p:nvPr/>
          </p:nvSpPr>
          <p:spPr>
            <a:xfrm>
              <a:off x="6919927" y="5723541"/>
              <a:ext cx="495300" cy="4953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7AEEB1AD-C150-F249-AF1E-2C61CBE32FB3}"/>
                </a:ext>
              </a:extLst>
            </p:cNvPr>
            <p:cNvCxnSpPr>
              <a:cxnSpLocks/>
            </p:cNvCxnSpPr>
            <p:nvPr/>
          </p:nvCxnSpPr>
          <p:spPr>
            <a:xfrm>
              <a:off x="7154877" y="6206141"/>
              <a:ext cx="0" cy="422275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02C28DFF-831E-034F-BBB4-49A1A99C5A39}"/>
                </a:ext>
              </a:extLst>
            </p:cNvPr>
            <p:cNvCxnSpPr>
              <a:cxnSpLocks/>
            </p:cNvCxnSpPr>
            <p:nvPr/>
          </p:nvCxnSpPr>
          <p:spPr>
            <a:xfrm>
              <a:off x="7167577" y="6628416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84AA6836-85C3-1C4A-984B-4DADBBF54E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38977" y="6628416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2F65D6AB-0944-2244-AD3A-BE54B5D2A7C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7577" y="6218841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7724D222-DCDB-3941-9766-89307628C63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938977" y="6218841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Left Arrow 16">
            <a:extLst>
              <a:ext uri="{FF2B5EF4-FFF2-40B4-BE49-F238E27FC236}">
                <a16:creationId xmlns:a16="http://schemas.microsoft.com/office/drawing/2014/main" id="{47EA6D98-1FE3-CE47-8069-038BEC81226F}"/>
              </a:ext>
            </a:extLst>
          </p:cNvPr>
          <p:cNvSpPr/>
          <p:nvPr/>
        </p:nvSpPr>
        <p:spPr>
          <a:xfrm>
            <a:off x="5925438" y="3493099"/>
            <a:ext cx="3581401" cy="1445419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1028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15FA58-F945-7744-AAD4-4882AAD88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analogy: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694F08-5FBA-9248-9E7E-A6DF35B841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37</a:t>
            </a:fld>
            <a:endParaRPr lang="en-US"/>
          </a:p>
        </p:txBody>
      </p:sp>
      <p:sp>
        <p:nvSpPr>
          <p:cNvPr id="6" name="Block Arc 5">
            <a:extLst>
              <a:ext uri="{FF2B5EF4-FFF2-40B4-BE49-F238E27FC236}">
                <a16:creationId xmlns:a16="http://schemas.microsoft.com/office/drawing/2014/main" id="{056211C4-3D9E-504F-8C66-3A2E7673AF76}"/>
              </a:ext>
            </a:extLst>
          </p:cNvPr>
          <p:cNvSpPr/>
          <p:nvPr/>
        </p:nvSpPr>
        <p:spPr>
          <a:xfrm rot="10800000">
            <a:off x="5676636" y="2514410"/>
            <a:ext cx="2108200" cy="2108200"/>
          </a:xfrm>
          <a:prstGeom prst="blockArc">
            <a:avLst>
              <a:gd name="adj1" fmla="val 12322665"/>
              <a:gd name="adj2" fmla="val 19995616"/>
              <a:gd name="adj3" fmla="val 5817"/>
            </a:avLst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2BF4432-27C2-9F4E-A8E1-4AE22B714A26}"/>
              </a:ext>
            </a:extLst>
          </p:cNvPr>
          <p:cNvCxnSpPr>
            <a:cxnSpLocks/>
            <a:stCxn id="6" idx="1"/>
          </p:cNvCxnSpPr>
          <p:nvPr/>
        </p:nvCxnSpPr>
        <p:spPr>
          <a:xfrm flipH="1" flipV="1">
            <a:off x="4658514" y="1690689"/>
            <a:ext cx="1185608" cy="232451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7C074CE-AF0A-3245-9658-68121FDCC3A9}"/>
              </a:ext>
            </a:extLst>
          </p:cNvPr>
          <p:cNvCxnSpPr>
            <a:cxnSpLocks/>
            <a:stCxn id="6" idx="0"/>
          </p:cNvCxnSpPr>
          <p:nvPr/>
        </p:nvCxnSpPr>
        <p:spPr>
          <a:xfrm flipH="1" flipV="1">
            <a:off x="7137399" y="1690689"/>
            <a:ext cx="490318" cy="230331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8B5BEC09-3406-B14A-ADF9-80374886EC52}"/>
              </a:ext>
            </a:extLst>
          </p:cNvPr>
          <p:cNvSpPr/>
          <p:nvPr/>
        </p:nvSpPr>
        <p:spPr>
          <a:xfrm>
            <a:off x="3073400" y="1690688"/>
            <a:ext cx="152400" cy="5167312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97A0201-2A0F-D54D-92C8-EA1A80ED1B2D}"/>
              </a:ext>
            </a:extLst>
          </p:cNvPr>
          <p:cNvSpPr/>
          <p:nvPr/>
        </p:nvSpPr>
        <p:spPr>
          <a:xfrm>
            <a:off x="8732826" y="1690688"/>
            <a:ext cx="152400" cy="5167312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BC52FD0-A3A4-B542-9DF9-E4520D40ED24}"/>
              </a:ext>
            </a:extLst>
          </p:cNvPr>
          <p:cNvSpPr/>
          <p:nvPr/>
        </p:nvSpPr>
        <p:spPr>
          <a:xfrm rot="5400000">
            <a:off x="5903113" y="-1291425"/>
            <a:ext cx="152400" cy="5811826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EEDB954-2B09-7341-9776-114258E73263}"/>
              </a:ext>
            </a:extLst>
          </p:cNvPr>
          <p:cNvGrpSpPr/>
          <p:nvPr/>
        </p:nvGrpSpPr>
        <p:grpSpPr>
          <a:xfrm>
            <a:off x="6021921" y="3001772"/>
            <a:ext cx="495300" cy="1133475"/>
            <a:chOff x="3702050" y="5724525"/>
            <a:chExt cx="495300" cy="1133475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7625FB7F-2BAA-FA4E-82A4-6657312C062C}"/>
                </a:ext>
              </a:extLst>
            </p:cNvPr>
            <p:cNvSpPr/>
            <p:nvPr/>
          </p:nvSpPr>
          <p:spPr>
            <a:xfrm>
              <a:off x="3702050" y="5724525"/>
              <a:ext cx="495300" cy="4953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DB1D2C38-801C-8640-BE8F-0ED8F2A04A31}"/>
                </a:ext>
              </a:extLst>
            </p:cNvPr>
            <p:cNvCxnSpPr>
              <a:cxnSpLocks/>
            </p:cNvCxnSpPr>
            <p:nvPr/>
          </p:nvCxnSpPr>
          <p:spPr>
            <a:xfrm>
              <a:off x="3937000" y="6207125"/>
              <a:ext cx="0" cy="422275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87874E76-5744-2E48-BCBC-C5E878117280}"/>
                </a:ext>
              </a:extLst>
            </p:cNvPr>
            <p:cNvCxnSpPr>
              <a:cxnSpLocks/>
            </p:cNvCxnSpPr>
            <p:nvPr/>
          </p:nvCxnSpPr>
          <p:spPr>
            <a:xfrm>
              <a:off x="3949700" y="6629400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E23C5A45-956E-B648-9BCC-00B577CD3F0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21100" y="6629400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F0EC8D7-929A-BF41-AB4D-02064175989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49700" y="6219825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E99C79A-1045-6043-81E6-132872AC06F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721100" y="6219825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F5EA2071-125A-E745-AEA0-C94C8DE47BD6}"/>
              </a:ext>
            </a:extLst>
          </p:cNvPr>
          <p:cNvGrpSpPr/>
          <p:nvPr/>
        </p:nvGrpSpPr>
        <p:grpSpPr>
          <a:xfrm rot="4259504">
            <a:off x="6633364" y="3530045"/>
            <a:ext cx="495300" cy="1133475"/>
            <a:chOff x="4603749" y="5748941"/>
            <a:chExt cx="495300" cy="1133475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BACB070E-BE9E-1443-8B6A-8AA65E102D31}"/>
                </a:ext>
              </a:extLst>
            </p:cNvPr>
            <p:cNvSpPr/>
            <p:nvPr/>
          </p:nvSpPr>
          <p:spPr>
            <a:xfrm>
              <a:off x="4603749" y="5748941"/>
              <a:ext cx="495300" cy="4953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42FA9A73-83D7-874F-A772-887D8A3F6438}"/>
                </a:ext>
              </a:extLst>
            </p:cNvPr>
            <p:cNvCxnSpPr>
              <a:cxnSpLocks/>
            </p:cNvCxnSpPr>
            <p:nvPr/>
          </p:nvCxnSpPr>
          <p:spPr>
            <a:xfrm>
              <a:off x="4838699" y="6231541"/>
              <a:ext cx="0" cy="422275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E8D801E-8A6C-8E49-B5D3-217581E9445E}"/>
                </a:ext>
              </a:extLst>
            </p:cNvPr>
            <p:cNvCxnSpPr>
              <a:cxnSpLocks/>
            </p:cNvCxnSpPr>
            <p:nvPr/>
          </p:nvCxnSpPr>
          <p:spPr>
            <a:xfrm>
              <a:off x="4851399" y="6653816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C7533BC-AF96-BF4A-ACB5-5616736BE58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22799" y="6653816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E1A7725-515C-CE47-A7A5-D6AF8215980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51399" y="6244241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EEB518A-7B28-5C4C-8976-9190E6B10C3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622799" y="6244241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26967C1-0198-0F40-ACC3-1865F599E1F8}"/>
              </a:ext>
            </a:extLst>
          </p:cNvPr>
          <p:cNvGrpSpPr/>
          <p:nvPr/>
        </p:nvGrpSpPr>
        <p:grpSpPr>
          <a:xfrm rot="8636010">
            <a:off x="6935053" y="2678659"/>
            <a:ext cx="495300" cy="1133475"/>
            <a:chOff x="5761838" y="5736241"/>
            <a:chExt cx="495300" cy="1133475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76528CA4-ADDA-BB40-89CC-D78BD4415614}"/>
                </a:ext>
              </a:extLst>
            </p:cNvPr>
            <p:cNvSpPr/>
            <p:nvPr/>
          </p:nvSpPr>
          <p:spPr>
            <a:xfrm>
              <a:off x="5761838" y="5736241"/>
              <a:ext cx="495300" cy="4953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806D5EC-CE07-7D4B-B752-D87D0500A31C}"/>
                </a:ext>
              </a:extLst>
            </p:cNvPr>
            <p:cNvCxnSpPr>
              <a:cxnSpLocks/>
            </p:cNvCxnSpPr>
            <p:nvPr/>
          </p:nvCxnSpPr>
          <p:spPr>
            <a:xfrm>
              <a:off x="5996788" y="6218841"/>
              <a:ext cx="0" cy="422275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0778A4C-F99E-5F4B-A3EA-DE4613278989}"/>
                </a:ext>
              </a:extLst>
            </p:cNvPr>
            <p:cNvCxnSpPr>
              <a:cxnSpLocks/>
            </p:cNvCxnSpPr>
            <p:nvPr/>
          </p:nvCxnSpPr>
          <p:spPr>
            <a:xfrm>
              <a:off x="6009488" y="6641116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AC34362A-97EA-F94C-939B-BAE7E8AD81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80888" y="6641116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1B188105-8DD3-8D4D-8A5E-E0FD9592EC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09488" y="6231541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48E49C6-0BBD-C843-9EB3-C0F3EE3AA5D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780888" y="6231541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29B5EDF-5E5F-8046-88CB-4E4F4AF4A39A}"/>
              </a:ext>
            </a:extLst>
          </p:cNvPr>
          <p:cNvGrpSpPr/>
          <p:nvPr/>
        </p:nvGrpSpPr>
        <p:grpSpPr>
          <a:xfrm rot="3823130">
            <a:off x="6090969" y="2095440"/>
            <a:ext cx="495300" cy="1133475"/>
            <a:chOff x="6919927" y="5723541"/>
            <a:chExt cx="495300" cy="1133475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B9111174-3149-D14E-959F-0AF62544E23E}"/>
                </a:ext>
              </a:extLst>
            </p:cNvPr>
            <p:cNvSpPr/>
            <p:nvPr/>
          </p:nvSpPr>
          <p:spPr>
            <a:xfrm>
              <a:off x="6919927" y="5723541"/>
              <a:ext cx="495300" cy="4953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7AEEB1AD-C150-F249-AF1E-2C61CBE32FB3}"/>
                </a:ext>
              </a:extLst>
            </p:cNvPr>
            <p:cNvCxnSpPr>
              <a:cxnSpLocks/>
            </p:cNvCxnSpPr>
            <p:nvPr/>
          </p:nvCxnSpPr>
          <p:spPr>
            <a:xfrm>
              <a:off x="7154877" y="6206141"/>
              <a:ext cx="0" cy="422275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02C28DFF-831E-034F-BBB4-49A1A99C5A39}"/>
                </a:ext>
              </a:extLst>
            </p:cNvPr>
            <p:cNvCxnSpPr>
              <a:cxnSpLocks/>
            </p:cNvCxnSpPr>
            <p:nvPr/>
          </p:nvCxnSpPr>
          <p:spPr>
            <a:xfrm>
              <a:off x="7167577" y="6628416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84AA6836-85C3-1C4A-984B-4DADBBF54E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38977" y="6628416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2F65D6AB-0944-2244-AD3A-BE54B5D2A7C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7577" y="6218841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7724D222-DCDB-3941-9766-89307628C63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938977" y="6218841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0052429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15FA58-F945-7744-AAD4-4882AAD88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analogy: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694F08-5FBA-9248-9E7E-A6DF35B841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38</a:t>
            </a:fld>
            <a:endParaRPr lang="en-US"/>
          </a:p>
        </p:txBody>
      </p:sp>
      <p:sp>
        <p:nvSpPr>
          <p:cNvPr id="6" name="Block Arc 5">
            <a:extLst>
              <a:ext uri="{FF2B5EF4-FFF2-40B4-BE49-F238E27FC236}">
                <a16:creationId xmlns:a16="http://schemas.microsoft.com/office/drawing/2014/main" id="{056211C4-3D9E-504F-8C66-3A2E7673AF76}"/>
              </a:ext>
            </a:extLst>
          </p:cNvPr>
          <p:cNvSpPr/>
          <p:nvPr/>
        </p:nvSpPr>
        <p:spPr>
          <a:xfrm rot="10800000">
            <a:off x="3809736" y="2514410"/>
            <a:ext cx="2108200" cy="2108200"/>
          </a:xfrm>
          <a:prstGeom prst="blockArc">
            <a:avLst>
              <a:gd name="adj1" fmla="val 12322665"/>
              <a:gd name="adj2" fmla="val 19995616"/>
              <a:gd name="adj3" fmla="val 5817"/>
            </a:avLst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2BF4432-27C2-9F4E-A8E1-4AE22B714A26}"/>
              </a:ext>
            </a:extLst>
          </p:cNvPr>
          <p:cNvCxnSpPr>
            <a:cxnSpLocks/>
            <a:stCxn id="6" idx="1"/>
          </p:cNvCxnSpPr>
          <p:nvPr/>
        </p:nvCxnSpPr>
        <p:spPr>
          <a:xfrm flipV="1">
            <a:off x="3977222" y="1690689"/>
            <a:ext cx="681291" cy="232451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7C074CE-AF0A-3245-9658-68121FDCC3A9}"/>
              </a:ext>
            </a:extLst>
          </p:cNvPr>
          <p:cNvCxnSpPr>
            <a:cxnSpLocks/>
            <a:stCxn id="6" idx="0"/>
          </p:cNvCxnSpPr>
          <p:nvPr/>
        </p:nvCxnSpPr>
        <p:spPr>
          <a:xfrm flipV="1">
            <a:off x="5760817" y="1690689"/>
            <a:ext cx="1376582" cy="230331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8B5BEC09-3406-B14A-ADF9-80374886EC52}"/>
              </a:ext>
            </a:extLst>
          </p:cNvPr>
          <p:cNvSpPr/>
          <p:nvPr/>
        </p:nvSpPr>
        <p:spPr>
          <a:xfrm>
            <a:off x="3073400" y="1690688"/>
            <a:ext cx="152400" cy="5167312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97A0201-2A0F-D54D-92C8-EA1A80ED1B2D}"/>
              </a:ext>
            </a:extLst>
          </p:cNvPr>
          <p:cNvSpPr/>
          <p:nvPr/>
        </p:nvSpPr>
        <p:spPr>
          <a:xfrm>
            <a:off x="8732826" y="1690688"/>
            <a:ext cx="152400" cy="5167312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BC52FD0-A3A4-B542-9DF9-E4520D40ED24}"/>
              </a:ext>
            </a:extLst>
          </p:cNvPr>
          <p:cNvSpPr/>
          <p:nvPr/>
        </p:nvSpPr>
        <p:spPr>
          <a:xfrm rot="5400000">
            <a:off x="5903113" y="-1291425"/>
            <a:ext cx="152400" cy="5811826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EEDB954-2B09-7341-9776-114258E73263}"/>
              </a:ext>
            </a:extLst>
          </p:cNvPr>
          <p:cNvGrpSpPr/>
          <p:nvPr/>
        </p:nvGrpSpPr>
        <p:grpSpPr>
          <a:xfrm>
            <a:off x="4155021" y="3001772"/>
            <a:ext cx="495300" cy="1133475"/>
            <a:chOff x="3702050" y="5724525"/>
            <a:chExt cx="495300" cy="1133475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7625FB7F-2BAA-FA4E-82A4-6657312C062C}"/>
                </a:ext>
              </a:extLst>
            </p:cNvPr>
            <p:cNvSpPr/>
            <p:nvPr/>
          </p:nvSpPr>
          <p:spPr>
            <a:xfrm>
              <a:off x="3702050" y="5724525"/>
              <a:ext cx="495300" cy="4953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DB1D2C38-801C-8640-BE8F-0ED8F2A04A31}"/>
                </a:ext>
              </a:extLst>
            </p:cNvPr>
            <p:cNvCxnSpPr>
              <a:cxnSpLocks/>
            </p:cNvCxnSpPr>
            <p:nvPr/>
          </p:nvCxnSpPr>
          <p:spPr>
            <a:xfrm>
              <a:off x="3937000" y="6207125"/>
              <a:ext cx="0" cy="422275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87874E76-5744-2E48-BCBC-C5E878117280}"/>
                </a:ext>
              </a:extLst>
            </p:cNvPr>
            <p:cNvCxnSpPr>
              <a:cxnSpLocks/>
            </p:cNvCxnSpPr>
            <p:nvPr/>
          </p:nvCxnSpPr>
          <p:spPr>
            <a:xfrm>
              <a:off x="3949700" y="6629400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E23C5A45-956E-B648-9BCC-00B577CD3F0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21100" y="6629400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F0EC8D7-929A-BF41-AB4D-02064175989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49700" y="6219825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E99C79A-1045-6043-81E6-132872AC06F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721100" y="6219825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F5EA2071-125A-E745-AEA0-C94C8DE47BD6}"/>
              </a:ext>
            </a:extLst>
          </p:cNvPr>
          <p:cNvGrpSpPr/>
          <p:nvPr/>
        </p:nvGrpSpPr>
        <p:grpSpPr>
          <a:xfrm rot="4259504">
            <a:off x="4766464" y="3530045"/>
            <a:ext cx="495300" cy="1133475"/>
            <a:chOff x="4603749" y="5748941"/>
            <a:chExt cx="495300" cy="1133475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BACB070E-BE9E-1443-8B6A-8AA65E102D31}"/>
                </a:ext>
              </a:extLst>
            </p:cNvPr>
            <p:cNvSpPr/>
            <p:nvPr/>
          </p:nvSpPr>
          <p:spPr>
            <a:xfrm>
              <a:off x="4603749" y="5748941"/>
              <a:ext cx="495300" cy="4953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42FA9A73-83D7-874F-A772-887D8A3F6438}"/>
                </a:ext>
              </a:extLst>
            </p:cNvPr>
            <p:cNvCxnSpPr>
              <a:cxnSpLocks/>
            </p:cNvCxnSpPr>
            <p:nvPr/>
          </p:nvCxnSpPr>
          <p:spPr>
            <a:xfrm>
              <a:off x="4838699" y="6231541"/>
              <a:ext cx="0" cy="422275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E8D801E-8A6C-8E49-B5D3-217581E9445E}"/>
                </a:ext>
              </a:extLst>
            </p:cNvPr>
            <p:cNvCxnSpPr>
              <a:cxnSpLocks/>
            </p:cNvCxnSpPr>
            <p:nvPr/>
          </p:nvCxnSpPr>
          <p:spPr>
            <a:xfrm>
              <a:off x="4851399" y="6653816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C7533BC-AF96-BF4A-ACB5-5616736BE58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22799" y="6653816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E1A7725-515C-CE47-A7A5-D6AF8215980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51399" y="6244241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EEB518A-7B28-5C4C-8976-9190E6B10C3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622799" y="6244241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26967C1-0198-0F40-ACC3-1865F599E1F8}"/>
              </a:ext>
            </a:extLst>
          </p:cNvPr>
          <p:cNvGrpSpPr/>
          <p:nvPr/>
        </p:nvGrpSpPr>
        <p:grpSpPr>
          <a:xfrm rot="8636010">
            <a:off x="5068153" y="2678659"/>
            <a:ext cx="495300" cy="1133475"/>
            <a:chOff x="5761838" y="5736241"/>
            <a:chExt cx="495300" cy="1133475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76528CA4-ADDA-BB40-89CC-D78BD4415614}"/>
                </a:ext>
              </a:extLst>
            </p:cNvPr>
            <p:cNvSpPr/>
            <p:nvPr/>
          </p:nvSpPr>
          <p:spPr>
            <a:xfrm>
              <a:off x="5761838" y="5736241"/>
              <a:ext cx="495300" cy="4953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806D5EC-CE07-7D4B-B752-D87D0500A31C}"/>
                </a:ext>
              </a:extLst>
            </p:cNvPr>
            <p:cNvCxnSpPr>
              <a:cxnSpLocks/>
            </p:cNvCxnSpPr>
            <p:nvPr/>
          </p:nvCxnSpPr>
          <p:spPr>
            <a:xfrm>
              <a:off x="5996788" y="6218841"/>
              <a:ext cx="0" cy="422275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0778A4C-F99E-5F4B-A3EA-DE4613278989}"/>
                </a:ext>
              </a:extLst>
            </p:cNvPr>
            <p:cNvCxnSpPr>
              <a:cxnSpLocks/>
            </p:cNvCxnSpPr>
            <p:nvPr/>
          </p:nvCxnSpPr>
          <p:spPr>
            <a:xfrm>
              <a:off x="6009488" y="6641116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AC34362A-97EA-F94C-939B-BAE7E8AD81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80888" y="6641116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1B188105-8DD3-8D4D-8A5E-E0FD9592EC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09488" y="6231541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48E49C6-0BBD-C843-9EB3-C0F3EE3AA5D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780888" y="6231541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29B5EDF-5E5F-8046-88CB-4E4F4AF4A39A}"/>
              </a:ext>
            </a:extLst>
          </p:cNvPr>
          <p:cNvGrpSpPr/>
          <p:nvPr/>
        </p:nvGrpSpPr>
        <p:grpSpPr>
          <a:xfrm rot="3823130">
            <a:off x="4224069" y="2095440"/>
            <a:ext cx="495300" cy="1133475"/>
            <a:chOff x="6919927" y="5723541"/>
            <a:chExt cx="495300" cy="1133475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B9111174-3149-D14E-959F-0AF62544E23E}"/>
                </a:ext>
              </a:extLst>
            </p:cNvPr>
            <p:cNvSpPr/>
            <p:nvPr/>
          </p:nvSpPr>
          <p:spPr>
            <a:xfrm>
              <a:off x="6919927" y="5723541"/>
              <a:ext cx="495300" cy="4953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7AEEB1AD-C150-F249-AF1E-2C61CBE32FB3}"/>
                </a:ext>
              </a:extLst>
            </p:cNvPr>
            <p:cNvCxnSpPr>
              <a:cxnSpLocks/>
            </p:cNvCxnSpPr>
            <p:nvPr/>
          </p:nvCxnSpPr>
          <p:spPr>
            <a:xfrm>
              <a:off x="7154877" y="6206141"/>
              <a:ext cx="0" cy="422275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02C28DFF-831E-034F-BBB4-49A1A99C5A39}"/>
                </a:ext>
              </a:extLst>
            </p:cNvPr>
            <p:cNvCxnSpPr>
              <a:cxnSpLocks/>
            </p:cNvCxnSpPr>
            <p:nvPr/>
          </p:nvCxnSpPr>
          <p:spPr>
            <a:xfrm>
              <a:off x="7167577" y="6628416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84AA6836-85C3-1C4A-984B-4DADBBF54E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38977" y="6628416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2F65D6AB-0944-2244-AD3A-BE54B5D2A7C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7577" y="6218841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7724D222-DCDB-3941-9766-89307628C63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938977" y="6218841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Block Arc 38">
            <a:extLst>
              <a:ext uri="{FF2B5EF4-FFF2-40B4-BE49-F238E27FC236}">
                <a16:creationId xmlns:a16="http://schemas.microsoft.com/office/drawing/2014/main" id="{882B123C-00D2-0645-B3AD-3729BC15301C}"/>
              </a:ext>
            </a:extLst>
          </p:cNvPr>
          <p:cNvSpPr/>
          <p:nvPr/>
        </p:nvSpPr>
        <p:spPr>
          <a:xfrm rot="10800000">
            <a:off x="6893713" y="1614488"/>
            <a:ext cx="444458" cy="444039"/>
          </a:xfrm>
          <a:prstGeom prst="blockArc">
            <a:avLst>
              <a:gd name="adj1" fmla="val 10800000"/>
              <a:gd name="adj2" fmla="val 100290"/>
              <a:gd name="adj3" fmla="val 5482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0" name="Block Arc 39">
            <a:extLst>
              <a:ext uri="{FF2B5EF4-FFF2-40B4-BE49-F238E27FC236}">
                <a16:creationId xmlns:a16="http://schemas.microsoft.com/office/drawing/2014/main" id="{347E90DE-99D4-4A42-80CE-CE8790CC9AF0}"/>
              </a:ext>
            </a:extLst>
          </p:cNvPr>
          <p:cNvSpPr/>
          <p:nvPr/>
        </p:nvSpPr>
        <p:spPr>
          <a:xfrm rot="10800000" flipV="1">
            <a:off x="6887363" y="1250762"/>
            <a:ext cx="444458" cy="444039"/>
          </a:xfrm>
          <a:prstGeom prst="blockArc">
            <a:avLst>
              <a:gd name="adj1" fmla="val 10800000"/>
              <a:gd name="adj2" fmla="val 100290"/>
              <a:gd name="adj3" fmla="val 5482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1" name="Block Arc 40">
            <a:extLst>
              <a:ext uri="{FF2B5EF4-FFF2-40B4-BE49-F238E27FC236}">
                <a16:creationId xmlns:a16="http://schemas.microsoft.com/office/drawing/2014/main" id="{48F59483-23F8-D640-B5A3-EEE6ECD37017}"/>
              </a:ext>
            </a:extLst>
          </p:cNvPr>
          <p:cNvSpPr/>
          <p:nvPr/>
        </p:nvSpPr>
        <p:spPr>
          <a:xfrm rot="10800000">
            <a:off x="4393069" y="1614488"/>
            <a:ext cx="444458" cy="444039"/>
          </a:xfrm>
          <a:prstGeom prst="blockArc">
            <a:avLst>
              <a:gd name="adj1" fmla="val 10800000"/>
              <a:gd name="adj2" fmla="val 100290"/>
              <a:gd name="adj3" fmla="val 5482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2" name="Block Arc 41">
            <a:extLst>
              <a:ext uri="{FF2B5EF4-FFF2-40B4-BE49-F238E27FC236}">
                <a16:creationId xmlns:a16="http://schemas.microsoft.com/office/drawing/2014/main" id="{42B69D19-B9B9-C446-8442-578660BD7D30}"/>
              </a:ext>
            </a:extLst>
          </p:cNvPr>
          <p:cNvSpPr/>
          <p:nvPr/>
        </p:nvSpPr>
        <p:spPr>
          <a:xfrm rot="10800000" flipV="1">
            <a:off x="4386719" y="1250762"/>
            <a:ext cx="444458" cy="444039"/>
          </a:xfrm>
          <a:prstGeom prst="blockArc">
            <a:avLst>
              <a:gd name="adj1" fmla="val 10800000"/>
              <a:gd name="adj2" fmla="val 100290"/>
              <a:gd name="adj3" fmla="val 5482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35586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627E49-C0BE-6249-A4D1-7C897CE32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Nanophotonics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0900CC-AC6A-824E-9008-B15B3B3F9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3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1EEB49-1D2D-6F46-A730-D47A47845F0B}"/>
              </a:ext>
            </a:extLst>
          </p:cNvPr>
          <p:cNvSpPr txBox="1"/>
          <p:nvPr/>
        </p:nvSpPr>
        <p:spPr>
          <a:xfrm>
            <a:off x="1713772" y="1843088"/>
            <a:ext cx="29293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Nanotechnology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34B177-D1C4-0E41-827A-1BC6B7377413}"/>
              </a:ext>
            </a:extLst>
          </p:cNvPr>
          <p:cNvSpPr txBox="1"/>
          <p:nvPr/>
        </p:nvSpPr>
        <p:spPr>
          <a:xfrm>
            <a:off x="8095917" y="1843088"/>
            <a:ext cx="18237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Photonics</a:t>
            </a:r>
          </a:p>
        </p:txBody>
      </p:sp>
      <p:sp>
        <p:nvSpPr>
          <p:cNvPr id="9" name="Down Arrow 8">
            <a:extLst>
              <a:ext uri="{FF2B5EF4-FFF2-40B4-BE49-F238E27FC236}">
                <a16:creationId xmlns:a16="http://schemas.microsoft.com/office/drawing/2014/main" id="{D42686E4-3D2F-3245-B379-B6E560A625CB}"/>
              </a:ext>
            </a:extLst>
          </p:cNvPr>
          <p:cNvSpPr/>
          <p:nvPr/>
        </p:nvSpPr>
        <p:spPr>
          <a:xfrm rot="17165473">
            <a:off x="7172285" y="1081087"/>
            <a:ext cx="469900" cy="12192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own Arrow 9">
            <a:extLst>
              <a:ext uri="{FF2B5EF4-FFF2-40B4-BE49-F238E27FC236}">
                <a16:creationId xmlns:a16="http://schemas.microsoft.com/office/drawing/2014/main" id="{E2E6E6BE-D567-E449-8AB9-3B5FB958E368}"/>
              </a:ext>
            </a:extLst>
          </p:cNvPr>
          <p:cNvSpPr/>
          <p:nvPr/>
        </p:nvSpPr>
        <p:spPr>
          <a:xfrm rot="4434527" flipH="1">
            <a:off x="4657685" y="1081086"/>
            <a:ext cx="469900" cy="12192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984F229-A6FA-764B-89FF-DB216ECDFCA9}"/>
              </a:ext>
            </a:extLst>
          </p:cNvPr>
          <p:cNvCxnSpPr>
            <a:stCxn id="2" idx="2"/>
          </p:cNvCxnSpPr>
          <p:nvPr/>
        </p:nvCxnSpPr>
        <p:spPr>
          <a:xfrm>
            <a:off x="6096000" y="1690688"/>
            <a:ext cx="0" cy="5167312"/>
          </a:xfrm>
          <a:prstGeom prst="line">
            <a:avLst/>
          </a:prstGeom>
          <a:ln w="571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65550060-5535-FF4F-B5DD-A98BF6DF3036}"/>
              </a:ext>
            </a:extLst>
          </p:cNvPr>
          <p:cNvSpPr/>
          <p:nvPr/>
        </p:nvSpPr>
        <p:spPr>
          <a:xfrm>
            <a:off x="6096000" y="1295979"/>
            <a:ext cx="6096000" cy="5562021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1404DD-81A7-1749-9F42-6B0A1FE9F407}"/>
              </a:ext>
            </a:extLst>
          </p:cNvPr>
          <p:cNvSpPr txBox="1"/>
          <p:nvPr/>
        </p:nvSpPr>
        <p:spPr>
          <a:xfrm>
            <a:off x="965201" y="2831581"/>
            <a:ext cx="4426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Feynman: “there’s room at the bottom” 1954</a:t>
            </a:r>
          </a:p>
        </p:txBody>
      </p:sp>
    </p:spTree>
    <p:extLst>
      <p:ext uri="{BB962C8B-B14F-4D97-AF65-F5344CB8AC3E}">
        <p14:creationId xmlns:p14="http://schemas.microsoft.com/office/powerpoint/2010/main" val="163320763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15FA58-F945-7744-AAD4-4882AAD88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analogy: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694F08-5FBA-9248-9E7E-A6DF35B841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39</a:t>
            </a:fld>
            <a:endParaRPr lang="en-US"/>
          </a:p>
        </p:txBody>
      </p:sp>
      <p:sp>
        <p:nvSpPr>
          <p:cNvPr id="6" name="Block Arc 5">
            <a:extLst>
              <a:ext uri="{FF2B5EF4-FFF2-40B4-BE49-F238E27FC236}">
                <a16:creationId xmlns:a16="http://schemas.microsoft.com/office/drawing/2014/main" id="{056211C4-3D9E-504F-8C66-3A2E7673AF76}"/>
              </a:ext>
            </a:extLst>
          </p:cNvPr>
          <p:cNvSpPr/>
          <p:nvPr/>
        </p:nvSpPr>
        <p:spPr>
          <a:xfrm rot="10800000">
            <a:off x="5676636" y="2514410"/>
            <a:ext cx="2108200" cy="2108200"/>
          </a:xfrm>
          <a:prstGeom prst="blockArc">
            <a:avLst>
              <a:gd name="adj1" fmla="val 12322665"/>
              <a:gd name="adj2" fmla="val 19995616"/>
              <a:gd name="adj3" fmla="val 5817"/>
            </a:avLst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2BF4432-27C2-9F4E-A8E1-4AE22B714A26}"/>
              </a:ext>
            </a:extLst>
          </p:cNvPr>
          <p:cNvCxnSpPr>
            <a:cxnSpLocks/>
            <a:stCxn id="6" idx="1"/>
          </p:cNvCxnSpPr>
          <p:nvPr/>
        </p:nvCxnSpPr>
        <p:spPr>
          <a:xfrm flipH="1" flipV="1">
            <a:off x="4658514" y="1690689"/>
            <a:ext cx="1185608" cy="232451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7C074CE-AF0A-3245-9658-68121FDCC3A9}"/>
              </a:ext>
            </a:extLst>
          </p:cNvPr>
          <p:cNvCxnSpPr>
            <a:cxnSpLocks/>
            <a:stCxn id="6" idx="0"/>
          </p:cNvCxnSpPr>
          <p:nvPr/>
        </p:nvCxnSpPr>
        <p:spPr>
          <a:xfrm flipH="1" flipV="1">
            <a:off x="7137399" y="1690689"/>
            <a:ext cx="490318" cy="230331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8B5BEC09-3406-B14A-ADF9-80374886EC52}"/>
              </a:ext>
            </a:extLst>
          </p:cNvPr>
          <p:cNvSpPr/>
          <p:nvPr/>
        </p:nvSpPr>
        <p:spPr>
          <a:xfrm>
            <a:off x="3073400" y="1690688"/>
            <a:ext cx="152400" cy="5167312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97A0201-2A0F-D54D-92C8-EA1A80ED1B2D}"/>
              </a:ext>
            </a:extLst>
          </p:cNvPr>
          <p:cNvSpPr/>
          <p:nvPr/>
        </p:nvSpPr>
        <p:spPr>
          <a:xfrm>
            <a:off x="8732826" y="1690688"/>
            <a:ext cx="152400" cy="5167312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BC52FD0-A3A4-B542-9DF9-E4520D40ED24}"/>
              </a:ext>
            </a:extLst>
          </p:cNvPr>
          <p:cNvSpPr/>
          <p:nvPr/>
        </p:nvSpPr>
        <p:spPr>
          <a:xfrm rot="5400000">
            <a:off x="5903113" y="-1291425"/>
            <a:ext cx="152400" cy="5811826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EEDB954-2B09-7341-9776-114258E73263}"/>
              </a:ext>
            </a:extLst>
          </p:cNvPr>
          <p:cNvGrpSpPr/>
          <p:nvPr/>
        </p:nvGrpSpPr>
        <p:grpSpPr>
          <a:xfrm>
            <a:off x="6021921" y="3001772"/>
            <a:ext cx="495300" cy="1133475"/>
            <a:chOff x="3702050" y="5724525"/>
            <a:chExt cx="495300" cy="1133475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7625FB7F-2BAA-FA4E-82A4-6657312C062C}"/>
                </a:ext>
              </a:extLst>
            </p:cNvPr>
            <p:cNvSpPr/>
            <p:nvPr/>
          </p:nvSpPr>
          <p:spPr>
            <a:xfrm>
              <a:off x="3702050" y="5724525"/>
              <a:ext cx="495300" cy="4953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DB1D2C38-801C-8640-BE8F-0ED8F2A04A31}"/>
                </a:ext>
              </a:extLst>
            </p:cNvPr>
            <p:cNvCxnSpPr>
              <a:cxnSpLocks/>
            </p:cNvCxnSpPr>
            <p:nvPr/>
          </p:nvCxnSpPr>
          <p:spPr>
            <a:xfrm>
              <a:off x="3937000" y="6207125"/>
              <a:ext cx="0" cy="422275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87874E76-5744-2E48-BCBC-C5E878117280}"/>
                </a:ext>
              </a:extLst>
            </p:cNvPr>
            <p:cNvCxnSpPr>
              <a:cxnSpLocks/>
            </p:cNvCxnSpPr>
            <p:nvPr/>
          </p:nvCxnSpPr>
          <p:spPr>
            <a:xfrm>
              <a:off x="3949700" y="6629400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E23C5A45-956E-B648-9BCC-00B577CD3F0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21100" y="6629400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F0EC8D7-929A-BF41-AB4D-02064175989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49700" y="6219825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E99C79A-1045-6043-81E6-132872AC06F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721100" y="6219825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Oval 20">
            <a:extLst>
              <a:ext uri="{FF2B5EF4-FFF2-40B4-BE49-F238E27FC236}">
                <a16:creationId xmlns:a16="http://schemas.microsoft.com/office/drawing/2014/main" id="{BACB070E-BE9E-1443-8B6A-8AA65E102D31}"/>
              </a:ext>
            </a:extLst>
          </p:cNvPr>
          <p:cNvSpPr/>
          <p:nvPr/>
        </p:nvSpPr>
        <p:spPr>
          <a:xfrm rot="4259504">
            <a:off x="6935052" y="3745204"/>
            <a:ext cx="495300" cy="4953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2FA9A73-83D7-874F-A772-887D8A3F6438}"/>
              </a:ext>
            </a:extLst>
          </p:cNvPr>
          <p:cNvCxnSpPr>
            <a:cxnSpLocks/>
          </p:cNvCxnSpPr>
          <p:nvPr/>
        </p:nvCxnSpPr>
        <p:spPr>
          <a:xfrm rot="4259504">
            <a:off x="6756803" y="3915002"/>
            <a:ext cx="0" cy="42227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E8D801E-8A6C-8E49-B5D3-217581E9445E}"/>
              </a:ext>
            </a:extLst>
          </p:cNvPr>
          <p:cNvCxnSpPr>
            <a:cxnSpLocks/>
          </p:cNvCxnSpPr>
          <p:nvPr/>
        </p:nvCxnSpPr>
        <p:spPr>
          <a:xfrm flipH="1">
            <a:off x="6491822" y="4206914"/>
            <a:ext cx="69493" cy="265108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C7533BC-AF96-BF4A-ACB5-5616736BE58F}"/>
              </a:ext>
            </a:extLst>
          </p:cNvPr>
          <p:cNvCxnSpPr>
            <a:cxnSpLocks/>
          </p:cNvCxnSpPr>
          <p:nvPr/>
        </p:nvCxnSpPr>
        <p:spPr>
          <a:xfrm flipH="1" flipV="1">
            <a:off x="4658514" y="3157344"/>
            <a:ext cx="1900734" cy="1043569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E1A7725-515C-CE47-A7A5-D6AF8215980F}"/>
              </a:ext>
            </a:extLst>
          </p:cNvPr>
          <p:cNvCxnSpPr>
            <a:cxnSpLocks/>
          </p:cNvCxnSpPr>
          <p:nvPr/>
        </p:nvCxnSpPr>
        <p:spPr>
          <a:xfrm rot="4259504" flipV="1">
            <a:off x="6765557" y="4101509"/>
            <a:ext cx="222251" cy="2286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EEB518A-7B28-5C4C-8976-9190E6B10C3F}"/>
              </a:ext>
            </a:extLst>
          </p:cNvPr>
          <p:cNvCxnSpPr>
            <a:cxnSpLocks/>
          </p:cNvCxnSpPr>
          <p:nvPr/>
        </p:nvCxnSpPr>
        <p:spPr>
          <a:xfrm rot="4259504" flipH="1" flipV="1">
            <a:off x="6691101" y="3885374"/>
            <a:ext cx="222251" cy="2286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26967C1-0198-0F40-ACC3-1865F599E1F8}"/>
              </a:ext>
            </a:extLst>
          </p:cNvPr>
          <p:cNvGrpSpPr/>
          <p:nvPr/>
        </p:nvGrpSpPr>
        <p:grpSpPr>
          <a:xfrm rot="8636010">
            <a:off x="6935053" y="2678659"/>
            <a:ext cx="495300" cy="1133475"/>
            <a:chOff x="5761838" y="5736241"/>
            <a:chExt cx="495300" cy="1133475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76528CA4-ADDA-BB40-89CC-D78BD4415614}"/>
                </a:ext>
              </a:extLst>
            </p:cNvPr>
            <p:cNvSpPr/>
            <p:nvPr/>
          </p:nvSpPr>
          <p:spPr>
            <a:xfrm>
              <a:off x="5761838" y="5736241"/>
              <a:ext cx="495300" cy="4953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806D5EC-CE07-7D4B-B752-D87D0500A31C}"/>
                </a:ext>
              </a:extLst>
            </p:cNvPr>
            <p:cNvCxnSpPr>
              <a:cxnSpLocks/>
            </p:cNvCxnSpPr>
            <p:nvPr/>
          </p:nvCxnSpPr>
          <p:spPr>
            <a:xfrm>
              <a:off x="5996788" y="6218841"/>
              <a:ext cx="0" cy="422275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0778A4C-F99E-5F4B-A3EA-DE4613278989}"/>
                </a:ext>
              </a:extLst>
            </p:cNvPr>
            <p:cNvCxnSpPr>
              <a:cxnSpLocks/>
            </p:cNvCxnSpPr>
            <p:nvPr/>
          </p:nvCxnSpPr>
          <p:spPr>
            <a:xfrm>
              <a:off x="6009488" y="6641116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AC34362A-97EA-F94C-939B-BAE7E8AD81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80888" y="6641116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1B188105-8DD3-8D4D-8A5E-E0FD9592EC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09488" y="6231541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48E49C6-0BBD-C843-9EB3-C0F3EE3AA5D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780888" y="6231541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29B5EDF-5E5F-8046-88CB-4E4F4AF4A39A}"/>
              </a:ext>
            </a:extLst>
          </p:cNvPr>
          <p:cNvGrpSpPr/>
          <p:nvPr/>
        </p:nvGrpSpPr>
        <p:grpSpPr>
          <a:xfrm rot="3823130">
            <a:off x="6090969" y="2095440"/>
            <a:ext cx="495300" cy="1133475"/>
            <a:chOff x="6919927" y="5723541"/>
            <a:chExt cx="495300" cy="1133475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B9111174-3149-D14E-959F-0AF62544E23E}"/>
                </a:ext>
              </a:extLst>
            </p:cNvPr>
            <p:cNvSpPr/>
            <p:nvPr/>
          </p:nvSpPr>
          <p:spPr>
            <a:xfrm>
              <a:off x="6919927" y="5723541"/>
              <a:ext cx="495300" cy="4953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7AEEB1AD-C150-F249-AF1E-2C61CBE32FB3}"/>
                </a:ext>
              </a:extLst>
            </p:cNvPr>
            <p:cNvCxnSpPr>
              <a:cxnSpLocks/>
            </p:cNvCxnSpPr>
            <p:nvPr/>
          </p:nvCxnSpPr>
          <p:spPr>
            <a:xfrm>
              <a:off x="7154877" y="6206141"/>
              <a:ext cx="0" cy="422275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02C28DFF-831E-034F-BBB4-49A1A99C5A39}"/>
                </a:ext>
              </a:extLst>
            </p:cNvPr>
            <p:cNvCxnSpPr>
              <a:cxnSpLocks/>
            </p:cNvCxnSpPr>
            <p:nvPr/>
          </p:nvCxnSpPr>
          <p:spPr>
            <a:xfrm>
              <a:off x="7167577" y="6628416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84AA6836-85C3-1C4A-984B-4DADBBF54E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38977" y="6628416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2F65D6AB-0944-2244-AD3A-BE54B5D2A7C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7577" y="6218841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7724D222-DCDB-3941-9766-89307628C63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938977" y="6218841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1" name="Elbow Connector 40">
            <a:extLst>
              <a:ext uri="{FF2B5EF4-FFF2-40B4-BE49-F238E27FC236}">
                <a16:creationId xmlns:a16="http://schemas.microsoft.com/office/drawing/2014/main" id="{B5479DF5-5C34-B249-8EC6-90AF2A9D1B97}"/>
              </a:ext>
            </a:extLst>
          </p:cNvPr>
          <p:cNvCxnSpPr>
            <a:cxnSpLocks/>
          </p:cNvCxnSpPr>
          <p:nvPr/>
        </p:nvCxnSpPr>
        <p:spPr>
          <a:xfrm rot="10800000" flipV="1">
            <a:off x="6578183" y="6538913"/>
            <a:ext cx="332341" cy="182562"/>
          </a:xfrm>
          <a:prstGeom prst="bentConnector3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Elbow Connector 42">
            <a:extLst>
              <a:ext uri="{FF2B5EF4-FFF2-40B4-BE49-F238E27FC236}">
                <a16:creationId xmlns:a16="http://schemas.microsoft.com/office/drawing/2014/main" id="{FD3875D2-48E2-9D49-B6E6-6830684888A7}"/>
              </a:ext>
            </a:extLst>
          </p:cNvPr>
          <p:cNvCxnSpPr>
            <a:cxnSpLocks/>
          </p:cNvCxnSpPr>
          <p:nvPr/>
        </p:nvCxnSpPr>
        <p:spPr>
          <a:xfrm rot="10800000" flipV="1">
            <a:off x="6426186" y="6344444"/>
            <a:ext cx="332341" cy="182562"/>
          </a:xfrm>
          <a:prstGeom prst="bentConnector3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Elbow Connector 43">
            <a:extLst>
              <a:ext uri="{FF2B5EF4-FFF2-40B4-BE49-F238E27FC236}">
                <a16:creationId xmlns:a16="http://schemas.microsoft.com/office/drawing/2014/main" id="{C22441F4-7134-B54F-B634-D73CEDC4734C}"/>
              </a:ext>
            </a:extLst>
          </p:cNvPr>
          <p:cNvCxnSpPr>
            <a:cxnSpLocks/>
          </p:cNvCxnSpPr>
          <p:nvPr/>
        </p:nvCxnSpPr>
        <p:spPr>
          <a:xfrm rot="10800000" flipV="1">
            <a:off x="6274189" y="6149975"/>
            <a:ext cx="332341" cy="182562"/>
          </a:xfrm>
          <a:prstGeom prst="bentConnector3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id="{D2E71640-F0BC-DA42-97F6-407126658391}"/>
              </a:ext>
            </a:extLst>
          </p:cNvPr>
          <p:cNvCxnSpPr>
            <a:cxnSpLocks/>
          </p:cNvCxnSpPr>
          <p:nvPr/>
        </p:nvCxnSpPr>
        <p:spPr>
          <a:xfrm rot="10800000" flipV="1">
            <a:off x="6048355" y="6630194"/>
            <a:ext cx="332341" cy="182562"/>
          </a:xfrm>
          <a:prstGeom prst="bentConnector3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Elbow Connector 45">
            <a:extLst>
              <a:ext uri="{FF2B5EF4-FFF2-40B4-BE49-F238E27FC236}">
                <a16:creationId xmlns:a16="http://schemas.microsoft.com/office/drawing/2014/main" id="{F41C10A0-6047-6B46-86B1-DDE7844F1F01}"/>
              </a:ext>
            </a:extLst>
          </p:cNvPr>
          <p:cNvCxnSpPr>
            <a:cxnSpLocks/>
          </p:cNvCxnSpPr>
          <p:nvPr/>
        </p:nvCxnSpPr>
        <p:spPr>
          <a:xfrm rot="10800000" flipV="1">
            <a:off x="5937748" y="6390085"/>
            <a:ext cx="332341" cy="182562"/>
          </a:xfrm>
          <a:prstGeom prst="bentConnector3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Elbow Connector 46">
            <a:extLst>
              <a:ext uri="{FF2B5EF4-FFF2-40B4-BE49-F238E27FC236}">
                <a16:creationId xmlns:a16="http://schemas.microsoft.com/office/drawing/2014/main" id="{701EDBB4-1CC8-464C-A5C7-57F6A1C6B393}"/>
              </a:ext>
            </a:extLst>
          </p:cNvPr>
          <p:cNvCxnSpPr>
            <a:cxnSpLocks/>
          </p:cNvCxnSpPr>
          <p:nvPr/>
        </p:nvCxnSpPr>
        <p:spPr>
          <a:xfrm rot="10800000" flipV="1">
            <a:off x="5827141" y="6149976"/>
            <a:ext cx="332341" cy="182562"/>
          </a:xfrm>
          <a:prstGeom prst="bentConnector3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791954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15FA58-F945-7744-AAD4-4882AAD88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analogy: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694F08-5FBA-9248-9E7E-A6DF35B841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40</a:t>
            </a:fld>
            <a:endParaRPr lang="en-US"/>
          </a:p>
        </p:txBody>
      </p:sp>
      <p:sp>
        <p:nvSpPr>
          <p:cNvPr id="6" name="Block Arc 5">
            <a:extLst>
              <a:ext uri="{FF2B5EF4-FFF2-40B4-BE49-F238E27FC236}">
                <a16:creationId xmlns:a16="http://schemas.microsoft.com/office/drawing/2014/main" id="{056211C4-3D9E-504F-8C66-3A2E7673AF76}"/>
              </a:ext>
            </a:extLst>
          </p:cNvPr>
          <p:cNvSpPr/>
          <p:nvPr/>
        </p:nvSpPr>
        <p:spPr>
          <a:xfrm rot="10800000">
            <a:off x="3809736" y="2514410"/>
            <a:ext cx="2108200" cy="2108200"/>
          </a:xfrm>
          <a:prstGeom prst="blockArc">
            <a:avLst>
              <a:gd name="adj1" fmla="val 12322665"/>
              <a:gd name="adj2" fmla="val 19995616"/>
              <a:gd name="adj3" fmla="val 5817"/>
            </a:avLst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2BF4432-27C2-9F4E-A8E1-4AE22B714A26}"/>
              </a:ext>
            </a:extLst>
          </p:cNvPr>
          <p:cNvCxnSpPr>
            <a:cxnSpLocks/>
            <a:stCxn id="6" idx="1"/>
          </p:cNvCxnSpPr>
          <p:nvPr/>
        </p:nvCxnSpPr>
        <p:spPr>
          <a:xfrm flipV="1">
            <a:off x="3977222" y="1690689"/>
            <a:ext cx="681291" cy="232451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7C074CE-AF0A-3245-9658-68121FDCC3A9}"/>
              </a:ext>
            </a:extLst>
          </p:cNvPr>
          <p:cNvCxnSpPr>
            <a:cxnSpLocks/>
            <a:stCxn id="6" idx="0"/>
          </p:cNvCxnSpPr>
          <p:nvPr/>
        </p:nvCxnSpPr>
        <p:spPr>
          <a:xfrm flipV="1">
            <a:off x="5760817" y="1690689"/>
            <a:ext cx="1376582" cy="230331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8B5BEC09-3406-B14A-ADF9-80374886EC52}"/>
              </a:ext>
            </a:extLst>
          </p:cNvPr>
          <p:cNvSpPr/>
          <p:nvPr/>
        </p:nvSpPr>
        <p:spPr>
          <a:xfrm>
            <a:off x="3073400" y="1690688"/>
            <a:ext cx="152400" cy="5167312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97A0201-2A0F-D54D-92C8-EA1A80ED1B2D}"/>
              </a:ext>
            </a:extLst>
          </p:cNvPr>
          <p:cNvSpPr/>
          <p:nvPr/>
        </p:nvSpPr>
        <p:spPr>
          <a:xfrm>
            <a:off x="8732826" y="1690688"/>
            <a:ext cx="152400" cy="5167312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BC52FD0-A3A4-B542-9DF9-E4520D40ED24}"/>
              </a:ext>
            </a:extLst>
          </p:cNvPr>
          <p:cNvSpPr/>
          <p:nvPr/>
        </p:nvSpPr>
        <p:spPr>
          <a:xfrm rot="5400000">
            <a:off x="5903113" y="-1291425"/>
            <a:ext cx="152400" cy="5811826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EEDB954-2B09-7341-9776-114258E73263}"/>
              </a:ext>
            </a:extLst>
          </p:cNvPr>
          <p:cNvGrpSpPr/>
          <p:nvPr/>
        </p:nvGrpSpPr>
        <p:grpSpPr>
          <a:xfrm>
            <a:off x="4155021" y="3001772"/>
            <a:ext cx="495300" cy="1133475"/>
            <a:chOff x="3702050" y="5724525"/>
            <a:chExt cx="495300" cy="1133475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7625FB7F-2BAA-FA4E-82A4-6657312C062C}"/>
                </a:ext>
              </a:extLst>
            </p:cNvPr>
            <p:cNvSpPr/>
            <p:nvPr/>
          </p:nvSpPr>
          <p:spPr>
            <a:xfrm>
              <a:off x="3702050" y="5724525"/>
              <a:ext cx="495300" cy="4953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DB1D2C38-801C-8640-BE8F-0ED8F2A04A31}"/>
                </a:ext>
              </a:extLst>
            </p:cNvPr>
            <p:cNvCxnSpPr>
              <a:cxnSpLocks/>
            </p:cNvCxnSpPr>
            <p:nvPr/>
          </p:nvCxnSpPr>
          <p:spPr>
            <a:xfrm>
              <a:off x="3937000" y="6207125"/>
              <a:ext cx="0" cy="422275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87874E76-5744-2E48-BCBC-C5E878117280}"/>
                </a:ext>
              </a:extLst>
            </p:cNvPr>
            <p:cNvCxnSpPr>
              <a:cxnSpLocks/>
            </p:cNvCxnSpPr>
            <p:nvPr/>
          </p:nvCxnSpPr>
          <p:spPr>
            <a:xfrm>
              <a:off x="3949700" y="6629400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E23C5A45-956E-B648-9BCC-00B577CD3F0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21100" y="6629400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F0EC8D7-929A-BF41-AB4D-02064175989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49700" y="6219825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E99C79A-1045-6043-81E6-132872AC06F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721100" y="6219825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F5EA2071-125A-E745-AEA0-C94C8DE47BD6}"/>
              </a:ext>
            </a:extLst>
          </p:cNvPr>
          <p:cNvGrpSpPr/>
          <p:nvPr/>
        </p:nvGrpSpPr>
        <p:grpSpPr>
          <a:xfrm rot="4259504">
            <a:off x="4766464" y="3530045"/>
            <a:ext cx="495300" cy="1133475"/>
            <a:chOff x="4603749" y="5748941"/>
            <a:chExt cx="495300" cy="1133475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BACB070E-BE9E-1443-8B6A-8AA65E102D31}"/>
                </a:ext>
              </a:extLst>
            </p:cNvPr>
            <p:cNvSpPr/>
            <p:nvPr/>
          </p:nvSpPr>
          <p:spPr>
            <a:xfrm>
              <a:off x="4603749" y="5748941"/>
              <a:ext cx="495300" cy="4953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42FA9A73-83D7-874F-A772-887D8A3F6438}"/>
                </a:ext>
              </a:extLst>
            </p:cNvPr>
            <p:cNvCxnSpPr>
              <a:cxnSpLocks/>
            </p:cNvCxnSpPr>
            <p:nvPr/>
          </p:nvCxnSpPr>
          <p:spPr>
            <a:xfrm>
              <a:off x="4838699" y="6231541"/>
              <a:ext cx="0" cy="422275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E8D801E-8A6C-8E49-B5D3-217581E9445E}"/>
                </a:ext>
              </a:extLst>
            </p:cNvPr>
            <p:cNvCxnSpPr>
              <a:cxnSpLocks/>
            </p:cNvCxnSpPr>
            <p:nvPr/>
          </p:nvCxnSpPr>
          <p:spPr>
            <a:xfrm>
              <a:off x="4851399" y="6653816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C7533BC-AF96-BF4A-ACB5-5616736BE58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22799" y="6653816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E1A7725-515C-CE47-A7A5-D6AF8215980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51399" y="6244241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EEB518A-7B28-5C4C-8976-9190E6B10C3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622799" y="6244241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26967C1-0198-0F40-ACC3-1865F599E1F8}"/>
              </a:ext>
            </a:extLst>
          </p:cNvPr>
          <p:cNvGrpSpPr/>
          <p:nvPr/>
        </p:nvGrpSpPr>
        <p:grpSpPr>
          <a:xfrm rot="8636010">
            <a:off x="5068153" y="2678659"/>
            <a:ext cx="495300" cy="1133475"/>
            <a:chOff x="5761838" y="5736241"/>
            <a:chExt cx="495300" cy="1133475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76528CA4-ADDA-BB40-89CC-D78BD4415614}"/>
                </a:ext>
              </a:extLst>
            </p:cNvPr>
            <p:cNvSpPr/>
            <p:nvPr/>
          </p:nvSpPr>
          <p:spPr>
            <a:xfrm>
              <a:off x="5761838" y="5736241"/>
              <a:ext cx="495300" cy="4953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806D5EC-CE07-7D4B-B752-D87D0500A31C}"/>
                </a:ext>
              </a:extLst>
            </p:cNvPr>
            <p:cNvCxnSpPr>
              <a:cxnSpLocks/>
            </p:cNvCxnSpPr>
            <p:nvPr/>
          </p:nvCxnSpPr>
          <p:spPr>
            <a:xfrm>
              <a:off x="5996788" y="6218841"/>
              <a:ext cx="0" cy="422275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0778A4C-F99E-5F4B-A3EA-DE4613278989}"/>
                </a:ext>
              </a:extLst>
            </p:cNvPr>
            <p:cNvCxnSpPr>
              <a:cxnSpLocks/>
            </p:cNvCxnSpPr>
            <p:nvPr/>
          </p:nvCxnSpPr>
          <p:spPr>
            <a:xfrm>
              <a:off x="6009488" y="6641116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AC34362A-97EA-F94C-939B-BAE7E8AD81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80888" y="6641116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1B188105-8DD3-8D4D-8A5E-E0FD9592EC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09488" y="6231541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48E49C6-0BBD-C843-9EB3-C0F3EE3AA5D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780888" y="6231541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29B5EDF-5E5F-8046-88CB-4E4F4AF4A39A}"/>
              </a:ext>
            </a:extLst>
          </p:cNvPr>
          <p:cNvGrpSpPr/>
          <p:nvPr/>
        </p:nvGrpSpPr>
        <p:grpSpPr>
          <a:xfrm rot="3823130">
            <a:off x="866239" y="2117618"/>
            <a:ext cx="495300" cy="1133475"/>
            <a:chOff x="6919927" y="5723541"/>
            <a:chExt cx="495300" cy="1133475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B9111174-3149-D14E-959F-0AF62544E23E}"/>
                </a:ext>
              </a:extLst>
            </p:cNvPr>
            <p:cNvSpPr/>
            <p:nvPr/>
          </p:nvSpPr>
          <p:spPr>
            <a:xfrm>
              <a:off x="6919927" y="5723541"/>
              <a:ext cx="495300" cy="4953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7AEEB1AD-C150-F249-AF1E-2C61CBE32FB3}"/>
                </a:ext>
              </a:extLst>
            </p:cNvPr>
            <p:cNvCxnSpPr>
              <a:cxnSpLocks/>
            </p:cNvCxnSpPr>
            <p:nvPr/>
          </p:nvCxnSpPr>
          <p:spPr>
            <a:xfrm>
              <a:off x="7154877" y="6206141"/>
              <a:ext cx="0" cy="422275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02C28DFF-831E-034F-BBB4-49A1A99C5A39}"/>
                </a:ext>
              </a:extLst>
            </p:cNvPr>
            <p:cNvCxnSpPr>
              <a:cxnSpLocks/>
            </p:cNvCxnSpPr>
            <p:nvPr/>
          </p:nvCxnSpPr>
          <p:spPr>
            <a:xfrm>
              <a:off x="7167577" y="6628416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84AA6836-85C3-1C4A-984B-4DADBBF54E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38977" y="6628416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2F65D6AB-0944-2244-AD3A-BE54B5D2A7C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7577" y="6218841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7724D222-DCDB-3941-9766-89307628C63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938977" y="6218841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3" name="Curved Connector 42">
            <a:extLst>
              <a:ext uri="{FF2B5EF4-FFF2-40B4-BE49-F238E27FC236}">
                <a16:creationId xmlns:a16="http://schemas.microsoft.com/office/drawing/2014/main" id="{485F8A61-324F-CC42-A1EB-96FB6F270661}"/>
              </a:ext>
            </a:extLst>
          </p:cNvPr>
          <p:cNvCxnSpPr/>
          <p:nvPr/>
        </p:nvCxnSpPr>
        <p:spPr>
          <a:xfrm rot="10800000">
            <a:off x="1842552" y="2676337"/>
            <a:ext cx="2043695" cy="962013"/>
          </a:xfrm>
          <a:prstGeom prst="curvedConnector3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057123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Plasmon </a:t>
            </a:r>
            <a:r>
              <a:rPr lang="en-US" dirty="0">
                <a:sym typeface="Wingdings" pitchFamily="2" charset="2"/>
              </a:rPr>
              <a:t> spring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41</a:t>
            </a:fld>
            <a:endParaRPr lang="en-US"/>
          </a:p>
        </p:txBody>
      </p:sp>
      <p:sp>
        <p:nvSpPr>
          <p:cNvPr id="21" name="Down Arrow 20"/>
          <p:cNvSpPr/>
          <p:nvPr/>
        </p:nvSpPr>
        <p:spPr>
          <a:xfrm>
            <a:off x="1779671" y="2421163"/>
            <a:ext cx="460769" cy="1558529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8513" y="3649065"/>
            <a:ext cx="368300" cy="2921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74" y="1625267"/>
            <a:ext cx="2700337" cy="2676653"/>
          </a:xfrm>
          <a:prstGeom prst="rect">
            <a:avLst/>
          </a:prstGeom>
        </p:spPr>
      </p:pic>
      <p:grpSp>
        <p:nvGrpSpPr>
          <p:cNvPr id="25" name="Group 24"/>
          <p:cNvGrpSpPr/>
          <p:nvPr/>
        </p:nvGrpSpPr>
        <p:grpSpPr>
          <a:xfrm>
            <a:off x="656514" y="1737147"/>
            <a:ext cx="2324098" cy="2444356"/>
            <a:chOff x="4977403" y="2071687"/>
            <a:chExt cx="2324098" cy="2444356"/>
          </a:xfrm>
        </p:grpSpPr>
        <p:sp>
          <p:nvSpPr>
            <p:cNvPr id="26" name="Cross 25"/>
            <p:cNvSpPr/>
            <p:nvPr/>
          </p:nvSpPr>
          <p:spPr>
            <a:xfrm>
              <a:off x="5008952" y="2714624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Cross 26"/>
            <p:cNvSpPr/>
            <p:nvPr/>
          </p:nvSpPr>
          <p:spPr>
            <a:xfrm>
              <a:off x="6874067" y="2714624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Cross 27"/>
            <p:cNvSpPr/>
            <p:nvPr/>
          </p:nvSpPr>
          <p:spPr>
            <a:xfrm>
              <a:off x="5925737" y="2071687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Cross 28"/>
            <p:cNvSpPr/>
            <p:nvPr/>
          </p:nvSpPr>
          <p:spPr>
            <a:xfrm>
              <a:off x="5381619" y="2268737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Cross 29"/>
            <p:cNvSpPr/>
            <p:nvPr/>
          </p:nvSpPr>
          <p:spPr>
            <a:xfrm>
              <a:off x="6462706" y="2268737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Minus 30"/>
            <p:cNvSpPr/>
            <p:nvPr/>
          </p:nvSpPr>
          <p:spPr>
            <a:xfrm>
              <a:off x="4977403" y="3626049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Minus 31"/>
            <p:cNvSpPr/>
            <p:nvPr/>
          </p:nvSpPr>
          <p:spPr>
            <a:xfrm>
              <a:off x="6840732" y="3626049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Minus 32"/>
            <p:cNvSpPr/>
            <p:nvPr/>
          </p:nvSpPr>
          <p:spPr>
            <a:xfrm>
              <a:off x="5902220" y="4273155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Minus 33"/>
            <p:cNvSpPr/>
            <p:nvPr/>
          </p:nvSpPr>
          <p:spPr>
            <a:xfrm>
              <a:off x="5347087" y="4030267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Minus 34"/>
            <p:cNvSpPr/>
            <p:nvPr/>
          </p:nvSpPr>
          <p:spPr>
            <a:xfrm>
              <a:off x="6427586" y="4030265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6" name="Down Arrow 35"/>
          <p:cNvSpPr/>
          <p:nvPr/>
        </p:nvSpPr>
        <p:spPr>
          <a:xfrm>
            <a:off x="1571513" y="2243127"/>
            <a:ext cx="460769" cy="1558529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8630450-E8CF-844A-8165-A0BA1276BE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4886" y="3181326"/>
            <a:ext cx="6181575" cy="151457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EB3B7C2-EB97-7744-BA44-F6D3651711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5767" y="4408454"/>
            <a:ext cx="2928439" cy="755185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5E81B3D2-FAD7-4F4E-A552-FCFAF8B2033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" r="78849"/>
          <a:stretch/>
        </p:blipFill>
        <p:spPr>
          <a:xfrm>
            <a:off x="846894" y="2446193"/>
            <a:ext cx="937458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70023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E34E7-9855-4F4A-8387-D13E7E936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Frequency-Dependent Polarizability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363561-623D-2140-806D-C38E48BF2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42</a:t>
            </a:fld>
            <a:endParaRPr lang="en-US"/>
          </a:p>
        </p:txBody>
      </p:sp>
      <p:sp>
        <p:nvSpPr>
          <p:cNvPr id="5" name="Down Arrow 4"/>
          <p:cNvSpPr/>
          <p:nvPr/>
        </p:nvSpPr>
        <p:spPr>
          <a:xfrm>
            <a:off x="1779671" y="2421163"/>
            <a:ext cx="460769" cy="1558529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8513" y="3649065"/>
            <a:ext cx="368300" cy="2921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74" y="1625267"/>
            <a:ext cx="2700337" cy="2676653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656514" y="1737147"/>
            <a:ext cx="2324098" cy="2444356"/>
            <a:chOff x="4977403" y="2071687"/>
            <a:chExt cx="2324098" cy="2444356"/>
          </a:xfrm>
        </p:grpSpPr>
        <p:sp>
          <p:nvSpPr>
            <p:cNvPr id="9" name="Cross 8"/>
            <p:cNvSpPr/>
            <p:nvPr/>
          </p:nvSpPr>
          <p:spPr>
            <a:xfrm>
              <a:off x="5008952" y="2714624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Cross 9"/>
            <p:cNvSpPr/>
            <p:nvPr/>
          </p:nvSpPr>
          <p:spPr>
            <a:xfrm>
              <a:off x="6874067" y="2714624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Cross 10"/>
            <p:cNvSpPr/>
            <p:nvPr/>
          </p:nvSpPr>
          <p:spPr>
            <a:xfrm>
              <a:off x="5925737" y="2071687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Cross 11"/>
            <p:cNvSpPr/>
            <p:nvPr/>
          </p:nvSpPr>
          <p:spPr>
            <a:xfrm>
              <a:off x="5381619" y="2268737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Cross 12"/>
            <p:cNvSpPr/>
            <p:nvPr/>
          </p:nvSpPr>
          <p:spPr>
            <a:xfrm>
              <a:off x="6462706" y="2268737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Minus 13"/>
            <p:cNvSpPr/>
            <p:nvPr/>
          </p:nvSpPr>
          <p:spPr>
            <a:xfrm>
              <a:off x="4977403" y="3626049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Minus 14"/>
            <p:cNvSpPr/>
            <p:nvPr/>
          </p:nvSpPr>
          <p:spPr>
            <a:xfrm>
              <a:off x="6840732" y="3626049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Minus 15"/>
            <p:cNvSpPr/>
            <p:nvPr/>
          </p:nvSpPr>
          <p:spPr>
            <a:xfrm>
              <a:off x="5902220" y="4273155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Minus 16"/>
            <p:cNvSpPr/>
            <p:nvPr/>
          </p:nvSpPr>
          <p:spPr>
            <a:xfrm>
              <a:off x="5347087" y="4030267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Minus 17"/>
            <p:cNvSpPr/>
            <p:nvPr/>
          </p:nvSpPr>
          <p:spPr>
            <a:xfrm>
              <a:off x="6427586" y="4030265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Down Arrow 18"/>
          <p:cNvSpPr/>
          <p:nvPr/>
        </p:nvSpPr>
        <p:spPr>
          <a:xfrm>
            <a:off x="1571513" y="2243127"/>
            <a:ext cx="460769" cy="1558529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E81B3D2-FAD7-4F4E-A552-FCFAF8B2033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" r="78849"/>
          <a:stretch/>
        </p:blipFill>
        <p:spPr>
          <a:xfrm>
            <a:off x="846894" y="2446193"/>
            <a:ext cx="937458" cy="11430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0900" y="2282653"/>
            <a:ext cx="2705100" cy="11303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05D3651-99E3-074A-9341-31C8CC0C7B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6600" y="5006805"/>
            <a:ext cx="10617200" cy="138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13629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093DD6-A7D5-A742-ADE9-145E68C61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Time-Dependent Polarizability and Oscillator Response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CD638B-8827-9444-96C2-57F0F95AC9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43</a:t>
            </a:fld>
            <a:endParaRPr lang="en-US"/>
          </a:p>
        </p:txBody>
      </p:sp>
      <p:sp>
        <p:nvSpPr>
          <p:cNvPr id="5" name="Down Arrow 4"/>
          <p:cNvSpPr/>
          <p:nvPr/>
        </p:nvSpPr>
        <p:spPr>
          <a:xfrm>
            <a:off x="1779671" y="2421163"/>
            <a:ext cx="460769" cy="1558529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8513" y="3649065"/>
            <a:ext cx="368300" cy="2921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74" y="1625267"/>
            <a:ext cx="2700337" cy="2676653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656514" y="1737147"/>
            <a:ext cx="2324098" cy="2444356"/>
            <a:chOff x="4977403" y="2071687"/>
            <a:chExt cx="2324098" cy="2444356"/>
          </a:xfrm>
        </p:grpSpPr>
        <p:sp>
          <p:nvSpPr>
            <p:cNvPr id="9" name="Cross 8"/>
            <p:cNvSpPr/>
            <p:nvPr/>
          </p:nvSpPr>
          <p:spPr>
            <a:xfrm>
              <a:off x="5008952" y="2714624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Cross 9"/>
            <p:cNvSpPr/>
            <p:nvPr/>
          </p:nvSpPr>
          <p:spPr>
            <a:xfrm>
              <a:off x="6874067" y="2714624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Cross 10"/>
            <p:cNvSpPr/>
            <p:nvPr/>
          </p:nvSpPr>
          <p:spPr>
            <a:xfrm>
              <a:off x="5925737" y="2071687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Cross 11"/>
            <p:cNvSpPr/>
            <p:nvPr/>
          </p:nvSpPr>
          <p:spPr>
            <a:xfrm>
              <a:off x="5381619" y="2268737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Cross 12"/>
            <p:cNvSpPr/>
            <p:nvPr/>
          </p:nvSpPr>
          <p:spPr>
            <a:xfrm>
              <a:off x="6462706" y="2268737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Minus 13"/>
            <p:cNvSpPr/>
            <p:nvPr/>
          </p:nvSpPr>
          <p:spPr>
            <a:xfrm>
              <a:off x="4977403" y="3626049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Minus 14"/>
            <p:cNvSpPr/>
            <p:nvPr/>
          </p:nvSpPr>
          <p:spPr>
            <a:xfrm>
              <a:off x="6840732" y="3626049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Minus 15"/>
            <p:cNvSpPr/>
            <p:nvPr/>
          </p:nvSpPr>
          <p:spPr>
            <a:xfrm>
              <a:off x="5902220" y="4273155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Minus 16"/>
            <p:cNvSpPr/>
            <p:nvPr/>
          </p:nvSpPr>
          <p:spPr>
            <a:xfrm>
              <a:off x="5347087" y="4030267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Minus 17"/>
            <p:cNvSpPr/>
            <p:nvPr/>
          </p:nvSpPr>
          <p:spPr>
            <a:xfrm>
              <a:off x="6427586" y="4030265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Down Arrow 18"/>
          <p:cNvSpPr/>
          <p:nvPr/>
        </p:nvSpPr>
        <p:spPr>
          <a:xfrm>
            <a:off x="1571513" y="2243127"/>
            <a:ext cx="460769" cy="1558529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E81B3D2-FAD7-4F4E-A552-FCFAF8B2033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" r="78849"/>
          <a:stretch/>
        </p:blipFill>
        <p:spPr>
          <a:xfrm>
            <a:off x="846894" y="2446193"/>
            <a:ext cx="937458" cy="11430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36D7794-A06E-C845-8341-D680B3D26A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432356"/>
            <a:ext cx="12192000" cy="2326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94293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093DD6-A7D5-A742-ADE9-145E68C61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Time-Dependent Polarizability and Oscillator Response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CD638B-8827-9444-96C2-57F0F95AC9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44</a:t>
            </a:fld>
            <a:endParaRPr lang="en-US"/>
          </a:p>
        </p:txBody>
      </p:sp>
      <p:sp>
        <p:nvSpPr>
          <p:cNvPr id="5" name="Down Arrow 4"/>
          <p:cNvSpPr/>
          <p:nvPr/>
        </p:nvSpPr>
        <p:spPr>
          <a:xfrm>
            <a:off x="1779671" y="2421163"/>
            <a:ext cx="460769" cy="1558529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8513" y="3649065"/>
            <a:ext cx="368300" cy="2921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74" y="1625267"/>
            <a:ext cx="2700337" cy="2676653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656514" y="1737147"/>
            <a:ext cx="2324098" cy="2444356"/>
            <a:chOff x="4977403" y="2071687"/>
            <a:chExt cx="2324098" cy="2444356"/>
          </a:xfrm>
        </p:grpSpPr>
        <p:sp>
          <p:nvSpPr>
            <p:cNvPr id="9" name="Cross 8"/>
            <p:cNvSpPr/>
            <p:nvPr/>
          </p:nvSpPr>
          <p:spPr>
            <a:xfrm>
              <a:off x="5008952" y="2714624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Cross 9"/>
            <p:cNvSpPr/>
            <p:nvPr/>
          </p:nvSpPr>
          <p:spPr>
            <a:xfrm>
              <a:off x="6874067" y="2714624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Cross 10"/>
            <p:cNvSpPr/>
            <p:nvPr/>
          </p:nvSpPr>
          <p:spPr>
            <a:xfrm>
              <a:off x="5925737" y="2071687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Cross 11"/>
            <p:cNvSpPr/>
            <p:nvPr/>
          </p:nvSpPr>
          <p:spPr>
            <a:xfrm>
              <a:off x="5381619" y="2268737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Cross 12"/>
            <p:cNvSpPr/>
            <p:nvPr/>
          </p:nvSpPr>
          <p:spPr>
            <a:xfrm>
              <a:off x="6462706" y="2268737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Minus 13"/>
            <p:cNvSpPr/>
            <p:nvPr/>
          </p:nvSpPr>
          <p:spPr>
            <a:xfrm>
              <a:off x="4977403" y="3626049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Minus 14"/>
            <p:cNvSpPr/>
            <p:nvPr/>
          </p:nvSpPr>
          <p:spPr>
            <a:xfrm>
              <a:off x="6840732" y="3626049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Minus 15"/>
            <p:cNvSpPr/>
            <p:nvPr/>
          </p:nvSpPr>
          <p:spPr>
            <a:xfrm>
              <a:off x="5902220" y="4273155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Minus 16"/>
            <p:cNvSpPr/>
            <p:nvPr/>
          </p:nvSpPr>
          <p:spPr>
            <a:xfrm>
              <a:off x="5347087" y="4030267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Minus 17"/>
            <p:cNvSpPr/>
            <p:nvPr/>
          </p:nvSpPr>
          <p:spPr>
            <a:xfrm>
              <a:off x="6427586" y="4030265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Down Arrow 18"/>
          <p:cNvSpPr/>
          <p:nvPr/>
        </p:nvSpPr>
        <p:spPr>
          <a:xfrm>
            <a:off x="1571513" y="2243127"/>
            <a:ext cx="460769" cy="1558529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E81B3D2-FAD7-4F4E-A552-FCFAF8B2033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" r="78849"/>
          <a:stretch/>
        </p:blipFill>
        <p:spPr>
          <a:xfrm>
            <a:off x="846894" y="2446193"/>
            <a:ext cx="937458" cy="1143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57A5CFD-A53F-324B-BD1C-3BCD9FC971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5900" y="4793881"/>
            <a:ext cx="4140200" cy="58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35858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Time-Dependent Response of Various Metals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45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9724" y="1358900"/>
            <a:ext cx="7128100" cy="536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96624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for today: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Learn what a plasmon is and why we should care</a:t>
            </a:r>
          </a:p>
          <a:p>
            <a:endParaRPr lang="en-US" dirty="0"/>
          </a:p>
          <a:p>
            <a:r>
              <a:rPr lang="en-US" dirty="0"/>
              <a:t>Learn how plasmons behave in and clusters of metal nanoparticles</a:t>
            </a:r>
          </a:p>
          <a:p>
            <a:endParaRPr lang="en-US" dirty="0"/>
          </a:p>
          <a:p>
            <a:r>
              <a:rPr lang="en-US" dirty="0"/>
              <a:t>Qualify and quantify plasmon hybridization in mixed-metal, mixed-geometry clusters</a:t>
            </a:r>
          </a:p>
          <a:p>
            <a:endParaRPr lang="en-US" dirty="0"/>
          </a:p>
          <a:p>
            <a:r>
              <a:rPr lang="en-US" dirty="0"/>
              <a:t>Introduce size and magnetic effects to our model of cluster behavior</a:t>
            </a:r>
          </a:p>
          <a:p>
            <a:endParaRPr lang="en-US" dirty="0"/>
          </a:p>
          <a:p>
            <a:r>
              <a:rPr lang="en-US" dirty="0"/>
              <a:t>Accurately describe the plasmon resonances of large, finite clusters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59387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for today: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Learn what a plasmon is and why we should care</a:t>
            </a:r>
          </a:p>
          <a:p>
            <a:endParaRPr lang="en-US" dirty="0"/>
          </a:p>
          <a:p>
            <a:r>
              <a:rPr lang="en-US" b="1" dirty="0"/>
              <a:t>Learn how plasmons behave in clusters of metal nanoparticles</a:t>
            </a:r>
          </a:p>
          <a:p>
            <a:endParaRPr lang="en-US" dirty="0"/>
          </a:p>
          <a:p>
            <a:r>
              <a:rPr lang="en-US" dirty="0"/>
              <a:t>Qualify and quantify plasmon hybridization in mixed-metal, mixed-geometry clusters</a:t>
            </a:r>
          </a:p>
          <a:p>
            <a:endParaRPr lang="en-US" dirty="0"/>
          </a:p>
          <a:p>
            <a:r>
              <a:rPr lang="en-US" dirty="0"/>
              <a:t>Introduce size and magnetic effects to our model of cluster behavior</a:t>
            </a:r>
          </a:p>
          <a:p>
            <a:endParaRPr lang="en-US" dirty="0"/>
          </a:p>
          <a:p>
            <a:r>
              <a:rPr lang="en-US" dirty="0"/>
              <a:t>Accurately describe the plasmon resonances of large, finite clusters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47</a:t>
            </a:fld>
            <a:endParaRPr lang="en-US"/>
          </a:p>
        </p:txBody>
      </p:sp>
      <p:sp>
        <p:nvSpPr>
          <p:cNvPr id="5" name="5-Point Star 4">
            <a:extLst>
              <a:ext uri="{FF2B5EF4-FFF2-40B4-BE49-F238E27FC236}">
                <a16:creationId xmlns:a16="http://schemas.microsoft.com/office/drawing/2014/main" id="{36D937E8-72B3-FA43-931F-21D1433C5E50}"/>
              </a:ext>
            </a:extLst>
          </p:cNvPr>
          <p:cNvSpPr/>
          <p:nvPr/>
        </p:nvSpPr>
        <p:spPr>
          <a:xfrm>
            <a:off x="508000" y="1690688"/>
            <a:ext cx="660400" cy="660400"/>
          </a:xfrm>
          <a:prstGeom prst="star5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19939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421" y="2714240"/>
            <a:ext cx="1412566" cy="1400177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48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2961" y="2714239"/>
            <a:ext cx="1412566" cy="1400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5543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627E49-C0BE-6249-A4D1-7C897CE32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Nanophotonics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0900CC-AC6A-824E-9008-B15B3B3F9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4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1EEB49-1D2D-6F46-A730-D47A47845F0B}"/>
              </a:ext>
            </a:extLst>
          </p:cNvPr>
          <p:cNvSpPr txBox="1"/>
          <p:nvPr/>
        </p:nvSpPr>
        <p:spPr>
          <a:xfrm>
            <a:off x="1713772" y="1843088"/>
            <a:ext cx="29293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Nanotechnology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34B177-D1C4-0E41-827A-1BC6B7377413}"/>
              </a:ext>
            </a:extLst>
          </p:cNvPr>
          <p:cNvSpPr txBox="1"/>
          <p:nvPr/>
        </p:nvSpPr>
        <p:spPr>
          <a:xfrm>
            <a:off x="8095917" y="1843088"/>
            <a:ext cx="18237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Photonics</a:t>
            </a:r>
          </a:p>
        </p:txBody>
      </p:sp>
      <p:sp>
        <p:nvSpPr>
          <p:cNvPr id="9" name="Down Arrow 8">
            <a:extLst>
              <a:ext uri="{FF2B5EF4-FFF2-40B4-BE49-F238E27FC236}">
                <a16:creationId xmlns:a16="http://schemas.microsoft.com/office/drawing/2014/main" id="{D42686E4-3D2F-3245-B379-B6E560A625CB}"/>
              </a:ext>
            </a:extLst>
          </p:cNvPr>
          <p:cNvSpPr/>
          <p:nvPr/>
        </p:nvSpPr>
        <p:spPr>
          <a:xfrm rot="17165473">
            <a:off x="7172285" y="1081087"/>
            <a:ext cx="469900" cy="12192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own Arrow 9">
            <a:extLst>
              <a:ext uri="{FF2B5EF4-FFF2-40B4-BE49-F238E27FC236}">
                <a16:creationId xmlns:a16="http://schemas.microsoft.com/office/drawing/2014/main" id="{E2E6E6BE-D567-E449-8AB9-3B5FB958E368}"/>
              </a:ext>
            </a:extLst>
          </p:cNvPr>
          <p:cNvSpPr/>
          <p:nvPr/>
        </p:nvSpPr>
        <p:spPr>
          <a:xfrm rot="4434527" flipH="1">
            <a:off x="4657685" y="1081086"/>
            <a:ext cx="469900" cy="12192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984F229-A6FA-764B-89FF-DB216ECDFCA9}"/>
              </a:ext>
            </a:extLst>
          </p:cNvPr>
          <p:cNvCxnSpPr>
            <a:stCxn id="2" idx="2"/>
          </p:cNvCxnSpPr>
          <p:nvPr/>
        </p:nvCxnSpPr>
        <p:spPr>
          <a:xfrm>
            <a:off x="6096000" y="1690688"/>
            <a:ext cx="0" cy="5167312"/>
          </a:xfrm>
          <a:prstGeom prst="line">
            <a:avLst/>
          </a:prstGeom>
          <a:ln w="571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65550060-5535-FF4F-B5DD-A98BF6DF3036}"/>
              </a:ext>
            </a:extLst>
          </p:cNvPr>
          <p:cNvSpPr/>
          <p:nvPr/>
        </p:nvSpPr>
        <p:spPr>
          <a:xfrm>
            <a:off x="6096000" y="1295979"/>
            <a:ext cx="6096000" cy="5562021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1404DD-81A7-1749-9F42-6B0A1FE9F407}"/>
              </a:ext>
            </a:extLst>
          </p:cNvPr>
          <p:cNvSpPr txBox="1"/>
          <p:nvPr/>
        </p:nvSpPr>
        <p:spPr>
          <a:xfrm>
            <a:off x="965201" y="2831581"/>
            <a:ext cx="4426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Feynman: “there’s room at the bottom” 1954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F23582F-E3B9-9B45-A008-54C34AA3F4EC}"/>
              </a:ext>
            </a:extLst>
          </p:cNvPr>
          <p:cNvSpPr txBox="1"/>
          <p:nvPr/>
        </p:nvSpPr>
        <p:spPr>
          <a:xfrm>
            <a:off x="353187" y="4157140"/>
            <a:ext cx="5650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Taniguchi: “on the basic concept of nanotechnology” 1974</a:t>
            </a:r>
          </a:p>
        </p:txBody>
      </p:sp>
    </p:spTree>
    <p:extLst>
      <p:ext uri="{BB962C8B-B14F-4D97-AF65-F5344CB8AC3E}">
        <p14:creationId xmlns:p14="http://schemas.microsoft.com/office/powerpoint/2010/main" val="332030198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49</a:t>
            </a:fld>
            <a:endParaRPr lang="en-US"/>
          </a:p>
        </p:txBody>
      </p:sp>
      <p:sp>
        <p:nvSpPr>
          <p:cNvPr id="40" name="Up Arrow 39"/>
          <p:cNvSpPr/>
          <p:nvPr/>
        </p:nvSpPr>
        <p:spPr>
          <a:xfrm>
            <a:off x="433952" y="201478"/>
            <a:ext cx="309966" cy="6519997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/>
          <p:cNvSpPr txBox="1"/>
          <p:nvPr/>
        </p:nvSpPr>
        <p:spPr>
          <a:xfrm rot="16200000">
            <a:off x="-460878" y="3086732"/>
            <a:ext cx="13222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Energy</a:t>
            </a:r>
          </a:p>
        </p:txBody>
      </p:sp>
      <p:cxnSp>
        <p:nvCxnSpPr>
          <p:cNvPr id="43" name="Straight Connector 42"/>
          <p:cNvCxnSpPr/>
          <p:nvPr/>
        </p:nvCxnSpPr>
        <p:spPr>
          <a:xfrm flipH="1">
            <a:off x="6591276" y="3592971"/>
            <a:ext cx="1328737" cy="2964857"/>
          </a:xfrm>
          <a:prstGeom prst="line">
            <a:avLst/>
          </a:prstGeom>
          <a:ln w="762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4098389" y="3592971"/>
            <a:ext cx="1378461" cy="2964857"/>
          </a:xfrm>
          <a:prstGeom prst="line">
            <a:avLst/>
          </a:prstGeom>
          <a:ln w="762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2983964" y="3592971"/>
            <a:ext cx="1114425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7920013" y="3592971"/>
            <a:ext cx="1114425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5476850" y="6557828"/>
            <a:ext cx="1114425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4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421" y="2915718"/>
            <a:ext cx="1412566" cy="1400177"/>
          </a:xfrm>
          <a:prstGeom prst="rect">
            <a:avLst/>
          </a:prstGeom>
        </p:spPr>
      </p:pic>
      <p:sp>
        <p:nvSpPr>
          <p:cNvPr id="51" name="Down Arrow 50"/>
          <p:cNvSpPr/>
          <p:nvPr/>
        </p:nvSpPr>
        <p:spPr>
          <a:xfrm rot="10800000">
            <a:off x="1802951" y="3120454"/>
            <a:ext cx="421507" cy="978516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2961" y="2915717"/>
            <a:ext cx="1412566" cy="1400177"/>
          </a:xfrm>
          <a:prstGeom prst="rect">
            <a:avLst/>
          </a:prstGeom>
        </p:spPr>
      </p:pic>
      <p:sp>
        <p:nvSpPr>
          <p:cNvPr id="53" name="Down Arrow 52"/>
          <p:cNvSpPr/>
          <p:nvPr/>
        </p:nvSpPr>
        <p:spPr>
          <a:xfrm rot="10800000">
            <a:off x="9828491" y="3120453"/>
            <a:ext cx="421507" cy="978516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4" name="Picture 5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2271" y="5157651"/>
            <a:ext cx="1412566" cy="1400177"/>
          </a:xfrm>
          <a:prstGeom prst="rect">
            <a:avLst/>
          </a:prstGeom>
        </p:spPr>
      </p:pic>
      <p:sp>
        <p:nvSpPr>
          <p:cNvPr id="55" name="Down Arrow 54"/>
          <p:cNvSpPr/>
          <p:nvPr/>
        </p:nvSpPr>
        <p:spPr>
          <a:xfrm rot="10800000">
            <a:off x="5137801" y="5362387"/>
            <a:ext cx="421507" cy="978516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9141" y="5157651"/>
            <a:ext cx="1412566" cy="1400177"/>
          </a:xfrm>
          <a:prstGeom prst="rect">
            <a:avLst/>
          </a:prstGeom>
        </p:spPr>
      </p:pic>
      <p:sp>
        <p:nvSpPr>
          <p:cNvPr id="57" name="Down Arrow 56"/>
          <p:cNvSpPr/>
          <p:nvPr/>
        </p:nvSpPr>
        <p:spPr>
          <a:xfrm>
            <a:off x="6534671" y="5362387"/>
            <a:ext cx="421507" cy="978516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8" name="Straight Connector 57"/>
          <p:cNvCxnSpPr/>
          <p:nvPr/>
        </p:nvCxnSpPr>
        <p:spPr>
          <a:xfrm>
            <a:off x="6582955" y="1598473"/>
            <a:ext cx="1330200" cy="2011238"/>
          </a:xfrm>
          <a:prstGeom prst="line">
            <a:avLst/>
          </a:prstGeom>
          <a:ln w="762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flipH="1">
            <a:off x="4105833" y="1598473"/>
            <a:ext cx="1364160" cy="1982124"/>
          </a:xfrm>
          <a:prstGeom prst="line">
            <a:avLst/>
          </a:prstGeom>
          <a:ln w="762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5469993" y="1598473"/>
            <a:ext cx="1114425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Picture 6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7967" y="198296"/>
            <a:ext cx="1412566" cy="1400177"/>
          </a:xfrm>
          <a:prstGeom prst="rect">
            <a:avLst/>
          </a:prstGeom>
        </p:spPr>
      </p:pic>
      <p:sp>
        <p:nvSpPr>
          <p:cNvPr id="62" name="Down Arrow 61"/>
          <p:cNvSpPr/>
          <p:nvPr/>
        </p:nvSpPr>
        <p:spPr>
          <a:xfrm rot="10800000">
            <a:off x="5153497" y="403032"/>
            <a:ext cx="421507" cy="978516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3" name="Picture 6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4837" y="198296"/>
            <a:ext cx="1412566" cy="1400177"/>
          </a:xfrm>
          <a:prstGeom prst="rect">
            <a:avLst/>
          </a:prstGeom>
        </p:spPr>
      </p:pic>
      <p:sp>
        <p:nvSpPr>
          <p:cNvPr id="64" name="Down Arrow 63"/>
          <p:cNvSpPr/>
          <p:nvPr/>
        </p:nvSpPr>
        <p:spPr>
          <a:xfrm rot="10800000">
            <a:off x="6550367" y="403032"/>
            <a:ext cx="421507" cy="978516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7913155" y="5640891"/>
            <a:ext cx="41640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Lower-energy, anti-parallel, bonding mode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257821" y="1346129"/>
            <a:ext cx="4263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Higher-energy, parallel, anti-bonding mode </a:t>
            </a:r>
          </a:p>
        </p:txBody>
      </p:sp>
    </p:spTree>
    <p:extLst>
      <p:ext uri="{BB962C8B-B14F-4D97-AF65-F5344CB8AC3E}">
        <p14:creationId xmlns:p14="http://schemas.microsoft.com/office/powerpoint/2010/main" val="88785290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Dipole-dipole interaction energy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50</a:t>
            </a:fld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>
            <a:off x="8951123" y="2308562"/>
            <a:ext cx="2511189" cy="0"/>
          </a:xfrm>
          <a:prstGeom prst="line">
            <a:avLst/>
          </a:prstGeom>
          <a:ln w="571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4840" y="1614568"/>
            <a:ext cx="1412566" cy="1400177"/>
          </a:xfrm>
          <a:prstGeom prst="rect">
            <a:avLst/>
          </a:prstGeom>
        </p:spPr>
      </p:pic>
      <p:sp>
        <p:nvSpPr>
          <p:cNvPr id="9" name="Down Arrow 8"/>
          <p:cNvSpPr/>
          <p:nvPr/>
        </p:nvSpPr>
        <p:spPr>
          <a:xfrm rot="10800000">
            <a:off x="8740370" y="1819304"/>
            <a:ext cx="421507" cy="978516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6029" y="1614568"/>
            <a:ext cx="1412566" cy="1400177"/>
          </a:xfrm>
          <a:prstGeom prst="rect">
            <a:avLst/>
          </a:prstGeom>
        </p:spPr>
      </p:pic>
      <p:sp>
        <p:nvSpPr>
          <p:cNvPr id="11" name="Down Arrow 10"/>
          <p:cNvSpPr/>
          <p:nvPr/>
        </p:nvSpPr>
        <p:spPr>
          <a:xfrm rot="10800000">
            <a:off x="11251559" y="1819304"/>
            <a:ext cx="421507" cy="978516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8" t="82686" r="-2338" b="-608"/>
          <a:stretch/>
        </p:blipFill>
        <p:spPr>
          <a:xfrm>
            <a:off x="10026342" y="1820406"/>
            <a:ext cx="558800" cy="450669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>
            <a:off x="9657406" y="2314657"/>
            <a:ext cx="324794" cy="0"/>
          </a:xfrm>
          <a:prstGeom prst="line">
            <a:avLst/>
          </a:prstGeom>
          <a:ln w="57150">
            <a:solidFill>
              <a:schemeClr val="tx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8" t="54959" r="-1698" b="27119"/>
          <a:stretch/>
        </p:blipFill>
        <p:spPr>
          <a:xfrm>
            <a:off x="9657406" y="2392519"/>
            <a:ext cx="558800" cy="45066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12" t="57242"/>
          <a:stretch/>
        </p:blipFill>
        <p:spPr>
          <a:xfrm>
            <a:off x="11069972" y="2491367"/>
            <a:ext cx="454335" cy="48872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14" b="63330"/>
          <a:stretch/>
        </p:blipFill>
        <p:spPr>
          <a:xfrm>
            <a:off x="8461865" y="2519533"/>
            <a:ext cx="438656" cy="41914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F5B0C55-3422-2343-9C0D-394A14C2D6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475" y="2113133"/>
            <a:ext cx="5994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40713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Dipole-dipole interaction energy</a:t>
            </a:r>
          </a:p>
        </p:txBody>
      </p:sp>
      <p:cxnSp>
        <p:nvCxnSpPr>
          <p:cNvPr id="21" name="Straight Connector 20"/>
          <p:cNvCxnSpPr/>
          <p:nvPr/>
        </p:nvCxnSpPr>
        <p:spPr>
          <a:xfrm>
            <a:off x="8951123" y="2308562"/>
            <a:ext cx="2511189" cy="0"/>
          </a:xfrm>
          <a:prstGeom prst="line">
            <a:avLst/>
          </a:prstGeom>
          <a:ln w="571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51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475" y="3306831"/>
            <a:ext cx="11177945" cy="124453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4840" y="1614568"/>
            <a:ext cx="1412566" cy="140017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6029" y="1614568"/>
            <a:ext cx="1412566" cy="1400177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8" t="82686" r="-2338" b="-608"/>
          <a:stretch/>
        </p:blipFill>
        <p:spPr>
          <a:xfrm>
            <a:off x="10026342" y="1820406"/>
            <a:ext cx="558800" cy="450669"/>
          </a:xfrm>
          <a:prstGeom prst="rect">
            <a:avLst/>
          </a:prstGeom>
        </p:spPr>
      </p:pic>
      <p:cxnSp>
        <p:nvCxnSpPr>
          <p:cNvPr id="23" name="Straight Connector 22"/>
          <p:cNvCxnSpPr>
            <a:stCxn id="16" idx="3"/>
          </p:cNvCxnSpPr>
          <p:nvPr/>
        </p:nvCxnSpPr>
        <p:spPr>
          <a:xfrm>
            <a:off x="9657406" y="2314657"/>
            <a:ext cx="324794" cy="0"/>
          </a:xfrm>
          <a:prstGeom prst="line">
            <a:avLst/>
          </a:prstGeom>
          <a:ln w="57150">
            <a:solidFill>
              <a:schemeClr val="tx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8" t="54959" r="-1698" b="27119"/>
          <a:stretch/>
        </p:blipFill>
        <p:spPr>
          <a:xfrm>
            <a:off x="9657406" y="2392519"/>
            <a:ext cx="558800" cy="450669"/>
          </a:xfrm>
          <a:prstGeom prst="rect">
            <a:avLst/>
          </a:prstGeom>
        </p:spPr>
      </p:pic>
      <p:sp>
        <p:nvSpPr>
          <p:cNvPr id="20" name="Down Arrow 19"/>
          <p:cNvSpPr/>
          <p:nvPr/>
        </p:nvSpPr>
        <p:spPr>
          <a:xfrm rot="10800000">
            <a:off x="8740370" y="1819304"/>
            <a:ext cx="421507" cy="978516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Down Arrow 24"/>
          <p:cNvSpPr/>
          <p:nvPr/>
        </p:nvSpPr>
        <p:spPr>
          <a:xfrm rot="10800000">
            <a:off x="11251559" y="1819304"/>
            <a:ext cx="421507" cy="978516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12" t="57242"/>
          <a:stretch/>
        </p:blipFill>
        <p:spPr>
          <a:xfrm>
            <a:off x="11069972" y="2491367"/>
            <a:ext cx="454335" cy="488727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14" b="63330"/>
          <a:stretch/>
        </p:blipFill>
        <p:spPr>
          <a:xfrm>
            <a:off x="8461865" y="2519533"/>
            <a:ext cx="438656" cy="41914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772A315-D360-D346-8FDD-DF3B126477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475" y="2113133"/>
            <a:ext cx="5994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09557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Dipole-dipole interaction energy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52</a:t>
            </a:fld>
            <a:endParaRPr lang="en-US"/>
          </a:p>
        </p:txBody>
      </p:sp>
      <p:sp>
        <p:nvSpPr>
          <p:cNvPr id="3" name="Frame 2"/>
          <p:cNvSpPr/>
          <p:nvPr/>
        </p:nvSpPr>
        <p:spPr>
          <a:xfrm>
            <a:off x="1993072" y="3215099"/>
            <a:ext cx="2293177" cy="1421730"/>
          </a:xfrm>
          <a:prstGeom prst="frame">
            <a:avLst>
              <a:gd name="adj1" fmla="val 542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293144" y="4722296"/>
            <a:ext cx="21717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Near-field Term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475" y="3306831"/>
            <a:ext cx="11177945" cy="1244531"/>
          </a:xfrm>
          <a:prstGeom prst="rect">
            <a:avLst/>
          </a:prstGeom>
        </p:spPr>
      </p:pic>
      <p:cxnSp>
        <p:nvCxnSpPr>
          <p:cNvPr id="25" name="Straight Connector 24"/>
          <p:cNvCxnSpPr/>
          <p:nvPr/>
        </p:nvCxnSpPr>
        <p:spPr>
          <a:xfrm>
            <a:off x="8951123" y="2308562"/>
            <a:ext cx="2511189" cy="0"/>
          </a:xfrm>
          <a:prstGeom prst="line">
            <a:avLst/>
          </a:prstGeom>
          <a:ln w="571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4840" y="1614568"/>
            <a:ext cx="1412566" cy="1400177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6029" y="1614568"/>
            <a:ext cx="1412566" cy="1400177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8" t="82686" r="-2338" b="-608"/>
          <a:stretch/>
        </p:blipFill>
        <p:spPr>
          <a:xfrm>
            <a:off x="10026342" y="1820406"/>
            <a:ext cx="558800" cy="450669"/>
          </a:xfrm>
          <a:prstGeom prst="rect">
            <a:avLst/>
          </a:prstGeom>
        </p:spPr>
      </p:pic>
      <p:cxnSp>
        <p:nvCxnSpPr>
          <p:cNvPr id="31" name="Straight Connector 30"/>
          <p:cNvCxnSpPr/>
          <p:nvPr/>
        </p:nvCxnSpPr>
        <p:spPr>
          <a:xfrm>
            <a:off x="9657406" y="2314657"/>
            <a:ext cx="324794" cy="0"/>
          </a:xfrm>
          <a:prstGeom prst="line">
            <a:avLst/>
          </a:prstGeom>
          <a:ln w="57150">
            <a:solidFill>
              <a:schemeClr val="tx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8" t="54959" r="-1698" b="27119"/>
          <a:stretch/>
        </p:blipFill>
        <p:spPr>
          <a:xfrm>
            <a:off x="9657406" y="2392519"/>
            <a:ext cx="558800" cy="450669"/>
          </a:xfrm>
          <a:prstGeom prst="rect">
            <a:avLst/>
          </a:prstGeom>
        </p:spPr>
      </p:pic>
      <p:sp>
        <p:nvSpPr>
          <p:cNvPr id="18" name="Down Arrow 17"/>
          <p:cNvSpPr/>
          <p:nvPr/>
        </p:nvSpPr>
        <p:spPr>
          <a:xfrm rot="10800000">
            <a:off x="8740370" y="1819304"/>
            <a:ext cx="421507" cy="978516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own Arrow 18"/>
          <p:cNvSpPr/>
          <p:nvPr/>
        </p:nvSpPr>
        <p:spPr>
          <a:xfrm rot="10800000">
            <a:off x="11251559" y="1819304"/>
            <a:ext cx="421507" cy="978516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12" t="57242"/>
          <a:stretch/>
        </p:blipFill>
        <p:spPr>
          <a:xfrm>
            <a:off x="11069972" y="2491367"/>
            <a:ext cx="454335" cy="488727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14" b="63330"/>
          <a:stretch/>
        </p:blipFill>
        <p:spPr>
          <a:xfrm>
            <a:off x="8461865" y="2519533"/>
            <a:ext cx="438656" cy="41914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6FC24E4-7041-B94B-91BA-E96EC0F975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475" y="2113133"/>
            <a:ext cx="5994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1061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Dipole-dipole interaction energy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53</a:t>
            </a:fld>
            <a:endParaRPr lang="en-US"/>
          </a:p>
        </p:txBody>
      </p:sp>
      <p:sp>
        <p:nvSpPr>
          <p:cNvPr id="3" name="Frame 2"/>
          <p:cNvSpPr/>
          <p:nvPr/>
        </p:nvSpPr>
        <p:spPr>
          <a:xfrm>
            <a:off x="1993072" y="3215099"/>
            <a:ext cx="2293177" cy="1421730"/>
          </a:xfrm>
          <a:prstGeom prst="frame">
            <a:avLst>
              <a:gd name="adj1" fmla="val 542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Frame 8"/>
          <p:cNvSpPr/>
          <p:nvPr/>
        </p:nvSpPr>
        <p:spPr>
          <a:xfrm>
            <a:off x="4610099" y="3215099"/>
            <a:ext cx="2705099" cy="1421730"/>
          </a:xfrm>
          <a:prstGeom prst="frame">
            <a:avLst>
              <a:gd name="adj1" fmla="val 542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293144" y="4722296"/>
            <a:ext cx="21717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Near-field Term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743449" y="4722296"/>
            <a:ext cx="24384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Intermediate-field Term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475" y="3306831"/>
            <a:ext cx="11177945" cy="1244531"/>
          </a:xfrm>
          <a:prstGeom prst="rect">
            <a:avLst/>
          </a:prstGeom>
        </p:spPr>
      </p:pic>
      <p:cxnSp>
        <p:nvCxnSpPr>
          <p:cNvPr id="25" name="Straight Connector 24"/>
          <p:cNvCxnSpPr/>
          <p:nvPr/>
        </p:nvCxnSpPr>
        <p:spPr>
          <a:xfrm>
            <a:off x="8951123" y="2308562"/>
            <a:ext cx="2511189" cy="0"/>
          </a:xfrm>
          <a:prstGeom prst="line">
            <a:avLst/>
          </a:prstGeom>
          <a:ln w="571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4840" y="1614568"/>
            <a:ext cx="1412566" cy="1400177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6029" y="1614568"/>
            <a:ext cx="1412566" cy="1400177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8" t="82686" r="-2338" b="-608"/>
          <a:stretch/>
        </p:blipFill>
        <p:spPr>
          <a:xfrm>
            <a:off x="10026342" y="1820406"/>
            <a:ext cx="558800" cy="450669"/>
          </a:xfrm>
          <a:prstGeom prst="rect">
            <a:avLst/>
          </a:prstGeom>
        </p:spPr>
      </p:pic>
      <p:cxnSp>
        <p:nvCxnSpPr>
          <p:cNvPr id="31" name="Straight Connector 30"/>
          <p:cNvCxnSpPr/>
          <p:nvPr/>
        </p:nvCxnSpPr>
        <p:spPr>
          <a:xfrm>
            <a:off x="9657406" y="2314657"/>
            <a:ext cx="324794" cy="0"/>
          </a:xfrm>
          <a:prstGeom prst="line">
            <a:avLst/>
          </a:prstGeom>
          <a:ln w="57150">
            <a:solidFill>
              <a:schemeClr val="tx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8" t="54959" r="-1698" b="27119"/>
          <a:stretch/>
        </p:blipFill>
        <p:spPr>
          <a:xfrm>
            <a:off x="9657406" y="2392519"/>
            <a:ext cx="558800" cy="450669"/>
          </a:xfrm>
          <a:prstGeom prst="rect">
            <a:avLst/>
          </a:prstGeom>
        </p:spPr>
      </p:pic>
      <p:sp>
        <p:nvSpPr>
          <p:cNvPr id="20" name="Down Arrow 19"/>
          <p:cNvSpPr/>
          <p:nvPr/>
        </p:nvSpPr>
        <p:spPr>
          <a:xfrm rot="10800000">
            <a:off x="8740370" y="1819304"/>
            <a:ext cx="421507" cy="978516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Down Arrow 20"/>
          <p:cNvSpPr/>
          <p:nvPr/>
        </p:nvSpPr>
        <p:spPr>
          <a:xfrm rot="10800000">
            <a:off x="11251559" y="1819304"/>
            <a:ext cx="421507" cy="978516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12" t="57242"/>
          <a:stretch/>
        </p:blipFill>
        <p:spPr>
          <a:xfrm>
            <a:off x="11069972" y="2491367"/>
            <a:ext cx="454335" cy="488727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14" b="63330"/>
          <a:stretch/>
        </p:blipFill>
        <p:spPr>
          <a:xfrm>
            <a:off x="8461865" y="2519533"/>
            <a:ext cx="438656" cy="41914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B98155D-9805-454A-B10E-AD0E22A3C9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475" y="2113133"/>
            <a:ext cx="5994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83212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Dipole-dipole interaction energy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54</a:t>
            </a:fld>
            <a:endParaRPr lang="en-US"/>
          </a:p>
        </p:txBody>
      </p:sp>
      <p:sp>
        <p:nvSpPr>
          <p:cNvPr id="3" name="Frame 2"/>
          <p:cNvSpPr/>
          <p:nvPr/>
        </p:nvSpPr>
        <p:spPr>
          <a:xfrm>
            <a:off x="1993072" y="3215099"/>
            <a:ext cx="2293177" cy="1421730"/>
          </a:xfrm>
          <a:prstGeom prst="frame">
            <a:avLst>
              <a:gd name="adj1" fmla="val 542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Frame 8"/>
          <p:cNvSpPr/>
          <p:nvPr/>
        </p:nvSpPr>
        <p:spPr>
          <a:xfrm>
            <a:off x="4610099" y="3215099"/>
            <a:ext cx="2705099" cy="1421730"/>
          </a:xfrm>
          <a:prstGeom prst="frame">
            <a:avLst>
              <a:gd name="adj1" fmla="val 542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Frame 9"/>
          <p:cNvSpPr/>
          <p:nvPr/>
        </p:nvSpPr>
        <p:spPr>
          <a:xfrm>
            <a:off x="7762388" y="3215099"/>
            <a:ext cx="2537311" cy="1421730"/>
          </a:xfrm>
          <a:prstGeom prst="frame">
            <a:avLst>
              <a:gd name="adj1" fmla="val 542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293144" y="4722296"/>
            <a:ext cx="21717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Near-field Term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743449" y="4722296"/>
            <a:ext cx="24384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Intermediate-field Term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810500" y="4722296"/>
            <a:ext cx="21717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Far-field Term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475" y="3306831"/>
            <a:ext cx="11177945" cy="1244531"/>
          </a:xfrm>
          <a:prstGeom prst="rect">
            <a:avLst/>
          </a:prstGeom>
        </p:spPr>
      </p:pic>
      <p:cxnSp>
        <p:nvCxnSpPr>
          <p:cNvPr id="25" name="Straight Connector 24"/>
          <p:cNvCxnSpPr/>
          <p:nvPr/>
        </p:nvCxnSpPr>
        <p:spPr>
          <a:xfrm>
            <a:off x="8951123" y="2308562"/>
            <a:ext cx="2511189" cy="0"/>
          </a:xfrm>
          <a:prstGeom prst="line">
            <a:avLst/>
          </a:prstGeom>
          <a:ln w="571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4840" y="1614568"/>
            <a:ext cx="1412566" cy="1400177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6029" y="1614568"/>
            <a:ext cx="1412566" cy="1400177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8" t="82686" r="-2338" b="-608"/>
          <a:stretch/>
        </p:blipFill>
        <p:spPr>
          <a:xfrm>
            <a:off x="10026342" y="1820406"/>
            <a:ext cx="558800" cy="450669"/>
          </a:xfrm>
          <a:prstGeom prst="rect">
            <a:avLst/>
          </a:prstGeom>
        </p:spPr>
      </p:pic>
      <p:cxnSp>
        <p:nvCxnSpPr>
          <p:cNvPr id="31" name="Straight Connector 30"/>
          <p:cNvCxnSpPr/>
          <p:nvPr/>
        </p:nvCxnSpPr>
        <p:spPr>
          <a:xfrm>
            <a:off x="9657406" y="2314657"/>
            <a:ext cx="324794" cy="0"/>
          </a:xfrm>
          <a:prstGeom prst="line">
            <a:avLst/>
          </a:prstGeom>
          <a:ln w="57150">
            <a:solidFill>
              <a:schemeClr val="tx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8" t="54959" r="-1698" b="27119"/>
          <a:stretch/>
        </p:blipFill>
        <p:spPr>
          <a:xfrm>
            <a:off x="9657406" y="2392519"/>
            <a:ext cx="558800" cy="450669"/>
          </a:xfrm>
          <a:prstGeom prst="rect">
            <a:avLst/>
          </a:prstGeom>
        </p:spPr>
      </p:pic>
      <p:sp>
        <p:nvSpPr>
          <p:cNvPr id="22" name="Down Arrow 21"/>
          <p:cNvSpPr/>
          <p:nvPr/>
        </p:nvSpPr>
        <p:spPr>
          <a:xfrm rot="10800000">
            <a:off x="8740370" y="1819304"/>
            <a:ext cx="421507" cy="978516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Down Arrow 22"/>
          <p:cNvSpPr/>
          <p:nvPr/>
        </p:nvSpPr>
        <p:spPr>
          <a:xfrm rot="10800000">
            <a:off x="11251559" y="1819304"/>
            <a:ext cx="421507" cy="978516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12" t="57242"/>
          <a:stretch/>
        </p:blipFill>
        <p:spPr>
          <a:xfrm>
            <a:off x="11069972" y="2491367"/>
            <a:ext cx="454335" cy="488727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14" b="63330"/>
          <a:stretch/>
        </p:blipFill>
        <p:spPr>
          <a:xfrm>
            <a:off x="8461865" y="2519533"/>
            <a:ext cx="438656" cy="41914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49BEC2F-2075-B043-A51C-16DF6608D9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475" y="2113133"/>
            <a:ext cx="5994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53269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Dipole-dipole interaction energy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55</a:t>
            </a:fld>
            <a:endParaRPr lang="en-US"/>
          </a:p>
        </p:txBody>
      </p:sp>
      <p:sp>
        <p:nvSpPr>
          <p:cNvPr id="3" name="Frame 2"/>
          <p:cNvSpPr/>
          <p:nvPr/>
        </p:nvSpPr>
        <p:spPr>
          <a:xfrm>
            <a:off x="1993072" y="3215099"/>
            <a:ext cx="2293177" cy="1421730"/>
          </a:xfrm>
          <a:prstGeom prst="frame">
            <a:avLst>
              <a:gd name="adj1" fmla="val 542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Frame 8"/>
          <p:cNvSpPr/>
          <p:nvPr/>
        </p:nvSpPr>
        <p:spPr>
          <a:xfrm>
            <a:off x="4610099" y="3215099"/>
            <a:ext cx="2705099" cy="1421730"/>
          </a:xfrm>
          <a:prstGeom prst="frame">
            <a:avLst>
              <a:gd name="adj1" fmla="val 542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Frame 9"/>
          <p:cNvSpPr/>
          <p:nvPr/>
        </p:nvSpPr>
        <p:spPr>
          <a:xfrm>
            <a:off x="7762388" y="3215099"/>
            <a:ext cx="2537311" cy="1421730"/>
          </a:xfrm>
          <a:prstGeom prst="frame">
            <a:avLst>
              <a:gd name="adj1" fmla="val 542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293144" y="4722296"/>
            <a:ext cx="21717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Near-field Term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743449" y="4722296"/>
            <a:ext cx="24384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Intermediate-field Term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810500" y="4722296"/>
            <a:ext cx="21717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Far-field Term</a:t>
            </a:r>
          </a:p>
        </p:txBody>
      </p:sp>
      <p:sp>
        <p:nvSpPr>
          <p:cNvPr id="14" name="Frame 13"/>
          <p:cNvSpPr/>
          <p:nvPr/>
        </p:nvSpPr>
        <p:spPr>
          <a:xfrm>
            <a:off x="10540784" y="3495676"/>
            <a:ext cx="1439406" cy="647700"/>
          </a:xfrm>
          <a:prstGeom prst="frame">
            <a:avLst>
              <a:gd name="adj1" fmla="val 5420"/>
            </a:avLst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475" y="3306831"/>
            <a:ext cx="11177945" cy="1244531"/>
          </a:xfrm>
          <a:prstGeom prst="rect">
            <a:avLst/>
          </a:prstGeom>
        </p:spPr>
      </p:pic>
      <p:cxnSp>
        <p:nvCxnSpPr>
          <p:cNvPr id="25" name="Straight Connector 24"/>
          <p:cNvCxnSpPr/>
          <p:nvPr/>
        </p:nvCxnSpPr>
        <p:spPr>
          <a:xfrm>
            <a:off x="8951123" y="2308562"/>
            <a:ext cx="2511189" cy="0"/>
          </a:xfrm>
          <a:prstGeom prst="line">
            <a:avLst/>
          </a:prstGeom>
          <a:ln w="571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4840" y="1614568"/>
            <a:ext cx="1412566" cy="1400177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6029" y="1614568"/>
            <a:ext cx="1412566" cy="1400177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8" t="82686" r="-2338" b="-608"/>
          <a:stretch/>
        </p:blipFill>
        <p:spPr>
          <a:xfrm>
            <a:off x="10026342" y="1820406"/>
            <a:ext cx="558800" cy="450669"/>
          </a:xfrm>
          <a:prstGeom prst="rect">
            <a:avLst/>
          </a:prstGeom>
        </p:spPr>
      </p:pic>
      <p:cxnSp>
        <p:nvCxnSpPr>
          <p:cNvPr id="31" name="Straight Connector 30"/>
          <p:cNvCxnSpPr/>
          <p:nvPr/>
        </p:nvCxnSpPr>
        <p:spPr>
          <a:xfrm>
            <a:off x="9657406" y="2314657"/>
            <a:ext cx="324794" cy="0"/>
          </a:xfrm>
          <a:prstGeom prst="line">
            <a:avLst/>
          </a:prstGeom>
          <a:ln w="57150">
            <a:solidFill>
              <a:schemeClr val="tx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8" t="54959" r="-1698" b="27119"/>
          <a:stretch/>
        </p:blipFill>
        <p:spPr>
          <a:xfrm>
            <a:off x="9657406" y="2392519"/>
            <a:ext cx="558800" cy="450669"/>
          </a:xfrm>
          <a:prstGeom prst="rect">
            <a:avLst/>
          </a:prstGeom>
        </p:spPr>
      </p:pic>
      <p:sp>
        <p:nvSpPr>
          <p:cNvPr id="23" name="Down Arrow 22"/>
          <p:cNvSpPr/>
          <p:nvPr/>
        </p:nvSpPr>
        <p:spPr>
          <a:xfrm rot="10800000">
            <a:off x="8740370" y="1819304"/>
            <a:ext cx="421507" cy="978516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Down Arrow 23"/>
          <p:cNvSpPr/>
          <p:nvPr/>
        </p:nvSpPr>
        <p:spPr>
          <a:xfrm rot="10800000">
            <a:off x="11251559" y="1819304"/>
            <a:ext cx="421507" cy="978516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12" t="57242"/>
          <a:stretch/>
        </p:blipFill>
        <p:spPr>
          <a:xfrm>
            <a:off x="11069972" y="2491367"/>
            <a:ext cx="454335" cy="488727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14" b="63330"/>
          <a:stretch/>
        </p:blipFill>
        <p:spPr>
          <a:xfrm>
            <a:off x="8461865" y="2519533"/>
            <a:ext cx="438656" cy="4191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E3A9327-A531-C849-9923-16709067D1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475" y="2113133"/>
            <a:ext cx="5994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181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Taking the </a:t>
            </a:r>
            <a:r>
              <a:rPr lang="en-US" dirty="0" err="1"/>
              <a:t>quasistatic</a:t>
            </a:r>
            <a:r>
              <a:rPr lang="en-US" dirty="0"/>
              <a:t> limit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56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3288" y="3339715"/>
            <a:ext cx="4445424" cy="1403818"/>
          </a:xfrm>
          <a:prstGeom prst="rect">
            <a:avLst/>
          </a:prstGeom>
        </p:spPr>
      </p:pic>
      <p:cxnSp>
        <p:nvCxnSpPr>
          <p:cNvPr id="25" name="Straight Connector 24"/>
          <p:cNvCxnSpPr/>
          <p:nvPr/>
        </p:nvCxnSpPr>
        <p:spPr>
          <a:xfrm>
            <a:off x="8951123" y="2308562"/>
            <a:ext cx="2511189" cy="0"/>
          </a:xfrm>
          <a:prstGeom prst="line">
            <a:avLst/>
          </a:prstGeom>
          <a:ln w="571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4840" y="1614568"/>
            <a:ext cx="1412566" cy="1400177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6029" y="1614568"/>
            <a:ext cx="1412566" cy="1400177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8" t="82686" r="-2338" b="-608"/>
          <a:stretch/>
        </p:blipFill>
        <p:spPr>
          <a:xfrm>
            <a:off x="10026342" y="1820406"/>
            <a:ext cx="558800" cy="450669"/>
          </a:xfrm>
          <a:prstGeom prst="rect">
            <a:avLst/>
          </a:prstGeom>
        </p:spPr>
      </p:pic>
      <p:cxnSp>
        <p:nvCxnSpPr>
          <p:cNvPr id="31" name="Straight Connector 30"/>
          <p:cNvCxnSpPr/>
          <p:nvPr/>
        </p:nvCxnSpPr>
        <p:spPr>
          <a:xfrm>
            <a:off x="9657406" y="2314657"/>
            <a:ext cx="324794" cy="0"/>
          </a:xfrm>
          <a:prstGeom prst="line">
            <a:avLst/>
          </a:prstGeom>
          <a:ln w="57150">
            <a:solidFill>
              <a:schemeClr val="tx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8" t="54959" r="-1698" b="27119"/>
          <a:stretch/>
        </p:blipFill>
        <p:spPr>
          <a:xfrm>
            <a:off x="9657406" y="2392519"/>
            <a:ext cx="558800" cy="450669"/>
          </a:xfrm>
          <a:prstGeom prst="rect">
            <a:avLst/>
          </a:prstGeom>
        </p:spPr>
      </p:pic>
      <p:sp>
        <p:nvSpPr>
          <p:cNvPr id="15" name="Down Arrow 14"/>
          <p:cNvSpPr/>
          <p:nvPr/>
        </p:nvSpPr>
        <p:spPr>
          <a:xfrm rot="10800000">
            <a:off x="8740370" y="1819304"/>
            <a:ext cx="421507" cy="978516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own Arrow 15"/>
          <p:cNvSpPr/>
          <p:nvPr/>
        </p:nvSpPr>
        <p:spPr>
          <a:xfrm rot="10800000">
            <a:off x="11251559" y="1819304"/>
            <a:ext cx="421507" cy="978516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12" t="57242"/>
          <a:stretch/>
        </p:blipFill>
        <p:spPr>
          <a:xfrm>
            <a:off x="11069972" y="2491367"/>
            <a:ext cx="454335" cy="488727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14" b="63330"/>
          <a:stretch/>
        </p:blipFill>
        <p:spPr>
          <a:xfrm>
            <a:off x="8461865" y="2519533"/>
            <a:ext cx="438656" cy="41914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B60E66C-FF0D-A54D-AB47-55CE06DDD3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475" y="2113133"/>
            <a:ext cx="5994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57110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Quasistatic</a:t>
            </a:r>
            <a:r>
              <a:rPr lang="en-US" dirty="0"/>
              <a:t> Interactions of a MNP Dimer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57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0585" y="1690688"/>
            <a:ext cx="6450829" cy="503971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7081" y="5561359"/>
            <a:ext cx="2388038" cy="264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95751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Coupled oscillator equations of motion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58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4700" y="3356769"/>
            <a:ext cx="5562600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3289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627E49-C0BE-6249-A4D1-7C897CE32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Nanophotonics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0900CC-AC6A-824E-9008-B15B3B3F9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5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1EEB49-1D2D-6F46-A730-D47A47845F0B}"/>
              </a:ext>
            </a:extLst>
          </p:cNvPr>
          <p:cNvSpPr txBox="1"/>
          <p:nvPr/>
        </p:nvSpPr>
        <p:spPr>
          <a:xfrm>
            <a:off x="1713772" y="1843088"/>
            <a:ext cx="29293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Nanotechnology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34B177-D1C4-0E41-827A-1BC6B7377413}"/>
              </a:ext>
            </a:extLst>
          </p:cNvPr>
          <p:cNvSpPr txBox="1"/>
          <p:nvPr/>
        </p:nvSpPr>
        <p:spPr>
          <a:xfrm>
            <a:off x="8095917" y="1843088"/>
            <a:ext cx="18237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Photonics</a:t>
            </a:r>
          </a:p>
        </p:txBody>
      </p:sp>
      <p:sp>
        <p:nvSpPr>
          <p:cNvPr id="9" name="Down Arrow 8">
            <a:extLst>
              <a:ext uri="{FF2B5EF4-FFF2-40B4-BE49-F238E27FC236}">
                <a16:creationId xmlns:a16="http://schemas.microsoft.com/office/drawing/2014/main" id="{D42686E4-3D2F-3245-B379-B6E560A625CB}"/>
              </a:ext>
            </a:extLst>
          </p:cNvPr>
          <p:cNvSpPr/>
          <p:nvPr/>
        </p:nvSpPr>
        <p:spPr>
          <a:xfrm rot="17165473">
            <a:off x="7172285" y="1081087"/>
            <a:ext cx="469900" cy="12192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own Arrow 9">
            <a:extLst>
              <a:ext uri="{FF2B5EF4-FFF2-40B4-BE49-F238E27FC236}">
                <a16:creationId xmlns:a16="http://schemas.microsoft.com/office/drawing/2014/main" id="{E2E6E6BE-D567-E449-8AB9-3B5FB958E368}"/>
              </a:ext>
            </a:extLst>
          </p:cNvPr>
          <p:cNvSpPr/>
          <p:nvPr/>
        </p:nvSpPr>
        <p:spPr>
          <a:xfrm rot="4434527" flipH="1">
            <a:off x="4657685" y="1081086"/>
            <a:ext cx="469900" cy="12192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984F229-A6FA-764B-89FF-DB216ECDFCA9}"/>
              </a:ext>
            </a:extLst>
          </p:cNvPr>
          <p:cNvCxnSpPr>
            <a:stCxn id="2" idx="2"/>
          </p:cNvCxnSpPr>
          <p:nvPr/>
        </p:nvCxnSpPr>
        <p:spPr>
          <a:xfrm>
            <a:off x="6096000" y="1690688"/>
            <a:ext cx="0" cy="5167312"/>
          </a:xfrm>
          <a:prstGeom prst="line">
            <a:avLst/>
          </a:prstGeom>
          <a:ln w="571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65550060-5535-FF4F-B5DD-A98BF6DF3036}"/>
              </a:ext>
            </a:extLst>
          </p:cNvPr>
          <p:cNvSpPr/>
          <p:nvPr/>
        </p:nvSpPr>
        <p:spPr>
          <a:xfrm>
            <a:off x="6096000" y="1295979"/>
            <a:ext cx="6096000" cy="5562021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1404DD-81A7-1749-9F42-6B0A1FE9F407}"/>
              </a:ext>
            </a:extLst>
          </p:cNvPr>
          <p:cNvSpPr txBox="1"/>
          <p:nvPr/>
        </p:nvSpPr>
        <p:spPr>
          <a:xfrm>
            <a:off x="965201" y="2831581"/>
            <a:ext cx="4426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Feynman: “there’s room at the bottom” 1954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F23582F-E3B9-9B45-A008-54C34AA3F4EC}"/>
              </a:ext>
            </a:extLst>
          </p:cNvPr>
          <p:cNvSpPr txBox="1"/>
          <p:nvPr/>
        </p:nvSpPr>
        <p:spPr>
          <a:xfrm>
            <a:off x="353187" y="4157140"/>
            <a:ext cx="5650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Taniguchi: “on the basic concept of nanotechnology” 1974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EFE6983-CBEF-6841-87E5-5ADB1CB6819B}"/>
              </a:ext>
            </a:extLst>
          </p:cNvPr>
          <p:cNvSpPr txBox="1"/>
          <p:nvPr/>
        </p:nvSpPr>
        <p:spPr>
          <a:xfrm>
            <a:off x="1144114" y="5482699"/>
            <a:ext cx="4068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Drexler: “molecular manufacturing” 1981</a:t>
            </a:r>
          </a:p>
        </p:txBody>
      </p:sp>
    </p:spTree>
    <p:extLst>
      <p:ext uri="{BB962C8B-B14F-4D97-AF65-F5344CB8AC3E}">
        <p14:creationId xmlns:p14="http://schemas.microsoft.com/office/powerpoint/2010/main" val="182680778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Solving coupled oscillator equations of motion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59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663778"/>
            <a:ext cx="4635500" cy="8255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500" y="2095500"/>
            <a:ext cx="7239000" cy="1117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7235" y="4549478"/>
            <a:ext cx="3594100" cy="1054100"/>
          </a:xfrm>
          <a:prstGeom prst="rect">
            <a:avLst/>
          </a:prstGeom>
        </p:spPr>
      </p:pic>
      <p:sp>
        <p:nvSpPr>
          <p:cNvPr id="11" name="Down Arrow 10"/>
          <p:cNvSpPr/>
          <p:nvPr/>
        </p:nvSpPr>
        <p:spPr>
          <a:xfrm rot="2676639">
            <a:off x="4456387" y="3254517"/>
            <a:ext cx="630621" cy="129496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Down Arrow 11"/>
          <p:cNvSpPr/>
          <p:nvPr/>
        </p:nvSpPr>
        <p:spPr>
          <a:xfrm rot="18957834">
            <a:off x="7139106" y="3256790"/>
            <a:ext cx="630621" cy="129496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17342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an arbitrary number of nanoparticles: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60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6950" y="3490119"/>
            <a:ext cx="5118100" cy="1066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3D5EDD3-2569-634D-8E85-080648B129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185" y="5138735"/>
            <a:ext cx="1412566" cy="140017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FF10E41-0C44-FA4B-AEE1-769A9510CD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468" y="3490119"/>
            <a:ext cx="1412566" cy="140017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AB94252-DAD5-F641-BE03-8D7D9C570B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8751" y="1841503"/>
            <a:ext cx="1412566" cy="140017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F96CE0A-3418-FB4F-B443-5FE7599353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543" y="5138735"/>
            <a:ext cx="1412566" cy="140017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160C75F-4F62-4548-A310-2CBC0E809C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2109" y="1841503"/>
            <a:ext cx="1412566" cy="140017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64A785B-A6B0-DE45-AA8F-F2DB9D7B1A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2901" y="5138735"/>
            <a:ext cx="1412566" cy="140017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B114125-E9C0-EA47-8914-DF21B03FDF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5467" y="1841503"/>
            <a:ext cx="1412566" cy="140017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7E8D185-06D0-8B44-B420-86B08A7B1F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6259" y="5138735"/>
            <a:ext cx="1412566" cy="140017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0FEE437-D906-1741-A983-2FB5CE9B98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8825" y="1841503"/>
            <a:ext cx="1412566" cy="140017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5769175-EB45-3B40-A0BD-FF09D96C66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9617" y="5138735"/>
            <a:ext cx="1412566" cy="140017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F4B8B76-F830-D746-A1E8-31FE4472A3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5900" y="3490119"/>
            <a:ext cx="1412566" cy="140017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4B94A8D-A2AC-504F-BC3A-3A1A963E27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2183" y="1841503"/>
            <a:ext cx="1412566" cy="1400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64503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for today: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Learn what a plasmon is and why we should care</a:t>
            </a:r>
          </a:p>
          <a:p>
            <a:endParaRPr lang="en-US" dirty="0"/>
          </a:p>
          <a:p>
            <a:r>
              <a:rPr lang="en-US" dirty="0"/>
              <a:t>Learn how plasmons behave in clusters of metal nanoparticles</a:t>
            </a:r>
          </a:p>
          <a:p>
            <a:endParaRPr lang="en-US" dirty="0"/>
          </a:p>
          <a:p>
            <a:r>
              <a:rPr lang="en-US" dirty="0"/>
              <a:t>Qualify and quantify plasmon hybridization in mixed-metal, mixed-geometry clusters</a:t>
            </a:r>
          </a:p>
          <a:p>
            <a:endParaRPr lang="en-US" dirty="0"/>
          </a:p>
          <a:p>
            <a:r>
              <a:rPr lang="en-US" dirty="0"/>
              <a:t>Introduce size and magnetic effects to our model of cluster behavior</a:t>
            </a:r>
          </a:p>
          <a:p>
            <a:endParaRPr lang="en-US" dirty="0"/>
          </a:p>
          <a:p>
            <a:r>
              <a:rPr lang="en-US" dirty="0"/>
              <a:t>Accurately describe the plasmon resonances of large, finite clusters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61</a:t>
            </a:fld>
            <a:endParaRPr lang="en-US"/>
          </a:p>
        </p:txBody>
      </p:sp>
      <p:sp>
        <p:nvSpPr>
          <p:cNvPr id="5" name="5-Point Star 4">
            <a:extLst>
              <a:ext uri="{FF2B5EF4-FFF2-40B4-BE49-F238E27FC236}">
                <a16:creationId xmlns:a16="http://schemas.microsoft.com/office/drawing/2014/main" id="{36D937E8-72B3-FA43-931F-21D1433C5E50}"/>
              </a:ext>
            </a:extLst>
          </p:cNvPr>
          <p:cNvSpPr/>
          <p:nvPr/>
        </p:nvSpPr>
        <p:spPr>
          <a:xfrm>
            <a:off x="508000" y="1690688"/>
            <a:ext cx="660400" cy="660400"/>
          </a:xfrm>
          <a:prstGeom prst="star5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7696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for today: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Learn what a plasmon is and why we should care</a:t>
            </a:r>
          </a:p>
          <a:p>
            <a:endParaRPr lang="en-US" dirty="0"/>
          </a:p>
          <a:p>
            <a:r>
              <a:rPr lang="en-US" dirty="0"/>
              <a:t>Learn how plasmons behave in clusters of metal nanoparticles</a:t>
            </a:r>
          </a:p>
          <a:p>
            <a:endParaRPr lang="en-US" dirty="0"/>
          </a:p>
          <a:p>
            <a:r>
              <a:rPr lang="en-US" b="1" dirty="0"/>
              <a:t>Qualify and quantify plasmon hybridization in mixed-metal, mixed-geometry clusters</a:t>
            </a:r>
          </a:p>
          <a:p>
            <a:endParaRPr lang="en-US" dirty="0"/>
          </a:p>
          <a:p>
            <a:r>
              <a:rPr lang="en-US" dirty="0"/>
              <a:t>Introduce size and magnetic effects to our model of cluster behavior</a:t>
            </a:r>
          </a:p>
          <a:p>
            <a:endParaRPr lang="en-US" dirty="0"/>
          </a:p>
          <a:p>
            <a:r>
              <a:rPr lang="en-US" dirty="0"/>
              <a:t>Accurately describe the plasmon resonances of large, finite clusters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62</a:t>
            </a:fld>
            <a:endParaRPr lang="en-US"/>
          </a:p>
        </p:txBody>
      </p:sp>
      <p:sp>
        <p:nvSpPr>
          <p:cNvPr id="5" name="5-Point Star 4">
            <a:extLst>
              <a:ext uri="{FF2B5EF4-FFF2-40B4-BE49-F238E27FC236}">
                <a16:creationId xmlns:a16="http://schemas.microsoft.com/office/drawing/2014/main" id="{36D937E8-72B3-FA43-931F-21D1433C5E50}"/>
              </a:ext>
            </a:extLst>
          </p:cNvPr>
          <p:cNvSpPr/>
          <p:nvPr/>
        </p:nvSpPr>
        <p:spPr>
          <a:xfrm>
            <a:off x="508000" y="1690688"/>
            <a:ext cx="660400" cy="660400"/>
          </a:xfrm>
          <a:prstGeom prst="star5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5-Point Star 5">
            <a:extLst>
              <a:ext uri="{FF2B5EF4-FFF2-40B4-BE49-F238E27FC236}">
                <a16:creationId xmlns:a16="http://schemas.microsoft.com/office/drawing/2014/main" id="{07C7124E-5DC7-6242-AD54-E44010456431}"/>
              </a:ext>
            </a:extLst>
          </p:cNvPr>
          <p:cNvSpPr/>
          <p:nvPr/>
        </p:nvSpPr>
        <p:spPr>
          <a:xfrm>
            <a:off x="508000" y="2562225"/>
            <a:ext cx="660400" cy="660400"/>
          </a:xfrm>
          <a:prstGeom prst="star5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6911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Past and present 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S. C. </a:t>
            </a:r>
            <a:r>
              <a:rPr lang="en-US" dirty="0" err="1"/>
              <a:t>Quillin</a:t>
            </a:r>
            <a:r>
              <a:rPr lang="en-US" dirty="0"/>
              <a:t>, C. </a:t>
            </a:r>
            <a:r>
              <a:rPr lang="en-US" dirty="0" err="1"/>
              <a:t>Cherqui</a:t>
            </a:r>
            <a:r>
              <a:rPr lang="en-US" dirty="0"/>
              <a:t>, </a:t>
            </a:r>
            <a:r>
              <a:rPr lang="en-US" b="1" dirty="0"/>
              <a:t>N. P. </a:t>
            </a:r>
            <a:r>
              <a:rPr lang="en-US" b="1" dirty="0" err="1"/>
              <a:t>Montoni</a:t>
            </a:r>
            <a:r>
              <a:rPr lang="en-US" dirty="0"/>
              <a:t>, G. Li, J. P. Camden, and D. J. </a:t>
            </a:r>
            <a:r>
              <a:rPr lang="en-US" dirty="0" err="1"/>
              <a:t>Masiello</a:t>
            </a:r>
            <a:r>
              <a:rPr lang="en-US" dirty="0"/>
              <a:t>. “Imaging Plasmon Hybridization in Metal Nanoparticle Aggregates Using Electron Energy-Loss Spectroscopy.” </a:t>
            </a:r>
            <a:r>
              <a:rPr lang="en-US" i="1" dirty="0"/>
              <a:t>J. Phys. Chem. C</a:t>
            </a:r>
            <a:r>
              <a:rPr lang="en-US" dirty="0"/>
              <a:t>, 2016.</a:t>
            </a:r>
          </a:p>
          <a:p>
            <a:r>
              <a:rPr lang="en-US" dirty="0"/>
              <a:t>S. Griffin, </a:t>
            </a:r>
            <a:r>
              <a:rPr lang="en-US" b="1" dirty="0"/>
              <a:t>N. P. </a:t>
            </a:r>
            <a:r>
              <a:rPr lang="en-US" b="1" dirty="0" err="1"/>
              <a:t>Montoni</a:t>
            </a:r>
            <a:r>
              <a:rPr lang="en-US" dirty="0"/>
              <a:t>, G. Li, P. J. </a:t>
            </a:r>
            <a:r>
              <a:rPr lang="en-US" dirty="0" err="1"/>
              <a:t>Straney</a:t>
            </a:r>
            <a:r>
              <a:rPr lang="en-US" dirty="0"/>
              <a:t>, J. E. Millstone, D. J. </a:t>
            </a:r>
            <a:r>
              <a:rPr lang="en-US" dirty="0" err="1"/>
              <a:t>Masiello</a:t>
            </a:r>
            <a:r>
              <a:rPr lang="en-US" dirty="0"/>
              <a:t>, and J. P. Camden. “Imaging Energy Transfer in Pt-Decorated Au </a:t>
            </a:r>
            <a:r>
              <a:rPr lang="en-US" dirty="0" err="1"/>
              <a:t>Nanoprisms</a:t>
            </a:r>
            <a:r>
              <a:rPr lang="en-US" dirty="0"/>
              <a:t> via Electron Energy-Loss Spectroscopy.” </a:t>
            </a:r>
            <a:r>
              <a:rPr lang="en-US" i="1" dirty="0"/>
              <a:t>J. Phys. Chem. Lett.,</a:t>
            </a:r>
            <a:r>
              <a:rPr lang="en-US" dirty="0"/>
              <a:t> 2016.</a:t>
            </a:r>
          </a:p>
          <a:p>
            <a:r>
              <a:rPr lang="en-US" dirty="0"/>
              <a:t>C. </a:t>
            </a:r>
            <a:r>
              <a:rPr lang="en-US" dirty="0" err="1"/>
              <a:t>Cherqui</a:t>
            </a:r>
            <a:r>
              <a:rPr lang="en-US" dirty="0"/>
              <a:t>, Y. Wu, G. Li, S. C. </a:t>
            </a:r>
            <a:r>
              <a:rPr lang="en-US" dirty="0" err="1"/>
              <a:t>Quillin</a:t>
            </a:r>
            <a:r>
              <a:rPr lang="en-US" dirty="0"/>
              <a:t>, J. A. </a:t>
            </a:r>
            <a:r>
              <a:rPr lang="en-US" dirty="0" err="1"/>
              <a:t>Busche</a:t>
            </a:r>
            <a:r>
              <a:rPr lang="en-US" dirty="0"/>
              <a:t>, N. Thakkar, C. West, </a:t>
            </a:r>
            <a:r>
              <a:rPr lang="en-US" b="1" dirty="0"/>
              <a:t>N. P. </a:t>
            </a:r>
            <a:r>
              <a:rPr lang="en-US" b="1" dirty="0" err="1"/>
              <a:t>Montoni</a:t>
            </a:r>
            <a:r>
              <a:rPr lang="en-US" dirty="0"/>
              <a:t>, P. D. Rack, J. P. Camden, and D. J. </a:t>
            </a:r>
            <a:r>
              <a:rPr lang="en-US" dirty="0" err="1"/>
              <a:t>Masiello</a:t>
            </a:r>
            <a:r>
              <a:rPr lang="en-US" dirty="0"/>
              <a:t>. “STEM/EELS Imaging of Magnetic Hybridization in Symmetric and Symmetry-Broken Plasmon Oligomer Dimers and All-Magnetic </a:t>
            </a:r>
            <a:r>
              <a:rPr lang="en-US" dirty="0" err="1"/>
              <a:t>Fano</a:t>
            </a:r>
            <a:r>
              <a:rPr lang="en-US" dirty="0"/>
              <a:t> Interference.” </a:t>
            </a:r>
            <a:r>
              <a:rPr lang="en-US" i="1" dirty="0"/>
              <a:t>Nano Lett.</a:t>
            </a:r>
            <a:r>
              <a:rPr lang="en-US" dirty="0"/>
              <a:t> 2016.</a:t>
            </a:r>
          </a:p>
          <a:p>
            <a:r>
              <a:rPr lang="en-US" dirty="0"/>
              <a:t>N. Thakkar, </a:t>
            </a:r>
            <a:r>
              <a:rPr lang="en-US" b="1" dirty="0"/>
              <a:t>N. P. </a:t>
            </a:r>
            <a:r>
              <a:rPr lang="en-US" b="1" dirty="0" err="1"/>
              <a:t>Montoni</a:t>
            </a:r>
            <a:r>
              <a:rPr lang="en-US" dirty="0"/>
              <a:t>, C. </a:t>
            </a:r>
            <a:r>
              <a:rPr lang="en-US" dirty="0" err="1"/>
              <a:t>Cherqui</a:t>
            </a:r>
            <a:r>
              <a:rPr lang="en-US" dirty="0"/>
              <a:t>, and D. J. </a:t>
            </a:r>
            <a:r>
              <a:rPr lang="en-US" dirty="0" err="1"/>
              <a:t>Masiello</a:t>
            </a:r>
            <a:r>
              <a:rPr lang="en-US" dirty="0"/>
              <a:t>. “Quantum Plasmon Resonances in Active Environments.” </a:t>
            </a:r>
            <a:r>
              <a:rPr lang="en-US" i="1" dirty="0"/>
              <a:t>Phys. Rev. B</a:t>
            </a:r>
            <a:r>
              <a:rPr lang="en-US" dirty="0"/>
              <a:t> 2018.</a:t>
            </a:r>
          </a:p>
          <a:p>
            <a:r>
              <a:rPr lang="en-US" b="1" dirty="0"/>
              <a:t>N. P. </a:t>
            </a:r>
            <a:r>
              <a:rPr lang="en-US" b="1" dirty="0" err="1"/>
              <a:t>Montoni</a:t>
            </a:r>
            <a:r>
              <a:rPr lang="en-US" dirty="0"/>
              <a:t>, S. C. </a:t>
            </a:r>
            <a:r>
              <a:rPr lang="en-US" dirty="0" err="1"/>
              <a:t>Quillin</a:t>
            </a:r>
            <a:r>
              <a:rPr lang="en-US" dirty="0"/>
              <a:t>, C. </a:t>
            </a:r>
            <a:r>
              <a:rPr lang="en-US" dirty="0" err="1"/>
              <a:t>Cherqui</a:t>
            </a:r>
            <a:r>
              <a:rPr lang="en-US" dirty="0"/>
              <a:t>, and D. J. </a:t>
            </a:r>
            <a:r>
              <a:rPr lang="en-US" dirty="0" err="1"/>
              <a:t>Masiello</a:t>
            </a:r>
            <a:r>
              <a:rPr lang="en-US" dirty="0"/>
              <a:t>. “Magnetic Effects in Metal Nanoparticle Arrays.” </a:t>
            </a:r>
            <a:r>
              <a:rPr lang="en-US" i="1" dirty="0"/>
              <a:t>ACS Photonics</a:t>
            </a:r>
            <a:r>
              <a:rPr lang="en-US" dirty="0"/>
              <a:t>, Just Accepted.</a:t>
            </a:r>
          </a:p>
          <a:p>
            <a:r>
              <a:rPr lang="en-US" b="1" dirty="0"/>
              <a:t>N. P. </a:t>
            </a:r>
            <a:r>
              <a:rPr lang="en-US" b="1" dirty="0" err="1"/>
              <a:t>Montoni</a:t>
            </a:r>
            <a:r>
              <a:rPr lang="en-US" dirty="0"/>
              <a:t>, C. A. West, J. A. </a:t>
            </a:r>
            <a:r>
              <a:rPr lang="en-US" dirty="0" err="1"/>
              <a:t>Busche</a:t>
            </a:r>
            <a:r>
              <a:rPr lang="en-US" dirty="0"/>
              <a:t>, P. D. Rack, G. </a:t>
            </a:r>
            <a:r>
              <a:rPr lang="en-US" dirty="0" err="1"/>
              <a:t>Duscher</a:t>
            </a:r>
            <a:r>
              <a:rPr lang="en-US" dirty="0"/>
              <a:t>, and D. J. </a:t>
            </a:r>
            <a:r>
              <a:rPr lang="en-US" dirty="0" err="1"/>
              <a:t>Masiello</a:t>
            </a:r>
            <a:r>
              <a:rPr lang="en-US" dirty="0"/>
              <a:t>. “Stimulated Electron Energy-Loss Spectroscopy.” </a:t>
            </a:r>
            <a:r>
              <a:rPr lang="en-US" i="1" dirty="0"/>
              <a:t>In preparation</a:t>
            </a:r>
            <a:r>
              <a:rPr lang="en-US" dirty="0"/>
              <a:t>, 2018.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63</a:t>
            </a:fld>
            <a:endParaRPr lang="en-US"/>
          </a:p>
        </p:txBody>
      </p:sp>
      <p:sp>
        <p:nvSpPr>
          <p:cNvPr id="6" name="Frame 5"/>
          <p:cNvSpPr/>
          <p:nvPr/>
        </p:nvSpPr>
        <p:spPr>
          <a:xfrm>
            <a:off x="903515" y="2508068"/>
            <a:ext cx="10709366" cy="875212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Frame 6"/>
          <p:cNvSpPr/>
          <p:nvPr/>
        </p:nvSpPr>
        <p:spPr>
          <a:xfrm>
            <a:off x="899159" y="4794069"/>
            <a:ext cx="10709366" cy="666206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916809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91D13-DD01-E746-9093-FE45A55DBB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Imaging Energy Transfer in Pt-Decorated Au </a:t>
            </a:r>
            <a:r>
              <a:rPr lang="en-US" dirty="0" err="1"/>
              <a:t>Nanoprisms</a:t>
            </a:r>
            <a:r>
              <a:rPr lang="en-US" dirty="0"/>
              <a:t> via Electron Energy-Loss Spectroscopy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70E39D-9C81-CD49-AF28-58A8DD98BD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457950"/>
            <a:ext cx="10515600" cy="40957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1600" dirty="0"/>
              <a:t>S. Griffin, </a:t>
            </a:r>
            <a:r>
              <a:rPr lang="en-US" sz="1600" b="1" dirty="0"/>
              <a:t>N. P. </a:t>
            </a:r>
            <a:r>
              <a:rPr lang="en-US" sz="1600" b="1" dirty="0" err="1"/>
              <a:t>Montoni</a:t>
            </a:r>
            <a:r>
              <a:rPr lang="en-US" sz="1600" dirty="0"/>
              <a:t>, G. Li, P. J. </a:t>
            </a:r>
            <a:r>
              <a:rPr lang="en-US" sz="1600" dirty="0" err="1"/>
              <a:t>Straney</a:t>
            </a:r>
            <a:r>
              <a:rPr lang="en-US" sz="1600" dirty="0"/>
              <a:t>, J. E. Millstone, D. J. </a:t>
            </a:r>
            <a:r>
              <a:rPr lang="en-US" sz="1600" dirty="0" err="1"/>
              <a:t>Masiello</a:t>
            </a:r>
            <a:r>
              <a:rPr lang="en-US" sz="1600" dirty="0"/>
              <a:t>, and J. P. Camden. </a:t>
            </a:r>
            <a:r>
              <a:rPr lang="en-US" sz="1600" i="1" dirty="0"/>
              <a:t>J. Phys. Chem. Lett.,</a:t>
            </a:r>
            <a:r>
              <a:rPr lang="en-US" sz="1600" dirty="0"/>
              <a:t> 2016.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221994-8EC0-2D41-B7A8-ABE4F19DB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64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9ECEF6C-C09C-9849-A5E0-8E3C696801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7677" y="1792288"/>
            <a:ext cx="5716645" cy="441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33343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91D13-DD01-E746-9093-FE45A55DBB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Catalysis – molecules adsorb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221994-8EC0-2D41-B7A8-ABE4F19DB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65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1BEA231-B471-6D4F-820B-977279DCDE1E}"/>
              </a:ext>
            </a:extLst>
          </p:cNvPr>
          <p:cNvSpPr/>
          <p:nvPr/>
        </p:nvSpPr>
        <p:spPr>
          <a:xfrm>
            <a:off x="1460500" y="3810000"/>
            <a:ext cx="9436100" cy="2413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79C9955-CDE3-C54C-B0CF-6962CC5C7538}"/>
              </a:ext>
            </a:extLst>
          </p:cNvPr>
          <p:cNvSpPr/>
          <p:nvPr/>
        </p:nvSpPr>
        <p:spPr>
          <a:xfrm>
            <a:off x="2260600" y="3479800"/>
            <a:ext cx="330200" cy="330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9B1DB62-F448-7C41-B074-661A1C81E027}"/>
              </a:ext>
            </a:extLst>
          </p:cNvPr>
          <p:cNvSpPr/>
          <p:nvPr/>
        </p:nvSpPr>
        <p:spPr>
          <a:xfrm>
            <a:off x="1930400" y="3479800"/>
            <a:ext cx="330200" cy="330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5AC0FFA-049C-A74E-8E77-3055F7BF5FAD}"/>
              </a:ext>
            </a:extLst>
          </p:cNvPr>
          <p:cNvSpPr/>
          <p:nvPr/>
        </p:nvSpPr>
        <p:spPr>
          <a:xfrm>
            <a:off x="9753600" y="3479800"/>
            <a:ext cx="330200" cy="330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42175A5-C140-5642-B98B-3FC07BB3944C}"/>
              </a:ext>
            </a:extLst>
          </p:cNvPr>
          <p:cNvSpPr/>
          <p:nvPr/>
        </p:nvSpPr>
        <p:spPr>
          <a:xfrm>
            <a:off x="9423400" y="3479800"/>
            <a:ext cx="330200" cy="330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76086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91D13-DD01-E746-9093-FE45A55DBB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Catalysis – molecules collide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221994-8EC0-2D41-B7A8-ABE4F19DB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66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1BEA231-B471-6D4F-820B-977279DCDE1E}"/>
              </a:ext>
            </a:extLst>
          </p:cNvPr>
          <p:cNvSpPr/>
          <p:nvPr/>
        </p:nvSpPr>
        <p:spPr>
          <a:xfrm>
            <a:off x="1460500" y="3810000"/>
            <a:ext cx="9436100" cy="2413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xplosion 2 2">
            <a:extLst>
              <a:ext uri="{FF2B5EF4-FFF2-40B4-BE49-F238E27FC236}">
                <a16:creationId xmlns:a16="http://schemas.microsoft.com/office/drawing/2014/main" id="{18E5CC15-0E7A-C042-B710-E0C2F370F353}"/>
              </a:ext>
            </a:extLst>
          </p:cNvPr>
          <p:cNvSpPr/>
          <p:nvPr/>
        </p:nvSpPr>
        <p:spPr>
          <a:xfrm>
            <a:off x="3956050" y="2020888"/>
            <a:ext cx="3962400" cy="2919412"/>
          </a:xfrm>
          <a:prstGeom prst="irregularSeal2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79C9955-CDE3-C54C-B0CF-6962CC5C7538}"/>
              </a:ext>
            </a:extLst>
          </p:cNvPr>
          <p:cNvSpPr/>
          <p:nvPr/>
        </p:nvSpPr>
        <p:spPr>
          <a:xfrm>
            <a:off x="5441950" y="3479800"/>
            <a:ext cx="330200" cy="330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9B1DB62-F448-7C41-B074-661A1C81E027}"/>
              </a:ext>
            </a:extLst>
          </p:cNvPr>
          <p:cNvSpPr/>
          <p:nvPr/>
        </p:nvSpPr>
        <p:spPr>
          <a:xfrm>
            <a:off x="5111750" y="3479800"/>
            <a:ext cx="330200" cy="330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5AC0FFA-049C-A74E-8E77-3055F7BF5FAD}"/>
              </a:ext>
            </a:extLst>
          </p:cNvPr>
          <p:cNvSpPr/>
          <p:nvPr/>
        </p:nvSpPr>
        <p:spPr>
          <a:xfrm>
            <a:off x="6102350" y="3479800"/>
            <a:ext cx="330200" cy="330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42175A5-C140-5642-B98B-3FC07BB3944C}"/>
              </a:ext>
            </a:extLst>
          </p:cNvPr>
          <p:cNvSpPr/>
          <p:nvPr/>
        </p:nvSpPr>
        <p:spPr>
          <a:xfrm>
            <a:off x="5772150" y="3479800"/>
            <a:ext cx="330200" cy="330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70109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91D13-DD01-E746-9093-FE45A55DBB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Catalysis – molecules react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221994-8EC0-2D41-B7A8-ABE4F19DB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67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1BEA231-B471-6D4F-820B-977279DCDE1E}"/>
              </a:ext>
            </a:extLst>
          </p:cNvPr>
          <p:cNvSpPr/>
          <p:nvPr/>
        </p:nvSpPr>
        <p:spPr>
          <a:xfrm>
            <a:off x="1460500" y="3810000"/>
            <a:ext cx="9436100" cy="2413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79C9955-CDE3-C54C-B0CF-6962CC5C7538}"/>
              </a:ext>
            </a:extLst>
          </p:cNvPr>
          <p:cNvSpPr/>
          <p:nvPr/>
        </p:nvSpPr>
        <p:spPr>
          <a:xfrm>
            <a:off x="6838950" y="1592263"/>
            <a:ext cx="330200" cy="330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9B1DB62-F448-7C41-B074-661A1C81E027}"/>
              </a:ext>
            </a:extLst>
          </p:cNvPr>
          <p:cNvSpPr/>
          <p:nvPr/>
        </p:nvSpPr>
        <p:spPr>
          <a:xfrm>
            <a:off x="4171950" y="3479800"/>
            <a:ext cx="330200" cy="330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5AC0FFA-049C-A74E-8E77-3055F7BF5FAD}"/>
              </a:ext>
            </a:extLst>
          </p:cNvPr>
          <p:cNvSpPr/>
          <p:nvPr/>
        </p:nvSpPr>
        <p:spPr>
          <a:xfrm>
            <a:off x="7499350" y="1592263"/>
            <a:ext cx="330200" cy="330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42175A5-C140-5642-B98B-3FC07BB3944C}"/>
              </a:ext>
            </a:extLst>
          </p:cNvPr>
          <p:cNvSpPr/>
          <p:nvPr/>
        </p:nvSpPr>
        <p:spPr>
          <a:xfrm>
            <a:off x="7169150" y="1592263"/>
            <a:ext cx="330200" cy="330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38123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91D13-DD01-E746-9093-FE45A55DBB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Can we enhance this process?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221994-8EC0-2D41-B7A8-ABE4F19DB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68</a:t>
            </a:fld>
            <a:endParaRPr lang="en-US"/>
          </a:p>
        </p:txBody>
      </p:sp>
      <p:pic>
        <p:nvPicPr>
          <p:cNvPr id="7" name="Picture 6" descr="uglyprism.pdf">
            <a:extLst>
              <a:ext uri="{FF2B5EF4-FFF2-40B4-BE49-F238E27FC236}">
                <a16:creationId xmlns:a16="http://schemas.microsoft.com/office/drawing/2014/main" id="{BB704717-9BF9-0649-B660-29B1CC25C2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235" b="97647" l="2857" r="9882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4847" y="2305242"/>
            <a:ext cx="4800600" cy="2743200"/>
          </a:xfrm>
          <a:prstGeom prst="rect">
            <a:avLst/>
          </a:prstGeom>
        </p:spPr>
      </p:pic>
      <p:sp>
        <p:nvSpPr>
          <p:cNvPr id="8" name="Left Bracket 7">
            <a:extLst>
              <a:ext uri="{FF2B5EF4-FFF2-40B4-BE49-F238E27FC236}">
                <a16:creationId xmlns:a16="http://schemas.microsoft.com/office/drawing/2014/main" id="{E7B39EE3-1F67-EF47-9753-831D28A87AAF}"/>
              </a:ext>
            </a:extLst>
          </p:cNvPr>
          <p:cNvSpPr/>
          <p:nvPr/>
        </p:nvSpPr>
        <p:spPr>
          <a:xfrm rot="16575579">
            <a:off x="5625869" y="3092916"/>
            <a:ext cx="599995" cy="4479502"/>
          </a:xfrm>
          <a:prstGeom prst="leftBracket">
            <a:avLst/>
          </a:prstGeom>
          <a:ln w="381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Left Bracket 8">
            <a:extLst>
              <a:ext uri="{FF2B5EF4-FFF2-40B4-BE49-F238E27FC236}">
                <a16:creationId xmlns:a16="http://schemas.microsoft.com/office/drawing/2014/main" id="{6400138F-C2C6-4642-A37B-8642EEF656EB}"/>
              </a:ext>
            </a:extLst>
          </p:cNvPr>
          <p:cNvSpPr/>
          <p:nvPr/>
        </p:nvSpPr>
        <p:spPr>
          <a:xfrm rot="275899">
            <a:off x="6368748" y="2315973"/>
            <a:ext cx="307274" cy="985511"/>
          </a:xfrm>
          <a:prstGeom prst="leftBracket">
            <a:avLst/>
          </a:prstGeom>
          <a:ln w="381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7A000A5-0FBB-C449-BF04-27C95D778148}"/>
              </a:ext>
            </a:extLst>
          </p:cNvPr>
          <p:cNvSpPr txBox="1"/>
          <p:nvPr/>
        </p:nvSpPr>
        <p:spPr>
          <a:xfrm>
            <a:off x="5019465" y="2642878"/>
            <a:ext cx="13665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~ 40-50 nm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635F9A3-10FB-1C47-9F77-F97A93B515A6}"/>
              </a:ext>
            </a:extLst>
          </p:cNvPr>
          <p:cNvSpPr txBox="1"/>
          <p:nvPr/>
        </p:nvSpPr>
        <p:spPr>
          <a:xfrm>
            <a:off x="5081417" y="5875086"/>
            <a:ext cx="16264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~ 150-200 nm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9E21FA-7290-6244-A010-DC75B152ED97}"/>
              </a:ext>
            </a:extLst>
          </p:cNvPr>
          <p:cNvSpPr txBox="1"/>
          <p:nvPr/>
        </p:nvSpPr>
        <p:spPr>
          <a:xfrm>
            <a:off x="7861300" y="2642878"/>
            <a:ext cx="3843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Like in a catalytic converter in your car!</a:t>
            </a:r>
          </a:p>
        </p:txBody>
      </p:sp>
    </p:spTree>
    <p:extLst>
      <p:ext uri="{BB962C8B-B14F-4D97-AF65-F5344CB8AC3E}">
        <p14:creationId xmlns:p14="http://schemas.microsoft.com/office/powerpoint/2010/main" val="37478025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627E49-C0BE-6249-A4D1-7C897CE32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Nanophotonics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0900CC-AC6A-824E-9008-B15B3B3F9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6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1EEB49-1D2D-6F46-A730-D47A47845F0B}"/>
              </a:ext>
            </a:extLst>
          </p:cNvPr>
          <p:cNvSpPr txBox="1"/>
          <p:nvPr/>
        </p:nvSpPr>
        <p:spPr>
          <a:xfrm>
            <a:off x="1713772" y="1843088"/>
            <a:ext cx="29293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Nanotechnology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34B177-D1C4-0E41-827A-1BC6B7377413}"/>
              </a:ext>
            </a:extLst>
          </p:cNvPr>
          <p:cNvSpPr txBox="1"/>
          <p:nvPr/>
        </p:nvSpPr>
        <p:spPr>
          <a:xfrm>
            <a:off x="7231196" y="1843088"/>
            <a:ext cx="355315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Photonics</a:t>
            </a:r>
          </a:p>
          <a:p>
            <a:pPr algn="ctr"/>
            <a:r>
              <a:rPr lang="en-US" sz="3200" dirty="0"/>
              <a:t>(photon electronics)</a:t>
            </a:r>
          </a:p>
        </p:txBody>
      </p:sp>
      <p:sp>
        <p:nvSpPr>
          <p:cNvPr id="9" name="Down Arrow 8">
            <a:extLst>
              <a:ext uri="{FF2B5EF4-FFF2-40B4-BE49-F238E27FC236}">
                <a16:creationId xmlns:a16="http://schemas.microsoft.com/office/drawing/2014/main" id="{D42686E4-3D2F-3245-B379-B6E560A625CB}"/>
              </a:ext>
            </a:extLst>
          </p:cNvPr>
          <p:cNvSpPr/>
          <p:nvPr/>
        </p:nvSpPr>
        <p:spPr>
          <a:xfrm rot="17165473">
            <a:off x="7172285" y="1081087"/>
            <a:ext cx="469900" cy="12192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own Arrow 9">
            <a:extLst>
              <a:ext uri="{FF2B5EF4-FFF2-40B4-BE49-F238E27FC236}">
                <a16:creationId xmlns:a16="http://schemas.microsoft.com/office/drawing/2014/main" id="{E2E6E6BE-D567-E449-8AB9-3B5FB958E368}"/>
              </a:ext>
            </a:extLst>
          </p:cNvPr>
          <p:cNvSpPr/>
          <p:nvPr/>
        </p:nvSpPr>
        <p:spPr>
          <a:xfrm rot="4434527" flipH="1">
            <a:off x="4657685" y="1081086"/>
            <a:ext cx="469900" cy="12192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984F229-A6FA-764B-89FF-DB216ECDFCA9}"/>
              </a:ext>
            </a:extLst>
          </p:cNvPr>
          <p:cNvCxnSpPr>
            <a:stCxn id="2" idx="2"/>
          </p:cNvCxnSpPr>
          <p:nvPr/>
        </p:nvCxnSpPr>
        <p:spPr>
          <a:xfrm>
            <a:off x="6096000" y="1690688"/>
            <a:ext cx="0" cy="5167312"/>
          </a:xfrm>
          <a:prstGeom prst="line">
            <a:avLst/>
          </a:prstGeom>
          <a:ln w="571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01404DD-81A7-1749-9F42-6B0A1FE9F407}"/>
              </a:ext>
            </a:extLst>
          </p:cNvPr>
          <p:cNvSpPr txBox="1"/>
          <p:nvPr/>
        </p:nvSpPr>
        <p:spPr>
          <a:xfrm>
            <a:off x="965201" y="2831581"/>
            <a:ext cx="4426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Feynman: “there’s room at the bottom” 1954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F23582F-E3B9-9B45-A008-54C34AA3F4EC}"/>
              </a:ext>
            </a:extLst>
          </p:cNvPr>
          <p:cNvSpPr txBox="1"/>
          <p:nvPr/>
        </p:nvSpPr>
        <p:spPr>
          <a:xfrm>
            <a:off x="353187" y="4157140"/>
            <a:ext cx="5650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Taniguchi: “on the basic concept of nanotechnology” 1974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EFE6983-CBEF-6841-87E5-5ADB1CB6819B}"/>
              </a:ext>
            </a:extLst>
          </p:cNvPr>
          <p:cNvSpPr txBox="1"/>
          <p:nvPr/>
        </p:nvSpPr>
        <p:spPr>
          <a:xfrm>
            <a:off x="1144114" y="5482699"/>
            <a:ext cx="4068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Drexler: “molecular manufacturing” 1981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5550060-5535-FF4F-B5DD-A98BF6DF3036}"/>
              </a:ext>
            </a:extLst>
          </p:cNvPr>
          <p:cNvSpPr/>
          <p:nvPr/>
        </p:nvSpPr>
        <p:spPr>
          <a:xfrm>
            <a:off x="0" y="1295979"/>
            <a:ext cx="6096000" cy="5562021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D06DFFD-02E8-8940-9419-59944BB1A0E0}"/>
              </a:ext>
            </a:extLst>
          </p:cNvPr>
          <p:cNvSpPr txBox="1"/>
          <p:nvPr/>
        </p:nvSpPr>
        <p:spPr>
          <a:xfrm>
            <a:off x="7918692" y="3434084"/>
            <a:ext cx="21781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Bell: the photophone</a:t>
            </a:r>
          </a:p>
        </p:txBody>
      </p:sp>
    </p:spTree>
    <p:extLst>
      <p:ext uri="{BB962C8B-B14F-4D97-AF65-F5344CB8AC3E}">
        <p14:creationId xmlns:p14="http://schemas.microsoft.com/office/powerpoint/2010/main" val="308210987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91D13-DD01-E746-9093-FE45A55DBB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Can we enhance this process?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221994-8EC0-2D41-B7A8-ABE4F19DB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69</a:t>
            </a:fld>
            <a:endParaRPr lang="en-US"/>
          </a:p>
        </p:txBody>
      </p:sp>
      <p:pic>
        <p:nvPicPr>
          <p:cNvPr id="7" name="Picture 6" descr="uglyprism.pdf">
            <a:extLst>
              <a:ext uri="{FF2B5EF4-FFF2-40B4-BE49-F238E27FC236}">
                <a16:creationId xmlns:a16="http://schemas.microsoft.com/office/drawing/2014/main" id="{BB704717-9BF9-0649-B660-29B1CC25C2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235" b="97647" l="2857" r="9882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4847" y="2305242"/>
            <a:ext cx="4800600" cy="2743200"/>
          </a:xfrm>
          <a:prstGeom prst="rect">
            <a:avLst/>
          </a:prstGeom>
        </p:spPr>
      </p:pic>
      <p:sp>
        <p:nvSpPr>
          <p:cNvPr id="8" name="Left Bracket 7">
            <a:extLst>
              <a:ext uri="{FF2B5EF4-FFF2-40B4-BE49-F238E27FC236}">
                <a16:creationId xmlns:a16="http://schemas.microsoft.com/office/drawing/2014/main" id="{E7B39EE3-1F67-EF47-9753-831D28A87AAF}"/>
              </a:ext>
            </a:extLst>
          </p:cNvPr>
          <p:cNvSpPr/>
          <p:nvPr/>
        </p:nvSpPr>
        <p:spPr>
          <a:xfrm rot="16575579">
            <a:off x="5625869" y="3092916"/>
            <a:ext cx="599995" cy="4479502"/>
          </a:xfrm>
          <a:prstGeom prst="leftBracket">
            <a:avLst/>
          </a:prstGeom>
          <a:ln w="381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Left Bracket 8">
            <a:extLst>
              <a:ext uri="{FF2B5EF4-FFF2-40B4-BE49-F238E27FC236}">
                <a16:creationId xmlns:a16="http://schemas.microsoft.com/office/drawing/2014/main" id="{6400138F-C2C6-4642-A37B-8642EEF656EB}"/>
              </a:ext>
            </a:extLst>
          </p:cNvPr>
          <p:cNvSpPr/>
          <p:nvPr/>
        </p:nvSpPr>
        <p:spPr>
          <a:xfrm rot="275899">
            <a:off x="6368748" y="2315973"/>
            <a:ext cx="307274" cy="985511"/>
          </a:xfrm>
          <a:prstGeom prst="leftBracket">
            <a:avLst/>
          </a:prstGeom>
          <a:ln w="381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7A000A5-0FBB-C449-BF04-27C95D778148}"/>
              </a:ext>
            </a:extLst>
          </p:cNvPr>
          <p:cNvSpPr txBox="1"/>
          <p:nvPr/>
        </p:nvSpPr>
        <p:spPr>
          <a:xfrm>
            <a:off x="5019465" y="2642878"/>
            <a:ext cx="13665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~ 40-50 nm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635F9A3-10FB-1C47-9F77-F97A93B515A6}"/>
              </a:ext>
            </a:extLst>
          </p:cNvPr>
          <p:cNvSpPr txBox="1"/>
          <p:nvPr/>
        </p:nvSpPr>
        <p:spPr>
          <a:xfrm>
            <a:off x="5081417" y="5875086"/>
            <a:ext cx="16264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~ 150-200 nm</a:t>
            </a:r>
          </a:p>
        </p:txBody>
      </p:sp>
      <p:pic>
        <p:nvPicPr>
          <p:cNvPr id="12" name="Picture 11" descr="lightarrow.pdf">
            <a:extLst>
              <a:ext uri="{FF2B5EF4-FFF2-40B4-BE49-F238E27FC236}">
                <a16:creationId xmlns:a16="http://schemas.microsoft.com/office/drawing/2014/main" id="{B4CAC136-A97A-2748-AE2A-E0E12CFE62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7436" y="1358010"/>
            <a:ext cx="2098644" cy="2969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6251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91D13-DD01-E746-9093-FE45A55DBB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Can we enhance this process?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221994-8EC0-2D41-B7A8-ABE4F19DB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70</a:t>
            </a:fld>
            <a:endParaRPr lang="en-US"/>
          </a:p>
        </p:txBody>
      </p:sp>
      <p:pic>
        <p:nvPicPr>
          <p:cNvPr id="7" name="Picture 6" descr="uglyprism.pdf">
            <a:extLst>
              <a:ext uri="{FF2B5EF4-FFF2-40B4-BE49-F238E27FC236}">
                <a16:creationId xmlns:a16="http://schemas.microsoft.com/office/drawing/2014/main" id="{BB704717-9BF9-0649-B660-29B1CC25C2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235" b="97647" l="2857" r="9882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4847" y="2305242"/>
            <a:ext cx="4800600" cy="2743200"/>
          </a:xfrm>
          <a:prstGeom prst="rect">
            <a:avLst/>
          </a:prstGeom>
        </p:spPr>
      </p:pic>
      <p:sp>
        <p:nvSpPr>
          <p:cNvPr id="8" name="Left Bracket 7">
            <a:extLst>
              <a:ext uri="{FF2B5EF4-FFF2-40B4-BE49-F238E27FC236}">
                <a16:creationId xmlns:a16="http://schemas.microsoft.com/office/drawing/2014/main" id="{E7B39EE3-1F67-EF47-9753-831D28A87AAF}"/>
              </a:ext>
            </a:extLst>
          </p:cNvPr>
          <p:cNvSpPr/>
          <p:nvPr/>
        </p:nvSpPr>
        <p:spPr>
          <a:xfrm rot="16575579">
            <a:off x="5625869" y="3092916"/>
            <a:ext cx="599995" cy="4479502"/>
          </a:xfrm>
          <a:prstGeom prst="leftBracket">
            <a:avLst/>
          </a:prstGeom>
          <a:ln w="381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Left Bracket 8">
            <a:extLst>
              <a:ext uri="{FF2B5EF4-FFF2-40B4-BE49-F238E27FC236}">
                <a16:creationId xmlns:a16="http://schemas.microsoft.com/office/drawing/2014/main" id="{6400138F-C2C6-4642-A37B-8642EEF656EB}"/>
              </a:ext>
            </a:extLst>
          </p:cNvPr>
          <p:cNvSpPr/>
          <p:nvPr/>
        </p:nvSpPr>
        <p:spPr>
          <a:xfrm rot="275899">
            <a:off x="6368748" y="2315973"/>
            <a:ext cx="307274" cy="985511"/>
          </a:xfrm>
          <a:prstGeom prst="leftBracket">
            <a:avLst/>
          </a:prstGeom>
          <a:ln w="381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7A000A5-0FBB-C449-BF04-27C95D778148}"/>
              </a:ext>
            </a:extLst>
          </p:cNvPr>
          <p:cNvSpPr txBox="1"/>
          <p:nvPr/>
        </p:nvSpPr>
        <p:spPr>
          <a:xfrm>
            <a:off x="5019465" y="2642878"/>
            <a:ext cx="13665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~ 40-50 nm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635F9A3-10FB-1C47-9F77-F97A93B515A6}"/>
              </a:ext>
            </a:extLst>
          </p:cNvPr>
          <p:cNvSpPr txBox="1"/>
          <p:nvPr/>
        </p:nvSpPr>
        <p:spPr>
          <a:xfrm>
            <a:off x="5081417" y="5875086"/>
            <a:ext cx="16264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~ 150-200 nm</a:t>
            </a:r>
          </a:p>
        </p:txBody>
      </p:sp>
      <p:sp>
        <p:nvSpPr>
          <p:cNvPr id="13" name="Curved Left Arrow 12">
            <a:extLst>
              <a:ext uri="{FF2B5EF4-FFF2-40B4-BE49-F238E27FC236}">
                <a16:creationId xmlns:a16="http://schemas.microsoft.com/office/drawing/2014/main" id="{D8C34CE6-D36C-9B45-A1DA-B81EE7D211C6}"/>
              </a:ext>
            </a:extLst>
          </p:cNvPr>
          <p:cNvSpPr/>
          <p:nvPr/>
        </p:nvSpPr>
        <p:spPr>
          <a:xfrm flipV="1">
            <a:off x="7822427" y="2625190"/>
            <a:ext cx="725095" cy="1550504"/>
          </a:xfrm>
          <a:prstGeom prst="curvedLeftArrow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651977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Quick Intro to Electron Energy-Loss Spectroscopy (EELS)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71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C3E4ED0-83A5-4945-9DC6-A9AB9F8835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0815" y="1585444"/>
            <a:ext cx="5930369" cy="495346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BEA5EF0-ED00-F54E-82F9-505A122C0580}"/>
              </a:ext>
            </a:extLst>
          </p:cNvPr>
          <p:cNvSpPr txBox="1"/>
          <p:nvPr/>
        </p:nvSpPr>
        <p:spPr>
          <a:xfrm>
            <a:off x="1703546" y="6488668"/>
            <a:ext cx="8784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Cherqui</a:t>
            </a:r>
            <a:r>
              <a:rPr lang="en-US" dirty="0"/>
              <a:t>, C., Thakkar, N., Li, G., Camden, J. P., and </a:t>
            </a:r>
            <a:r>
              <a:rPr lang="en-US" dirty="0" err="1"/>
              <a:t>Masiello</a:t>
            </a:r>
            <a:r>
              <a:rPr lang="en-US" dirty="0"/>
              <a:t>, D. J. </a:t>
            </a:r>
            <a:r>
              <a:rPr lang="en-US" i="1" dirty="0" err="1"/>
              <a:t>Annu</a:t>
            </a:r>
            <a:r>
              <a:rPr lang="en-US" i="1" dirty="0"/>
              <a:t>. Rev. Phys. Chem.</a:t>
            </a:r>
            <a:r>
              <a:rPr lang="en-US" dirty="0"/>
              <a:t> 2016.</a:t>
            </a:r>
          </a:p>
        </p:txBody>
      </p:sp>
    </p:spTree>
    <p:extLst>
      <p:ext uri="{BB962C8B-B14F-4D97-AF65-F5344CB8AC3E}">
        <p14:creationId xmlns:p14="http://schemas.microsoft.com/office/powerpoint/2010/main" val="117665709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D727F-61E0-8B4A-960D-376C91647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Generate a spectrum…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E92EBA-EE2A-1F48-8E41-0E4E71A60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72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632A40-E95F-BE43-816F-DF5CE08F6A8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94" r="20000" b="70279"/>
          <a:stretch/>
        </p:blipFill>
        <p:spPr>
          <a:xfrm>
            <a:off x="2733489" y="1538169"/>
            <a:ext cx="6360458" cy="5183306"/>
          </a:xfrm>
          <a:prstGeom prst="rect">
            <a:avLst/>
          </a:prstGeom>
        </p:spPr>
      </p:pic>
      <p:sp>
        <p:nvSpPr>
          <p:cNvPr id="6" name="Triangle 5">
            <a:extLst>
              <a:ext uri="{FF2B5EF4-FFF2-40B4-BE49-F238E27FC236}">
                <a16:creationId xmlns:a16="http://schemas.microsoft.com/office/drawing/2014/main" id="{1883593A-4C26-144A-A1C9-726BD05D86FF}"/>
              </a:ext>
            </a:extLst>
          </p:cNvPr>
          <p:cNvSpPr/>
          <p:nvPr/>
        </p:nvSpPr>
        <p:spPr>
          <a:xfrm>
            <a:off x="3909897" y="3076528"/>
            <a:ext cx="2043415" cy="1761565"/>
          </a:xfrm>
          <a:prstGeom prst="triangl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Multiply 6">
            <a:extLst>
              <a:ext uri="{FF2B5EF4-FFF2-40B4-BE49-F238E27FC236}">
                <a16:creationId xmlns:a16="http://schemas.microsoft.com/office/drawing/2014/main" id="{47D7C4A7-19FE-894D-BDA3-B53CF81BFCB1}"/>
              </a:ext>
            </a:extLst>
          </p:cNvPr>
          <p:cNvSpPr/>
          <p:nvPr/>
        </p:nvSpPr>
        <p:spPr>
          <a:xfrm>
            <a:off x="4629045" y="2578986"/>
            <a:ext cx="605118" cy="605118"/>
          </a:xfrm>
          <a:prstGeom prst="mathMultiply">
            <a:avLst>
              <a:gd name="adj1" fmla="val 12409"/>
            </a:avLst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413948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2CE8E9-D871-2B45-864D-F3962DF63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 or generate maps!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7BBE83-C672-0D47-9974-6A5AEDBED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73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B24BFB0-35A7-EB4F-A005-1D36264FD5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1420"/>
          <a:stretch/>
        </p:blipFill>
        <p:spPr>
          <a:xfrm>
            <a:off x="7057160" y="1383722"/>
            <a:ext cx="3619500" cy="6244167"/>
          </a:xfrm>
          <a:prstGeom prst="rect">
            <a:avLst/>
          </a:prstGeom>
        </p:spPr>
      </p:pic>
      <p:sp>
        <p:nvSpPr>
          <p:cNvPr id="5" name="Triangle 4">
            <a:extLst>
              <a:ext uri="{FF2B5EF4-FFF2-40B4-BE49-F238E27FC236}">
                <a16:creationId xmlns:a16="http://schemas.microsoft.com/office/drawing/2014/main" id="{BAD930FD-545F-FE41-A8C0-460DA94F1AC1}"/>
              </a:ext>
            </a:extLst>
          </p:cNvPr>
          <p:cNvSpPr/>
          <p:nvPr/>
        </p:nvSpPr>
        <p:spPr>
          <a:xfrm>
            <a:off x="1904265" y="3529735"/>
            <a:ext cx="2043415" cy="1761565"/>
          </a:xfrm>
          <a:prstGeom prst="triangl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Multiply 6">
            <a:extLst>
              <a:ext uri="{FF2B5EF4-FFF2-40B4-BE49-F238E27FC236}">
                <a16:creationId xmlns:a16="http://schemas.microsoft.com/office/drawing/2014/main" id="{E660EE54-0405-FD4A-AB56-CDC8278B5363}"/>
              </a:ext>
            </a:extLst>
          </p:cNvPr>
          <p:cNvSpPr/>
          <p:nvPr/>
        </p:nvSpPr>
        <p:spPr>
          <a:xfrm>
            <a:off x="2623413" y="3032193"/>
            <a:ext cx="605118" cy="605118"/>
          </a:xfrm>
          <a:prstGeom prst="mathMultiply">
            <a:avLst>
              <a:gd name="adj1" fmla="val 12409"/>
            </a:avLst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Multiply 7">
            <a:extLst>
              <a:ext uri="{FF2B5EF4-FFF2-40B4-BE49-F238E27FC236}">
                <a16:creationId xmlns:a16="http://schemas.microsoft.com/office/drawing/2014/main" id="{1C487571-0576-B846-9139-88A786B116BB}"/>
              </a:ext>
            </a:extLst>
          </p:cNvPr>
          <p:cNvSpPr/>
          <p:nvPr/>
        </p:nvSpPr>
        <p:spPr>
          <a:xfrm>
            <a:off x="1734921" y="3900687"/>
            <a:ext cx="605118" cy="605118"/>
          </a:xfrm>
          <a:prstGeom prst="mathMultiply">
            <a:avLst>
              <a:gd name="adj1" fmla="val 12409"/>
            </a:avLst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Multiply 8">
            <a:extLst>
              <a:ext uri="{FF2B5EF4-FFF2-40B4-BE49-F238E27FC236}">
                <a16:creationId xmlns:a16="http://schemas.microsoft.com/office/drawing/2014/main" id="{3923A4BF-174B-BA45-BDCD-7058D3F2D2CF}"/>
              </a:ext>
            </a:extLst>
          </p:cNvPr>
          <p:cNvSpPr/>
          <p:nvPr/>
        </p:nvSpPr>
        <p:spPr>
          <a:xfrm>
            <a:off x="3246002" y="3805399"/>
            <a:ext cx="605118" cy="605118"/>
          </a:xfrm>
          <a:prstGeom prst="mathMultiply">
            <a:avLst>
              <a:gd name="adj1" fmla="val 12409"/>
            </a:avLst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Multiply 9">
            <a:extLst>
              <a:ext uri="{FF2B5EF4-FFF2-40B4-BE49-F238E27FC236}">
                <a16:creationId xmlns:a16="http://schemas.microsoft.com/office/drawing/2014/main" id="{FC9D1B1E-C686-2749-8A62-D92D638B2BC7}"/>
              </a:ext>
            </a:extLst>
          </p:cNvPr>
          <p:cNvSpPr/>
          <p:nvPr/>
        </p:nvSpPr>
        <p:spPr>
          <a:xfrm>
            <a:off x="3342562" y="5291300"/>
            <a:ext cx="605118" cy="605118"/>
          </a:xfrm>
          <a:prstGeom prst="mathMultiply">
            <a:avLst>
              <a:gd name="adj1" fmla="val 12409"/>
            </a:avLst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Multiply 10">
            <a:extLst>
              <a:ext uri="{FF2B5EF4-FFF2-40B4-BE49-F238E27FC236}">
                <a16:creationId xmlns:a16="http://schemas.microsoft.com/office/drawing/2014/main" id="{AC867BAE-6AB8-EC46-8566-E777D5E3BC52}"/>
              </a:ext>
            </a:extLst>
          </p:cNvPr>
          <p:cNvSpPr/>
          <p:nvPr/>
        </p:nvSpPr>
        <p:spPr>
          <a:xfrm>
            <a:off x="1601706" y="5484042"/>
            <a:ext cx="605118" cy="605118"/>
          </a:xfrm>
          <a:prstGeom prst="mathMultiply">
            <a:avLst>
              <a:gd name="adj1" fmla="val 12409"/>
            </a:avLst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7E64A5C-4E0C-984C-BD59-403FFC098E4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94" r="20000" b="70279"/>
          <a:stretch/>
        </p:blipFill>
        <p:spPr>
          <a:xfrm rot="20229195">
            <a:off x="2936740" y="2346110"/>
            <a:ext cx="1144438" cy="93263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7597F8F-BBE6-8D44-8B77-B606485A615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94" r="20000" b="70279"/>
          <a:stretch/>
        </p:blipFill>
        <p:spPr>
          <a:xfrm>
            <a:off x="3645121" y="3363553"/>
            <a:ext cx="1144438" cy="93263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B02B68D-46B7-3A49-97F6-5AB630E525D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94" r="20000" b="70279"/>
          <a:stretch/>
        </p:blipFill>
        <p:spPr>
          <a:xfrm rot="1868047">
            <a:off x="3947680" y="5176937"/>
            <a:ext cx="1144438" cy="93263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EAAE861-565D-C340-A0F6-333BA454BCE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94" r="20000" b="70279"/>
          <a:stretch/>
        </p:blipFill>
        <p:spPr>
          <a:xfrm rot="13015248">
            <a:off x="848444" y="3476429"/>
            <a:ext cx="1144438" cy="93263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26C4A7A-BA62-3449-B559-C20E2064307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94" r="20000" b="70279"/>
          <a:stretch/>
        </p:blipFill>
        <p:spPr>
          <a:xfrm rot="20163380">
            <a:off x="569173" y="5278205"/>
            <a:ext cx="1144438" cy="932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31941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ED5BD-DFAB-3B45-8CBC-3CDAACEF0F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qualitative model of the </a:t>
            </a:r>
            <a:r>
              <a:rPr lang="en-US" dirty="0" err="1"/>
              <a:t>nanoprism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5D482E-FFE6-E645-889D-D07732D72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74</a:t>
            </a:fld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F7D3DAF-A458-0145-B1E4-8CEA503F424F}"/>
              </a:ext>
            </a:extLst>
          </p:cNvPr>
          <p:cNvSpPr/>
          <p:nvPr/>
        </p:nvSpPr>
        <p:spPr>
          <a:xfrm>
            <a:off x="1373977" y="2727251"/>
            <a:ext cx="914400" cy="9144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B580E9E-B656-294F-B1F8-B37FC53DC18D}"/>
              </a:ext>
            </a:extLst>
          </p:cNvPr>
          <p:cNvSpPr/>
          <p:nvPr/>
        </p:nvSpPr>
        <p:spPr>
          <a:xfrm>
            <a:off x="921546" y="3518521"/>
            <a:ext cx="914400" cy="9144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927DA98-1485-B54D-9AD2-18B1AA8A2176}"/>
              </a:ext>
            </a:extLst>
          </p:cNvPr>
          <p:cNvSpPr/>
          <p:nvPr/>
        </p:nvSpPr>
        <p:spPr>
          <a:xfrm>
            <a:off x="1835946" y="3519223"/>
            <a:ext cx="914400" cy="9144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54EC303-07F4-A049-BF7D-B0E1F81279C1}"/>
              </a:ext>
            </a:extLst>
          </p:cNvPr>
          <p:cNvCxnSpPr>
            <a:stCxn id="5" idx="4"/>
            <a:endCxn id="5" idx="0"/>
          </p:cNvCxnSpPr>
          <p:nvPr/>
        </p:nvCxnSpPr>
        <p:spPr>
          <a:xfrm flipV="1">
            <a:off x="1831177" y="2727251"/>
            <a:ext cx="0" cy="9144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B578477-132E-AF43-A40A-7F6C1D48C38C}"/>
              </a:ext>
            </a:extLst>
          </p:cNvPr>
          <p:cNvCxnSpPr>
            <a:stCxn id="5" idx="2"/>
            <a:endCxn id="5" idx="6"/>
          </p:cNvCxnSpPr>
          <p:nvPr/>
        </p:nvCxnSpPr>
        <p:spPr>
          <a:xfrm>
            <a:off x="1373977" y="3184451"/>
            <a:ext cx="9144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F35A270-42FC-D94F-95B3-5D1B4D193DE7}"/>
              </a:ext>
            </a:extLst>
          </p:cNvPr>
          <p:cNvCxnSpPr>
            <a:stCxn id="6" idx="4"/>
            <a:endCxn id="6" idx="0"/>
          </p:cNvCxnSpPr>
          <p:nvPr/>
        </p:nvCxnSpPr>
        <p:spPr>
          <a:xfrm flipV="1">
            <a:off x="1378746" y="3518521"/>
            <a:ext cx="0" cy="9144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0BD0422-8C68-D448-8369-95258C3F425D}"/>
              </a:ext>
            </a:extLst>
          </p:cNvPr>
          <p:cNvCxnSpPr>
            <a:stCxn id="6" idx="2"/>
            <a:endCxn id="6" idx="6"/>
          </p:cNvCxnSpPr>
          <p:nvPr/>
        </p:nvCxnSpPr>
        <p:spPr>
          <a:xfrm>
            <a:off x="921546" y="3975721"/>
            <a:ext cx="9144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6DA2A9A-B35B-BE43-8248-84AC3D709370}"/>
              </a:ext>
            </a:extLst>
          </p:cNvPr>
          <p:cNvCxnSpPr>
            <a:stCxn id="7" idx="2"/>
            <a:endCxn id="7" idx="6"/>
          </p:cNvCxnSpPr>
          <p:nvPr/>
        </p:nvCxnSpPr>
        <p:spPr>
          <a:xfrm>
            <a:off x="1835946" y="3976423"/>
            <a:ext cx="9144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88DB8DE-3566-604D-8BA4-A427676ADA3B}"/>
              </a:ext>
            </a:extLst>
          </p:cNvPr>
          <p:cNvCxnSpPr>
            <a:stCxn id="7" idx="4"/>
            <a:endCxn id="7" idx="0"/>
          </p:cNvCxnSpPr>
          <p:nvPr/>
        </p:nvCxnSpPr>
        <p:spPr>
          <a:xfrm flipV="1">
            <a:off x="2293146" y="3519223"/>
            <a:ext cx="0" cy="9144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4B6F2BF3-4B0C-3C4C-ABA6-931D9688F6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282" y="5186909"/>
            <a:ext cx="3195789" cy="56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41635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7CEEE0-9EFA-0A41-9956-C6227FAB4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qualitative model of the </a:t>
            </a:r>
            <a:r>
              <a:rPr lang="en-US" dirty="0" err="1"/>
              <a:t>nanoprism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F5C852-4AF3-D143-BE33-6C7F0C2F5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75</a:t>
            </a:fld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292BC1B-94C9-104E-99AE-90468E821951}"/>
              </a:ext>
            </a:extLst>
          </p:cNvPr>
          <p:cNvSpPr/>
          <p:nvPr/>
        </p:nvSpPr>
        <p:spPr>
          <a:xfrm>
            <a:off x="1376369" y="2727260"/>
            <a:ext cx="914400" cy="9144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E4478F5-4C04-6947-A507-EBE2BC1B0B29}"/>
              </a:ext>
            </a:extLst>
          </p:cNvPr>
          <p:cNvSpPr/>
          <p:nvPr/>
        </p:nvSpPr>
        <p:spPr>
          <a:xfrm>
            <a:off x="923938" y="3518530"/>
            <a:ext cx="914400" cy="9144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1BF8EA6-7328-7647-8777-E178A602ED59}"/>
              </a:ext>
            </a:extLst>
          </p:cNvPr>
          <p:cNvSpPr/>
          <p:nvPr/>
        </p:nvSpPr>
        <p:spPr>
          <a:xfrm>
            <a:off x="1838338" y="3519232"/>
            <a:ext cx="914400" cy="9144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788C573-1B56-6D4A-8B18-D71BD2498227}"/>
              </a:ext>
            </a:extLst>
          </p:cNvPr>
          <p:cNvCxnSpPr>
            <a:stCxn id="5" idx="4"/>
            <a:endCxn id="5" idx="0"/>
          </p:cNvCxnSpPr>
          <p:nvPr/>
        </p:nvCxnSpPr>
        <p:spPr>
          <a:xfrm flipV="1">
            <a:off x="1833569" y="2727260"/>
            <a:ext cx="0" cy="9144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CCCE6C3-53D6-EF41-9F89-F2CC8147B4F3}"/>
              </a:ext>
            </a:extLst>
          </p:cNvPr>
          <p:cNvCxnSpPr>
            <a:stCxn id="5" idx="2"/>
            <a:endCxn id="5" idx="6"/>
          </p:cNvCxnSpPr>
          <p:nvPr/>
        </p:nvCxnSpPr>
        <p:spPr>
          <a:xfrm>
            <a:off x="1376369" y="3184460"/>
            <a:ext cx="9144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A7B5B7D-29A6-5241-9FB5-8F123F9D6434}"/>
              </a:ext>
            </a:extLst>
          </p:cNvPr>
          <p:cNvCxnSpPr>
            <a:stCxn id="6" idx="4"/>
            <a:endCxn id="6" idx="0"/>
          </p:cNvCxnSpPr>
          <p:nvPr/>
        </p:nvCxnSpPr>
        <p:spPr>
          <a:xfrm flipV="1">
            <a:off x="1381138" y="3518530"/>
            <a:ext cx="0" cy="9144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6C92ED3-670B-E146-93A7-286CCC2A4BB9}"/>
              </a:ext>
            </a:extLst>
          </p:cNvPr>
          <p:cNvCxnSpPr>
            <a:stCxn id="6" idx="2"/>
            <a:endCxn id="6" idx="6"/>
          </p:cNvCxnSpPr>
          <p:nvPr/>
        </p:nvCxnSpPr>
        <p:spPr>
          <a:xfrm>
            <a:off x="923938" y="3975730"/>
            <a:ext cx="9144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0E8B5F3-32D9-424A-B302-2F8DC4C75267}"/>
              </a:ext>
            </a:extLst>
          </p:cNvPr>
          <p:cNvCxnSpPr>
            <a:stCxn id="7" idx="2"/>
            <a:endCxn id="7" idx="6"/>
          </p:cNvCxnSpPr>
          <p:nvPr/>
        </p:nvCxnSpPr>
        <p:spPr>
          <a:xfrm>
            <a:off x="1838338" y="3976432"/>
            <a:ext cx="9144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FAB961C-4A13-1445-8E8B-DED5B638370F}"/>
              </a:ext>
            </a:extLst>
          </p:cNvPr>
          <p:cNvCxnSpPr>
            <a:stCxn id="7" idx="4"/>
            <a:endCxn id="7" idx="0"/>
          </p:cNvCxnSpPr>
          <p:nvPr/>
        </p:nvCxnSpPr>
        <p:spPr>
          <a:xfrm flipV="1">
            <a:off x="2295538" y="3519232"/>
            <a:ext cx="0" cy="9144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D464832-5CB0-484B-82B8-3F508E82A712}"/>
              </a:ext>
            </a:extLst>
          </p:cNvPr>
          <p:cNvCxnSpPr/>
          <p:nvPr/>
        </p:nvCxnSpPr>
        <p:spPr>
          <a:xfrm flipV="1">
            <a:off x="2948940" y="1920240"/>
            <a:ext cx="1440180" cy="205549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65B124E-592C-0848-80A8-FFA88A3AFFB0}"/>
              </a:ext>
            </a:extLst>
          </p:cNvPr>
          <p:cNvCxnSpPr/>
          <p:nvPr/>
        </p:nvCxnSpPr>
        <p:spPr>
          <a:xfrm flipV="1">
            <a:off x="2948940" y="3184460"/>
            <a:ext cx="1440180" cy="79127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458328B-6CC1-0342-9F81-79A580E3FE56}"/>
              </a:ext>
            </a:extLst>
          </p:cNvPr>
          <p:cNvCxnSpPr/>
          <p:nvPr/>
        </p:nvCxnSpPr>
        <p:spPr>
          <a:xfrm>
            <a:off x="2948940" y="3975730"/>
            <a:ext cx="1440180" cy="93917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AF9F377-22EA-1C47-81B5-CED72C4F393C}"/>
              </a:ext>
            </a:extLst>
          </p:cNvPr>
          <p:cNvCxnSpPr/>
          <p:nvPr/>
        </p:nvCxnSpPr>
        <p:spPr>
          <a:xfrm>
            <a:off x="2948940" y="3975730"/>
            <a:ext cx="1417320" cy="219647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3B4C1BD2-2EBD-AA4F-BC7F-85571D6F1B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282" y="5186909"/>
            <a:ext cx="3195789" cy="56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52436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D5A45-1212-E24D-B13C-37FAD6D06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qualitative model of the </a:t>
            </a:r>
            <a:r>
              <a:rPr lang="en-US" dirty="0" err="1"/>
              <a:t>nanoprism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914BF3-3F8C-D147-81DE-CC32613B7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76</a:t>
            </a:fld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8958945-0788-B848-B1A4-EECA0CBD0754}"/>
              </a:ext>
            </a:extLst>
          </p:cNvPr>
          <p:cNvSpPr/>
          <p:nvPr/>
        </p:nvSpPr>
        <p:spPr>
          <a:xfrm>
            <a:off x="1376369" y="2727260"/>
            <a:ext cx="914400" cy="9144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7B53C4F-C5D5-C74B-A309-7147FE0239D7}"/>
              </a:ext>
            </a:extLst>
          </p:cNvPr>
          <p:cNvSpPr/>
          <p:nvPr/>
        </p:nvSpPr>
        <p:spPr>
          <a:xfrm>
            <a:off x="923938" y="3518530"/>
            <a:ext cx="914400" cy="9144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682784B-9380-274E-B996-23FA69B0F5A6}"/>
              </a:ext>
            </a:extLst>
          </p:cNvPr>
          <p:cNvSpPr/>
          <p:nvPr/>
        </p:nvSpPr>
        <p:spPr>
          <a:xfrm>
            <a:off x="1838338" y="3519232"/>
            <a:ext cx="914400" cy="9144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924EFA0-5826-0746-95EF-DC092384116B}"/>
              </a:ext>
            </a:extLst>
          </p:cNvPr>
          <p:cNvCxnSpPr>
            <a:stCxn id="5" idx="4"/>
            <a:endCxn id="5" idx="0"/>
          </p:cNvCxnSpPr>
          <p:nvPr/>
        </p:nvCxnSpPr>
        <p:spPr>
          <a:xfrm flipV="1">
            <a:off x="1833569" y="2727260"/>
            <a:ext cx="0" cy="9144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EA6C583-4674-2943-9A9B-425CF6C86AC8}"/>
              </a:ext>
            </a:extLst>
          </p:cNvPr>
          <p:cNvCxnSpPr>
            <a:stCxn id="5" idx="2"/>
            <a:endCxn id="5" idx="6"/>
          </p:cNvCxnSpPr>
          <p:nvPr/>
        </p:nvCxnSpPr>
        <p:spPr>
          <a:xfrm>
            <a:off x="1376369" y="3184460"/>
            <a:ext cx="9144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F39608F-E240-D14D-B388-C98875308F76}"/>
              </a:ext>
            </a:extLst>
          </p:cNvPr>
          <p:cNvCxnSpPr>
            <a:stCxn id="6" idx="4"/>
            <a:endCxn id="6" idx="0"/>
          </p:cNvCxnSpPr>
          <p:nvPr/>
        </p:nvCxnSpPr>
        <p:spPr>
          <a:xfrm flipV="1">
            <a:off x="1381138" y="3518530"/>
            <a:ext cx="0" cy="9144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6B8CF60-A6E5-034D-AECA-BCE63E0A3355}"/>
              </a:ext>
            </a:extLst>
          </p:cNvPr>
          <p:cNvCxnSpPr>
            <a:stCxn id="6" idx="2"/>
            <a:endCxn id="6" idx="6"/>
          </p:cNvCxnSpPr>
          <p:nvPr/>
        </p:nvCxnSpPr>
        <p:spPr>
          <a:xfrm>
            <a:off x="923938" y="3975730"/>
            <a:ext cx="9144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5E25340-C396-F047-B4F5-FCE0E1712759}"/>
              </a:ext>
            </a:extLst>
          </p:cNvPr>
          <p:cNvCxnSpPr>
            <a:stCxn id="7" idx="2"/>
            <a:endCxn id="7" idx="6"/>
          </p:cNvCxnSpPr>
          <p:nvPr/>
        </p:nvCxnSpPr>
        <p:spPr>
          <a:xfrm>
            <a:off x="1838338" y="3976432"/>
            <a:ext cx="9144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BB397BF-253A-3142-806D-324EEFEE11EF}"/>
              </a:ext>
            </a:extLst>
          </p:cNvPr>
          <p:cNvCxnSpPr>
            <a:stCxn id="7" idx="4"/>
            <a:endCxn id="7" idx="0"/>
          </p:cNvCxnSpPr>
          <p:nvPr/>
        </p:nvCxnSpPr>
        <p:spPr>
          <a:xfrm flipV="1">
            <a:off x="2295538" y="3519232"/>
            <a:ext cx="0" cy="9144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026D50C-6E56-F745-834C-35F69365948E}"/>
              </a:ext>
            </a:extLst>
          </p:cNvPr>
          <p:cNvCxnSpPr/>
          <p:nvPr/>
        </p:nvCxnSpPr>
        <p:spPr>
          <a:xfrm flipV="1">
            <a:off x="2948940" y="1920240"/>
            <a:ext cx="1440180" cy="205549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7530C0A-5BE1-E14A-A68D-F4C9EAF6221C}"/>
              </a:ext>
            </a:extLst>
          </p:cNvPr>
          <p:cNvCxnSpPr/>
          <p:nvPr/>
        </p:nvCxnSpPr>
        <p:spPr>
          <a:xfrm flipV="1">
            <a:off x="2948940" y="3184460"/>
            <a:ext cx="1440180" cy="79127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04A4E9B-DCC9-7345-8737-201FF9EBBADB}"/>
              </a:ext>
            </a:extLst>
          </p:cNvPr>
          <p:cNvCxnSpPr/>
          <p:nvPr/>
        </p:nvCxnSpPr>
        <p:spPr>
          <a:xfrm>
            <a:off x="2948940" y="3975730"/>
            <a:ext cx="1440180" cy="93917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214AF33-17CD-8D43-B1EF-AE9BF0AAE60D}"/>
              </a:ext>
            </a:extLst>
          </p:cNvPr>
          <p:cNvCxnSpPr/>
          <p:nvPr/>
        </p:nvCxnSpPr>
        <p:spPr>
          <a:xfrm>
            <a:off x="2948940" y="3975730"/>
            <a:ext cx="1417320" cy="219647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EB2A9ECF-2B9C-FA42-B0C7-8C770D4FB339}"/>
              </a:ext>
            </a:extLst>
          </p:cNvPr>
          <p:cNvSpPr/>
          <p:nvPr/>
        </p:nvSpPr>
        <p:spPr>
          <a:xfrm>
            <a:off x="6287820" y="5650518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C2ED997-65DF-4E4B-B599-CD4A069E8A63}"/>
              </a:ext>
            </a:extLst>
          </p:cNvPr>
          <p:cNvSpPr/>
          <p:nvPr/>
        </p:nvSpPr>
        <p:spPr>
          <a:xfrm rot="14379994">
            <a:off x="6011181" y="6134341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CD09DAD-0289-7E49-936C-3F182F267F17}"/>
              </a:ext>
            </a:extLst>
          </p:cNvPr>
          <p:cNvSpPr/>
          <p:nvPr/>
        </p:nvSpPr>
        <p:spPr>
          <a:xfrm rot="7227692">
            <a:off x="6570292" y="6134770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5694151-9327-4941-8605-EAD21074EBCB}"/>
              </a:ext>
            </a:extLst>
          </p:cNvPr>
          <p:cNvCxnSpPr/>
          <p:nvPr/>
        </p:nvCxnSpPr>
        <p:spPr>
          <a:xfrm>
            <a:off x="6287820" y="5930073"/>
            <a:ext cx="55911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2BBBA87-0B0E-7642-9C44-ECE4F8288F4B}"/>
              </a:ext>
            </a:extLst>
          </p:cNvPr>
          <p:cNvCxnSpPr/>
          <p:nvPr/>
        </p:nvCxnSpPr>
        <p:spPr>
          <a:xfrm rot="14379994">
            <a:off x="6011181" y="6413896"/>
            <a:ext cx="55911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040281D-84A9-2B4A-98A7-2CDC6B53BCB2}"/>
              </a:ext>
            </a:extLst>
          </p:cNvPr>
          <p:cNvCxnSpPr/>
          <p:nvPr/>
        </p:nvCxnSpPr>
        <p:spPr>
          <a:xfrm rot="7227692">
            <a:off x="6570292" y="6414326"/>
            <a:ext cx="55911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53" name="Picture 52">
            <a:extLst>
              <a:ext uri="{FF2B5EF4-FFF2-40B4-BE49-F238E27FC236}">
                <a16:creationId xmlns:a16="http://schemas.microsoft.com/office/drawing/2014/main" id="{7DF60EC7-AD00-BA4A-B0FD-8065454050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282" y="5186909"/>
            <a:ext cx="3195789" cy="5651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733228C-30CE-8C46-8F8C-B47DF574B0D8}"/>
              </a:ext>
            </a:extLst>
          </p:cNvPr>
          <p:cNvSpPr txBox="1"/>
          <p:nvPr/>
        </p:nvSpPr>
        <p:spPr>
          <a:xfrm>
            <a:off x="7267458" y="5849034"/>
            <a:ext cx="2108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one will be relevant later…</a:t>
            </a:r>
          </a:p>
        </p:txBody>
      </p:sp>
    </p:spTree>
    <p:extLst>
      <p:ext uri="{BB962C8B-B14F-4D97-AF65-F5344CB8AC3E}">
        <p14:creationId xmlns:p14="http://schemas.microsoft.com/office/powerpoint/2010/main" val="367655168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D5A45-1212-E24D-B13C-37FAD6D06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qualitative model of the </a:t>
            </a:r>
            <a:r>
              <a:rPr lang="en-US" dirty="0" err="1"/>
              <a:t>nanoprism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914BF3-3F8C-D147-81DE-CC32613B7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77</a:t>
            </a:fld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8958945-0788-B848-B1A4-EECA0CBD0754}"/>
              </a:ext>
            </a:extLst>
          </p:cNvPr>
          <p:cNvSpPr/>
          <p:nvPr/>
        </p:nvSpPr>
        <p:spPr>
          <a:xfrm>
            <a:off x="1376369" y="2727260"/>
            <a:ext cx="914400" cy="9144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7B53C4F-C5D5-C74B-A309-7147FE0239D7}"/>
              </a:ext>
            </a:extLst>
          </p:cNvPr>
          <p:cNvSpPr/>
          <p:nvPr/>
        </p:nvSpPr>
        <p:spPr>
          <a:xfrm>
            <a:off x="923938" y="3518530"/>
            <a:ext cx="914400" cy="9144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682784B-9380-274E-B996-23FA69B0F5A6}"/>
              </a:ext>
            </a:extLst>
          </p:cNvPr>
          <p:cNvSpPr/>
          <p:nvPr/>
        </p:nvSpPr>
        <p:spPr>
          <a:xfrm>
            <a:off x="1838338" y="3519232"/>
            <a:ext cx="914400" cy="9144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924EFA0-5826-0746-95EF-DC092384116B}"/>
              </a:ext>
            </a:extLst>
          </p:cNvPr>
          <p:cNvCxnSpPr>
            <a:stCxn id="5" idx="4"/>
            <a:endCxn id="5" idx="0"/>
          </p:cNvCxnSpPr>
          <p:nvPr/>
        </p:nvCxnSpPr>
        <p:spPr>
          <a:xfrm flipV="1">
            <a:off x="1833569" y="2727260"/>
            <a:ext cx="0" cy="9144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EA6C583-4674-2943-9A9B-425CF6C86AC8}"/>
              </a:ext>
            </a:extLst>
          </p:cNvPr>
          <p:cNvCxnSpPr>
            <a:stCxn id="5" idx="2"/>
            <a:endCxn id="5" idx="6"/>
          </p:cNvCxnSpPr>
          <p:nvPr/>
        </p:nvCxnSpPr>
        <p:spPr>
          <a:xfrm>
            <a:off x="1376369" y="3184460"/>
            <a:ext cx="9144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F39608F-E240-D14D-B388-C98875308F76}"/>
              </a:ext>
            </a:extLst>
          </p:cNvPr>
          <p:cNvCxnSpPr>
            <a:stCxn id="6" idx="4"/>
            <a:endCxn id="6" idx="0"/>
          </p:cNvCxnSpPr>
          <p:nvPr/>
        </p:nvCxnSpPr>
        <p:spPr>
          <a:xfrm flipV="1">
            <a:off x="1381138" y="3518530"/>
            <a:ext cx="0" cy="9144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6B8CF60-A6E5-034D-AECA-BCE63E0A3355}"/>
              </a:ext>
            </a:extLst>
          </p:cNvPr>
          <p:cNvCxnSpPr>
            <a:stCxn id="6" idx="2"/>
            <a:endCxn id="6" idx="6"/>
          </p:cNvCxnSpPr>
          <p:nvPr/>
        </p:nvCxnSpPr>
        <p:spPr>
          <a:xfrm>
            <a:off x="923938" y="3975730"/>
            <a:ext cx="9144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5E25340-C396-F047-B4F5-FCE0E1712759}"/>
              </a:ext>
            </a:extLst>
          </p:cNvPr>
          <p:cNvCxnSpPr>
            <a:stCxn id="7" idx="2"/>
            <a:endCxn id="7" idx="6"/>
          </p:cNvCxnSpPr>
          <p:nvPr/>
        </p:nvCxnSpPr>
        <p:spPr>
          <a:xfrm>
            <a:off x="1838338" y="3976432"/>
            <a:ext cx="9144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BB397BF-253A-3142-806D-324EEFEE11EF}"/>
              </a:ext>
            </a:extLst>
          </p:cNvPr>
          <p:cNvCxnSpPr>
            <a:stCxn id="7" idx="4"/>
            <a:endCxn id="7" idx="0"/>
          </p:cNvCxnSpPr>
          <p:nvPr/>
        </p:nvCxnSpPr>
        <p:spPr>
          <a:xfrm flipV="1">
            <a:off x="2295538" y="3519232"/>
            <a:ext cx="0" cy="9144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026D50C-6E56-F745-834C-35F69365948E}"/>
              </a:ext>
            </a:extLst>
          </p:cNvPr>
          <p:cNvCxnSpPr/>
          <p:nvPr/>
        </p:nvCxnSpPr>
        <p:spPr>
          <a:xfrm flipV="1">
            <a:off x="2948940" y="1920240"/>
            <a:ext cx="1440180" cy="205549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7530C0A-5BE1-E14A-A68D-F4C9EAF6221C}"/>
              </a:ext>
            </a:extLst>
          </p:cNvPr>
          <p:cNvCxnSpPr/>
          <p:nvPr/>
        </p:nvCxnSpPr>
        <p:spPr>
          <a:xfrm flipV="1">
            <a:off x="2948940" y="3184460"/>
            <a:ext cx="1440180" cy="79127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04A4E9B-DCC9-7345-8737-201FF9EBBADB}"/>
              </a:ext>
            </a:extLst>
          </p:cNvPr>
          <p:cNvCxnSpPr/>
          <p:nvPr/>
        </p:nvCxnSpPr>
        <p:spPr>
          <a:xfrm>
            <a:off x="2948940" y="3975730"/>
            <a:ext cx="1440180" cy="93917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214AF33-17CD-8D43-B1EF-AE9BF0AAE60D}"/>
              </a:ext>
            </a:extLst>
          </p:cNvPr>
          <p:cNvCxnSpPr/>
          <p:nvPr/>
        </p:nvCxnSpPr>
        <p:spPr>
          <a:xfrm>
            <a:off x="2948940" y="3975730"/>
            <a:ext cx="1417320" cy="219647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EB2A9ECF-2B9C-FA42-B0C7-8C770D4FB339}"/>
              </a:ext>
            </a:extLst>
          </p:cNvPr>
          <p:cNvSpPr/>
          <p:nvPr/>
        </p:nvSpPr>
        <p:spPr>
          <a:xfrm>
            <a:off x="6287820" y="5650518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C2ED997-65DF-4E4B-B599-CD4A069E8A63}"/>
              </a:ext>
            </a:extLst>
          </p:cNvPr>
          <p:cNvSpPr/>
          <p:nvPr/>
        </p:nvSpPr>
        <p:spPr>
          <a:xfrm rot="14379994">
            <a:off x="6011181" y="6134341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CD09DAD-0289-7E49-936C-3F182F267F17}"/>
              </a:ext>
            </a:extLst>
          </p:cNvPr>
          <p:cNvSpPr/>
          <p:nvPr/>
        </p:nvSpPr>
        <p:spPr>
          <a:xfrm rot="7227692">
            <a:off x="6570292" y="6134770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5694151-9327-4941-8605-EAD21074EBCB}"/>
              </a:ext>
            </a:extLst>
          </p:cNvPr>
          <p:cNvCxnSpPr/>
          <p:nvPr/>
        </p:nvCxnSpPr>
        <p:spPr>
          <a:xfrm>
            <a:off x="6287820" y="5930073"/>
            <a:ext cx="55911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2BBBA87-0B0E-7642-9C44-ECE4F8288F4B}"/>
              </a:ext>
            </a:extLst>
          </p:cNvPr>
          <p:cNvCxnSpPr/>
          <p:nvPr/>
        </p:nvCxnSpPr>
        <p:spPr>
          <a:xfrm rot="14379994">
            <a:off x="6011181" y="6413896"/>
            <a:ext cx="55911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040281D-84A9-2B4A-98A7-2CDC6B53BCB2}"/>
              </a:ext>
            </a:extLst>
          </p:cNvPr>
          <p:cNvCxnSpPr/>
          <p:nvPr/>
        </p:nvCxnSpPr>
        <p:spPr>
          <a:xfrm rot="7227692">
            <a:off x="6570292" y="6414326"/>
            <a:ext cx="55911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4A162786-D764-7345-8648-8064DAB171E8}"/>
              </a:ext>
            </a:extLst>
          </p:cNvPr>
          <p:cNvSpPr/>
          <p:nvPr/>
        </p:nvSpPr>
        <p:spPr>
          <a:xfrm>
            <a:off x="5217250" y="4346099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DB0053BC-216E-3E47-A8AD-98CED9E10CCD}"/>
              </a:ext>
            </a:extLst>
          </p:cNvPr>
          <p:cNvSpPr/>
          <p:nvPr/>
        </p:nvSpPr>
        <p:spPr>
          <a:xfrm rot="1815831">
            <a:off x="4940611" y="4829922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78E15A4C-5021-CB4B-90F0-EF15281A0222}"/>
              </a:ext>
            </a:extLst>
          </p:cNvPr>
          <p:cNvSpPr/>
          <p:nvPr/>
        </p:nvSpPr>
        <p:spPr>
          <a:xfrm rot="19817032">
            <a:off x="5499722" y="4830351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F4D1799-00D8-2242-AB26-CEF456C42583}"/>
              </a:ext>
            </a:extLst>
          </p:cNvPr>
          <p:cNvCxnSpPr/>
          <p:nvPr/>
        </p:nvCxnSpPr>
        <p:spPr>
          <a:xfrm flipV="1">
            <a:off x="5496806" y="4346099"/>
            <a:ext cx="0" cy="5591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347DCBC7-B4CD-A64F-97EF-F0B9B32C14AA}"/>
              </a:ext>
            </a:extLst>
          </p:cNvPr>
          <p:cNvCxnSpPr/>
          <p:nvPr/>
        </p:nvCxnSpPr>
        <p:spPr>
          <a:xfrm rot="1815831" flipV="1">
            <a:off x="5220167" y="4829922"/>
            <a:ext cx="0" cy="5591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5D2FD46-2073-9B4B-B667-B9BE338AFF7A}"/>
              </a:ext>
            </a:extLst>
          </p:cNvPr>
          <p:cNvCxnSpPr/>
          <p:nvPr/>
        </p:nvCxnSpPr>
        <p:spPr>
          <a:xfrm rot="19817032" flipV="1">
            <a:off x="5779278" y="4830351"/>
            <a:ext cx="0" cy="5591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4" name="Oval 33">
            <a:extLst>
              <a:ext uri="{FF2B5EF4-FFF2-40B4-BE49-F238E27FC236}">
                <a16:creationId xmlns:a16="http://schemas.microsoft.com/office/drawing/2014/main" id="{EAC9A47C-83B5-394D-91FB-4CC2A6CFF650}"/>
              </a:ext>
            </a:extLst>
          </p:cNvPr>
          <p:cNvSpPr/>
          <p:nvPr/>
        </p:nvSpPr>
        <p:spPr>
          <a:xfrm>
            <a:off x="7265512" y="4308240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B4E86C6B-B0AA-4E4B-AFD7-D6C381A55321}"/>
              </a:ext>
            </a:extLst>
          </p:cNvPr>
          <p:cNvSpPr/>
          <p:nvPr/>
        </p:nvSpPr>
        <p:spPr>
          <a:xfrm rot="9019247">
            <a:off x="6988873" y="4792063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5B00EEB2-9AC7-514E-B5E1-6A05EDCF1BA2}"/>
              </a:ext>
            </a:extLst>
          </p:cNvPr>
          <p:cNvSpPr/>
          <p:nvPr/>
        </p:nvSpPr>
        <p:spPr>
          <a:xfrm rot="12615382">
            <a:off x="7547984" y="4792492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DBEDAB87-39DD-A84F-9807-B6584AC39C69}"/>
              </a:ext>
            </a:extLst>
          </p:cNvPr>
          <p:cNvCxnSpPr/>
          <p:nvPr/>
        </p:nvCxnSpPr>
        <p:spPr>
          <a:xfrm rot="9019247">
            <a:off x="6988873" y="5071618"/>
            <a:ext cx="55911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F9642EBC-C6EC-0149-8977-54FA4DCA7A02}"/>
              </a:ext>
            </a:extLst>
          </p:cNvPr>
          <p:cNvCxnSpPr/>
          <p:nvPr/>
        </p:nvCxnSpPr>
        <p:spPr>
          <a:xfrm rot="12615382">
            <a:off x="7547984" y="5072048"/>
            <a:ext cx="55911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53" name="Picture 52">
            <a:extLst>
              <a:ext uri="{FF2B5EF4-FFF2-40B4-BE49-F238E27FC236}">
                <a16:creationId xmlns:a16="http://schemas.microsoft.com/office/drawing/2014/main" id="{7DF60EC7-AD00-BA4A-B0FD-8065454050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282" y="5186909"/>
            <a:ext cx="3195789" cy="56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32534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D5A45-1212-E24D-B13C-37FAD6D06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qualitative model of the </a:t>
            </a:r>
            <a:r>
              <a:rPr lang="en-US" dirty="0" err="1"/>
              <a:t>nanoprism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914BF3-3F8C-D147-81DE-CC32613B7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78</a:t>
            </a:fld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8958945-0788-B848-B1A4-EECA0CBD0754}"/>
              </a:ext>
            </a:extLst>
          </p:cNvPr>
          <p:cNvSpPr/>
          <p:nvPr/>
        </p:nvSpPr>
        <p:spPr>
          <a:xfrm>
            <a:off x="1376369" y="2727260"/>
            <a:ext cx="914400" cy="9144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7B53C4F-C5D5-C74B-A309-7147FE0239D7}"/>
              </a:ext>
            </a:extLst>
          </p:cNvPr>
          <p:cNvSpPr/>
          <p:nvPr/>
        </p:nvSpPr>
        <p:spPr>
          <a:xfrm>
            <a:off x="923938" y="3518530"/>
            <a:ext cx="914400" cy="9144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682784B-9380-274E-B996-23FA69B0F5A6}"/>
              </a:ext>
            </a:extLst>
          </p:cNvPr>
          <p:cNvSpPr/>
          <p:nvPr/>
        </p:nvSpPr>
        <p:spPr>
          <a:xfrm>
            <a:off x="1838338" y="3519232"/>
            <a:ext cx="914400" cy="9144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924EFA0-5826-0746-95EF-DC092384116B}"/>
              </a:ext>
            </a:extLst>
          </p:cNvPr>
          <p:cNvCxnSpPr>
            <a:stCxn id="5" idx="4"/>
            <a:endCxn id="5" idx="0"/>
          </p:cNvCxnSpPr>
          <p:nvPr/>
        </p:nvCxnSpPr>
        <p:spPr>
          <a:xfrm flipV="1">
            <a:off x="1833569" y="2727260"/>
            <a:ext cx="0" cy="9144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EA6C583-4674-2943-9A9B-425CF6C86AC8}"/>
              </a:ext>
            </a:extLst>
          </p:cNvPr>
          <p:cNvCxnSpPr>
            <a:stCxn id="5" idx="2"/>
            <a:endCxn id="5" idx="6"/>
          </p:cNvCxnSpPr>
          <p:nvPr/>
        </p:nvCxnSpPr>
        <p:spPr>
          <a:xfrm>
            <a:off x="1376369" y="3184460"/>
            <a:ext cx="9144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F39608F-E240-D14D-B388-C98875308F76}"/>
              </a:ext>
            </a:extLst>
          </p:cNvPr>
          <p:cNvCxnSpPr>
            <a:stCxn id="6" idx="4"/>
            <a:endCxn id="6" idx="0"/>
          </p:cNvCxnSpPr>
          <p:nvPr/>
        </p:nvCxnSpPr>
        <p:spPr>
          <a:xfrm flipV="1">
            <a:off x="1381138" y="3518530"/>
            <a:ext cx="0" cy="9144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6B8CF60-A6E5-034D-AECA-BCE63E0A3355}"/>
              </a:ext>
            </a:extLst>
          </p:cNvPr>
          <p:cNvCxnSpPr>
            <a:stCxn id="6" idx="2"/>
            <a:endCxn id="6" idx="6"/>
          </p:cNvCxnSpPr>
          <p:nvPr/>
        </p:nvCxnSpPr>
        <p:spPr>
          <a:xfrm>
            <a:off x="923938" y="3975730"/>
            <a:ext cx="9144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5E25340-C396-F047-B4F5-FCE0E1712759}"/>
              </a:ext>
            </a:extLst>
          </p:cNvPr>
          <p:cNvCxnSpPr>
            <a:stCxn id="7" idx="2"/>
            <a:endCxn id="7" idx="6"/>
          </p:cNvCxnSpPr>
          <p:nvPr/>
        </p:nvCxnSpPr>
        <p:spPr>
          <a:xfrm>
            <a:off x="1838338" y="3976432"/>
            <a:ext cx="9144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BB397BF-253A-3142-806D-324EEFEE11EF}"/>
              </a:ext>
            </a:extLst>
          </p:cNvPr>
          <p:cNvCxnSpPr>
            <a:stCxn id="7" idx="4"/>
            <a:endCxn id="7" idx="0"/>
          </p:cNvCxnSpPr>
          <p:nvPr/>
        </p:nvCxnSpPr>
        <p:spPr>
          <a:xfrm flipV="1">
            <a:off x="2295538" y="3519232"/>
            <a:ext cx="0" cy="9144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026D50C-6E56-F745-834C-35F69365948E}"/>
              </a:ext>
            </a:extLst>
          </p:cNvPr>
          <p:cNvCxnSpPr/>
          <p:nvPr/>
        </p:nvCxnSpPr>
        <p:spPr>
          <a:xfrm flipV="1">
            <a:off x="2948940" y="1920240"/>
            <a:ext cx="1440180" cy="205549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7530C0A-5BE1-E14A-A68D-F4C9EAF6221C}"/>
              </a:ext>
            </a:extLst>
          </p:cNvPr>
          <p:cNvCxnSpPr/>
          <p:nvPr/>
        </p:nvCxnSpPr>
        <p:spPr>
          <a:xfrm flipV="1">
            <a:off x="2948940" y="3184460"/>
            <a:ext cx="1440180" cy="79127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04A4E9B-DCC9-7345-8737-201FF9EBBADB}"/>
              </a:ext>
            </a:extLst>
          </p:cNvPr>
          <p:cNvCxnSpPr/>
          <p:nvPr/>
        </p:nvCxnSpPr>
        <p:spPr>
          <a:xfrm>
            <a:off x="2948940" y="3975730"/>
            <a:ext cx="1440180" cy="93917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214AF33-17CD-8D43-B1EF-AE9BF0AAE60D}"/>
              </a:ext>
            </a:extLst>
          </p:cNvPr>
          <p:cNvCxnSpPr/>
          <p:nvPr/>
        </p:nvCxnSpPr>
        <p:spPr>
          <a:xfrm>
            <a:off x="2948940" y="3975730"/>
            <a:ext cx="1417320" cy="219647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99796B1E-545A-B543-80F6-77A0005C6598}"/>
              </a:ext>
            </a:extLst>
          </p:cNvPr>
          <p:cNvSpPr/>
          <p:nvPr/>
        </p:nvSpPr>
        <p:spPr>
          <a:xfrm>
            <a:off x="6290737" y="1375698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04434788-23D1-F243-BEC2-86B576D19BCB}"/>
              </a:ext>
            </a:extLst>
          </p:cNvPr>
          <p:cNvSpPr/>
          <p:nvPr/>
        </p:nvSpPr>
        <p:spPr>
          <a:xfrm rot="7183946">
            <a:off x="6573209" y="1859950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6F8B995-9060-0643-8BF7-269A86A59AB0}"/>
              </a:ext>
            </a:extLst>
          </p:cNvPr>
          <p:cNvCxnSpPr/>
          <p:nvPr/>
        </p:nvCxnSpPr>
        <p:spPr>
          <a:xfrm flipV="1">
            <a:off x="6570293" y="1375698"/>
            <a:ext cx="0" cy="5591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3B0EF5F-B4F3-EA49-8649-3D4EB7FF122A}"/>
              </a:ext>
            </a:extLst>
          </p:cNvPr>
          <p:cNvCxnSpPr/>
          <p:nvPr/>
        </p:nvCxnSpPr>
        <p:spPr>
          <a:xfrm rot="7183946" flipV="1">
            <a:off x="6852765" y="1859950"/>
            <a:ext cx="0" cy="5591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EB2A9ECF-2B9C-FA42-B0C7-8C770D4FB339}"/>
              </a:ext>
            </a:extLst>
          </p:cNvPr>
          <p:cNvSpPr/>
          <p:nvPr/>
        </p:nvSpPr>
        <p:spPr>
          <a:xfrm>
            <a:off x="6287820" y="5650518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C2ED997-65DF-4E4B-B599-CD4A069E8A63}"/>
              </a:ext>
            </a:extLst>
          </p:cNvPr>
          <p:cNvSpPr/>
          <p:nvPr/>
        </p:nvSpPr>
        <p:spPr>
          <a:xfrm rot="14379994">
            <a:off x="6011181" y="6134341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CD09DAD-0289-7E49-936C-3F182F267F17}"/>
              </a:ext>
            </a:extLst>
          </p:cNvPr>
          <p:cNvSpPr/>
          <p:nvPr/>
        </p:nvSpPr>
        <p:spPr>
          <a:xfrm rot="7227692">
            <a:off x="6570292" y="6134770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5694151-9327-4941-8605-EAD21074EBCB}"/>
              </a:ext>
            </a:extLst>
          </p:cNvPr>
          <p:cNvCxnSpPr/>
          <p:nvPr/>
        </p:nvCxnSpPr>
        <p:spPr>
          <a:xfrm>
            <a:off x="6287820" y="5930073"/>
            <a:ext cx="55911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2BBBA87-0B0E-7642-9C44-ECE4F8288F4B}"/>
              </a:ext>
            </a:extLst>
          </p:cNvPr>
          <p:cNvCxnSpPr/>
          <p:nvPr/>
        </p:nvCxnSpPr>
        <p:spPr>
          <a:xfrm rot="14379994">
            <a:off x="6011181" y="6413896"/>
            <a:ext cx="55911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040281D-84A9-2B4A-98A7-2CDC6B53BCB2}"/>
              </a:ext>
            </a:extLst>
          </p:cNvPr>
          <p:cNvCxnSpPr/>
          <p:nvPr/>
        </p:nvCxnSpPr>
        <p:spPr>
          <a:xfrm rot="7227692">
            <a:off x="6570292" y="6414326"/>
            <a:ext cx="55911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4A162786-D764-7345-8648-8064DAB171E8}"/>
              </a:ext>
            </a:extLst>
          </p:cNvPr>
          <p:cNvSpPr/>
          <p:nvPr/>
        </p:nvSpPr>
        <p:spPr>
          <a:xfrm>
            <a:off x="5217250" y="4346099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DB0053BC-216E-3E47-A8AD-98CED9E10CCD}"/>
              </a:ext>
            </a:extLst>
          </p:cNvPr>
          <p:cNvSpPr/>
          <p:nvPr/>
        </p:nvSpPr>
        <p:spPr>
          <a:xfrm rot="1815831">
            <a:off x="4940611" y="4829922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78E15A4C-5021-CB4B-90F0-EF15281A0222}"/>
              </a:ext>
            </a:extLst>
          </p:cNvPr>
          <p:cNvSpPr/>
          <p:nvPr/>
        </p:nvSpPr>
        <p:spPr>
          <a:xfrm rot="19817032">
            <a:off x="5499722" y="4830351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F4D1799-00D8-2242-AB26-CEF456C42583}"/>
              </a:ext>
            </a:extLst>
          </p:cNvPr>
          <p:cNvCxnSpPr/>
          <p:nvPr/>
        </p:nvCxnSpPr>
        <p:spPr>
          <a:xfrm flipV="1">
            <a:off x="5496806" y="4346099"/>
            <a:ext cx="0" cy="5591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347DCBC7-B4CD-A64F-97EF-F0B9B32C14AA}"/>
              </a:ext>
            </a:extLst>
          </p:cNvPr>
          <p:cNvCxnSpPr/>
          <p:nvPr/>
        </p:nvCxnSpPr>
        <p:spPr>
          <a:xfrm rot="1815831" flipV="1">
            <a:off x="5220167" y="4829922"/>
            <a:ext cx="0" cy="5591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5D2FD46-2073-9B4B-B667-B9BE338AFF7A}"/>
              </a:ext>
            </a:extLst>
          </p:cNvPr>
          <p:cNvCxnSpPr/>
          <p:nvPr/>
        </p:nvCxnSpPr>
        <p:spPr>
          <a:xfrm rot="19817032" flipV="1">
            <a:off x="5779278" y="4830351"/>
            <a:ext cx="0" cy="5591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4" name="Oval 33">
            <a:extLst>
              <a:ext uri="{FF2B5EF4-FFF2-40B4-BE49-F238E27FC236}">
                <a16:creationId xmlns:a16="http://schemas.microsoft.com/office/drawing/2014/main" id="{EAC9A47C-83B5-394D-91FB-4CC2A6CFF650}"/>
              </a:ext>
            </a:extLst>
          </p:cNvPr>
          <p:cNvSpPr/>
          <p:nvPr/>
        </p:nvSpPr>
        <p:spPr>
          <a:xfrm>
            <a:off x="7265512" y="4308240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B4E86C6B-B0AA-4E4B-AFD7-D6C381A55321}"/>
              </a:ext>
            </a:extLst>
          </p:cNvPr>
          <p:cNvSpPr/>
          <p:nvPr/>
        </p:nvSpPr>
        <p:spPr>
          <a:xfrm rot="9019247">
            <a:off x="6988873" y="4792063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5B00EEB2-9AC7-514E-B5E1-6A05EDCF1BA2}"/>
              </a:ext>
            </a:extLst>
          </p:cNvPr>
          <p:cNvSpPr/>
          <p:nvPr/>
        </p:nvSpPr>
        <p:spPr>
          <a:xfrm rot="12615382">
            <a:off x="7547984" y="4792492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DBEDAB87-39DD-A84F-9807-B6584AC39C69}"/>
              </a:ext>
            </a:extLst>
          </p:cNvPr>
          <p:cNvCxnSpPr/>
          <p:nvPr/>
        </p:nvCxnSpPr>
        <p:spPr>
          <a:xfrm rot="9019247">
            <a:off x="6988873" y="5071618"/>
            <a:ext cx="55911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F9642EBC-C6EC-0149-8977-54FA4DCA7A02}"/>
              </a:ext>
            </a:extLst>
          </p:cNvPr>
          <p:cNvCxnSpPr/>
          <p:nvPr/>
        </p:nvCxnSpPr>
        <p:spPr>
          <a:xfrm rot="12615382">
            <a:off x="7547984" y="5072048"/>
            <a:ext cx="55911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D3F10F37-2C5D-6D43-925C-B826092ACA9A}"/>
              </a:ext>
            </a:extLst>
          </p:cNvPr>
          <p:cNvSpPr/>
          <p:nvPr/>
        </p:nvSpPr>
        <p:spPr>
          <a:xfrm>
            <a:off x="5169598" y="2735952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81A2790E-1CCF-BE49-844D-99731FFBACD0}"/>
              </a:ext>
            </a:extLst>
          </p:cNvPr>
          <p:cNvSpPr/>
          <p:nvPr/>
        </p:nvSpPr>
        <p:spPr>
          <a:xfrm rot="9040114">
            <a:off x="4892959" y="3219775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1578478D-A214-4748-9EB8-4D5E1D80A1F4}"/>
              </a:ext>
            </a:extLst>
          </p:cNvPr>
          <p:cNvSpPr/>
          <p:nvPr/>
        </p:nvSpPr>
        <p:spPr>
          <a:xfrm rot="12640411">
            <a:off x="5452070" y="3220204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0FBBDC67-3948-F547-B195-7EDA76353DA2}"/>
              </a:ext>
            </a:extLst>
          </p:cNvPr>
          <p:cNvCxnSpPr/>
          <p:nvPr/>
        </p:nvCxnSpPr>
        <p:spPr>
          <a:xfrm flipV="1">
            <a:off x="5449154" y="2735952"/>
            <a:ext cx="0" cy="5591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6D2813B8-5E9A-5343-80B4-322818DEDC64}"/>
              </a:ext>
            </a:extLst>
          </p:cNvPr>
          <p:cNvCxnSpPr/>
          <p:nvPr/>
        </p:nvCxnSpPr>
        <p:spPr>
          <a:xfrm rot="9040114" flipV="1">
            <a:off x="5172515" y="3219775"/>
            <a:ext cx="0" cy="5591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51867A72-6D55-9541-879D-28CD9271BA42}"/>
              </a:ext>
            </a:extLst>
          </p:cNvPr>
          <p:cNvCxnSpPr/>
          <p:nvPr/>
        </p:nvCxnSpPr>
        <p:spPr>
          <a:xfrm rot="12640411" flipV="1">
            <a:off x="5731626" y="3220204"/>
            <a:ext cx="0" cy="5591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5" name="Oval 44">
            <a:extLst>
              <a:ext uri="{FF2B5EF4-FFF2-40B4-BE49-F238E27FC236}">
                <a16:creationId xmlns:a16="http://schemas.microsoft.com/office/drawing/2014/main" id="{079FB7D8-EAF9-434E-8936-4DAD509C7F68}"/>
              </a:ext>
            </a:extLst>
          </p:cNvPr>
          <p:cNvSpPr/>
          <p:nvPr/>
        </p:nvSpPr>
        <p:spPr>
          <a:xfrm>
            <a:off x="7217860" y="2698093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34A08B77-6C4C-EF47-8A66-6C02F98A70A0}"/>
              </a:ext>
            </a:extLst>
          </p:cNvPr>
          <p:cNvSpPr/>
          <p:nvPr/>
        </p:nvSpPr>
        <p:spPr>
          <a:xfrm rot="1823594">
            <a:off x="6941221" y="3181916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59995C04-6A59-D949-8C40-0FF006CF6AA7}"/>
              </a:ext>
            </a:extLst>
          </p:cNvPr>
          <p:cNvSpPr/>
          <p:nvPr/>
        </p:nvSpPr>
        <p:spPr>
          <a:xfrm rot="19805752">
            <a:off x="7500332" y="3182345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C0C523D-033D-B242-903E-98928285241E}"/>
              </a:ext>
            </a:extLst>
          </p:cNvPr>
          <p:cNvCxnSpPr/>
          <p:nvPr/>
        </p:nvCxnSpPr>
        <p:spPr>
          <a:xfrm>
            <a:off x="7217860" y="2977648"/>
            <a:ext cx="55911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06361D27-3A26-8348-8722-2CAF31468958}"/>
              </a:ext>
            </a:extLst>
          </p:cNvPr>
          <p:cNvCxnSpPr/>
          <p:nvPr/>
        </p:nvCxnSpPr>
        <p:spPr>
          <a:xfrm rot="1823594">
            <a:off x="6941221" y="3461471"/>
            <a:ext cx="55911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C61E893E-1BDE-E144-AB69-9447C52799C2}"/>
              </a:ext>
            </a:extLst>
          </p:cNvPr>
          <p:cNvCxnSpPr/>
          <p:nvPr/>
        </p:nvCxnSpPr>
        <p:spPr>
          <a:xfrm rot="19805752">
            <a:off x="7500332" y="3461901"/>
            <a:ext cx="55911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1" name="Oval 50">
            <a:extLst>
              <a:ext uri="{FF2B5EF4-FFF2-40B4-BE49-F238E27FC236}">
                <a16:creationId xmlns:a16="http://schemas.microsoft.com/office/drawing/2014/main" id="{9F701DCE-CBAD-CF4A-B0E1-E7A9CD1FFC29}"/>
              </a:ext>
            </a:extLst>
          </p:cNvPr>
          <p:cNvSpPr/>
          <p:nvPr/>
        </p:nvSpPr>
        <p:spPr>
          <a:xfrm rot="9019247">
            <a:off x="6008263" y="1858448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CC2C2D1C-5DE6-6D4C-89D0-10F5ADE07888}"/>
              </a:ext>
            </a:extLst>
          </p:cNvPr>
          <p:cNvCxnSpPr/>
          <p:nvPr/>
        </p:nvCxnSpPr>
        <p:spPr>
          <a:xfrm rot="9019247">
            <a:off x="6008263" y="2138003"/>
            <a:ext cx="55911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53" name="Picture 52">
            <a:extLst>
              <a:ext uri="{FF2B5EF4-FFF2-40B4-BE49-F238E27FC236}">
                <a16:creationId xmlns:a16="http://schemas.microsoft.com/office/drawing/2014/main" id="{7DF60EC7-AD00-BA4A-B0FD-8065454050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282" y="5186909"/>
            <a:ext cx="3195789" cy="56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2563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B7DB9-8124-964B-BABA-D7D0A48D9A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PHOTOPHONE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D7F4C8-24FD-744C-8B5C-1A408A10CA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5EDB16-2DC0-0F4D-8BF1-D853835E59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6201" y="2876550"/>
            <a:ext cx="5228762" cy="3479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68259A8-E0C8-5541-ADAE-DBA046DFEC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050" y="1448722"/>
            <a:ext cx="5429796" cy="3987135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D73E1A6-F791-3E4B-8914-74A5A643FCEB}"/>
              </a:ext>
            </a:extLst>
          </p:cNvPr>
          <p:cNvCxnSpPr/>
          <p:nvPr/>
        </p:nvCxnSpPr>
        <p:spPr>
          <a:xfrm>
            <a:off x="3683000" y="1512222"/>
            <a:ext cx="1244600" cy="131987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33F2DC7-72D1-6D4E-903A-37BDED18EB32}"/>
              </a:ext>
            </a:extLst>
          </p:cNvPr>
          <p:cNvCxnSpPr>
            <a:cxnSpLocks/>
          </p:cNvCxnSpPr>
          <p:nvPr/>
        </p:nvCxnSpPr>
        <p:spPr>
          <a:xfrm flipH="1">
            <a:off x="2146300" y="2832100"/>
            <a:ext cx="2781300" cy="7239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95E83C9-2EBB-C740-A592-287E840D37B1}"/>
              </a:ext>
            </a:extLst>
          </p:cNvPr>
          <p:cNvCxnSpPr>
            <a:cxnSpLocks/>
          </p:cNvCxnSpPr>
          <p:nvPr/>
        </p:nvCxnSpPr>
        <p:spPr>
          <a:xfrm>
            <a:off x="2146300" y="3556000"/>
            <a:ext cx="6743700" cy="889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Block Arc 17">
            <a:extLst>
              <a:ext uri="{FF2B5EF4-FFF2-40B4-BE49-F238E27FC236}">
                <a16:creationId xmlns:a16="http://schemas.microsoft.com/office/drawing/2014/main" id="{D1FFF600-5C46-504F-BCB8-3EA39EA345CA}"/>
              </a:ext>
            </a:extLst>
          </p:cNvPr>
          <p:cNvSpPr/>
          <p:nvPr/>
        </p:nvSpPr>
        <p:spPr>
          <a:xfrm>
            <a:off x="1885950" y="3200400"/>
            <a:ext cx="444458" cy="444039"/>
          </a:xfrm>
          <a:prstGeom prst="blockArc">
            <a:avLst>
              <a:gd name="adj1" fmla="val 10800000"/>
              <a:gd name="adj2" fmla="val 100290"/>
              <a:gd name="adj3" fmla="val 5482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Block Arc 18">
            <a:extLst>
              <a:ext uri="{FF2B5EF4-FFF2-40B4-BE49-F238E27FC236}">
                <a16:creationId xmlns:a16="http://schemas.microsoft.com/office/drawing/2014/main" id="{49296CB6-DBF0-B948-9BD0-DC84261EEF19}"/>
              </a:ext>
            </a:extLst>
          </p:cNvPr>
          <p:cNvSpPr/>
          <p:nvPr/>
        </p:nvSpPr>
        <p:spPr>
          <a:xfrm flipV="1">
            <a:off x="1885950" y="3480261"/>
            <a:ext cx="444458" cy="444039"/>
          </a:xfrm>
          <a:prstGeom prst="blockArc">
            <a:avLst>
              <a:gd name="adj1" fmla="val 10800000"/>
              <a:gd name="adj2" fmla="val 100290"/>
              <a:gd name="adj3" fmla="val 5482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Block Arc 19">
            <a:extLst>
              <a:ext uri="{FF2B5EF4-FFF2-40B4-BE49-F238E27FC236}">
                <a16:creationId xmlns:a16="http://schemas.microsoft.com/office/drawing/2014/main" id="{2626B09A-0B7B-204A-8F02-CC0946A92E05}"/>
              </a:ext>
            </a:extLst>
          </p:cNvPr>
          <p:cNvSpPr/>
          <p:nvPr/>
        </p:nvSpPr>
        <p:spPr>
          <a:xfrm>
            <a:off x="4438650" y="3251200"/>
            <a:ext cx="444458" cy="444039"/>
          </a:xfrm>
          <a:prstGeom prst="blockArc">
            <a:avLst>
              <a:gd name="adj1" fmla="val 10800000"/>
              <a:gd name="adj2" fmla="val 100290"/>
              <a:gd name="adj3" fmla="val 5482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Block Arc 20">
            <a:extLst>
              <a:ext uri="{FF2B5EF4-FFF2-40B4-BE49-F238E27FC236}">
                <a16:creationId xmlns:a16="http://schemas.microsoft.com/office/drawing/2014/main" id="{6C1B7A55-0EB7-1C4A-9BF5-363F8F4B3E01}"/>
              </a:ext>
            </a:extLst>
          </p:cNvPr>
          <p:cNvSpPr/>
          <p:nvPr/>
        </p:nvSpPr>
        <p:spPr>
          <a:xfrm flipV="1">
            <a:off x="4438650" y="3531061"/>
            <a:ext cx="444458" cy="444039"/>
          </a:xfrm>
          <a:prstGeom prst="blockArc">
            <a:avLst>
              <a:gd name="adj1" fmla="val 10800000"/>
              <a:gd name="adj2" fmla="val 100290"/>
              <a:gd name="adj3" fmla="val 5482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Block Arc 21">
            <a:extLst>
              <a:ext uri="{FF2B5EF4-FFF2-40B4-BE49-F238E27FC236}">
                <a16:creationId xmlns:a16="http://schemas.microsoft.com/office/drawing/2014/main" id="{72A3A611-6FAD-F046-87DE-102C4645D920}"/>
              </a:ext>
            </a:extLst>
          </p:cNvPr>
          <p:cNvSpPr/>
          <p:nvPr/>
        </p:nvSpPr>
        <p:spPr>
          <a:xfrm>
            <a:off x="5251450" y="3251200"/>
            <a:ext cx="444458" cy="444039"/>
          </a:xfrm>
          <a:prstGeom prst="blockArc">
            <a:avLst>
              <a:gd name="adj1" fmla="val 10800000"/>
              <a:gd name="adj2" fmla="val 100290"/>
              <a:gd name="adj3" fmla="val 5482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Block Arc 22">
            <a:extLst>
              <a:ext uri="{FF2B5EF4-FFF2-40B4-BE49-F238E27FC236}">
                <a16:creationId xmlns:a16="http://schemas.microsoft.com/office/drawing/2014/main" id="{240ECF3B-86EF-8F42-BEBB-F9FCBE6E73DE}"/>
              </a:ext>
            </a:extLst>
          </p:cNvPr>
          <p:cNvSpPr/>
          <p:nvPr/>
        </p:nvSpPr>
        <p:spPr>
          <a:xfrm flipV="1">
            <a:off x="5251450" y="3531061"/>
            <a:ext cx="444458" cy="444039"/>
          </a:xfrm>
          <a:prstGeom prst="blockArc">
            <a:avLst>
              <a:gd name="adj1" fmla="val 10800000"/>
              <a:gd name="adj2" fmla="val 100290"/>
              <a:gd name="adj3" fmla="val 5482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Block Arc 25">
            <a:extLst>
              <a:ext uri="{FF2B5EF4-FFF2-40B4-BE49-F238E27FC236}">
                <a16:creationId xmlns:a16="http://schemas.microsoft.com/office/drawing/2014/main" id="{F72F3FC8-5FF6-5447-88AB-607FE704C292}"/>
              </a:ext>
            </a:extLst>
          </p:cNvPr>
          <p:cNvSpPr/>
          <p:nvPr/>
        </p:nvSpPr>
        <p:spPr>
          <a:xfrm rot="16200000">
            <a:off x="10185631" y="2978380"/>
            <a:ext cx="444458" cy="444039"/>
          </a:xfrm>
          <a:prstGeom prst="blockArc">
            <a:avLst>
              <a:gd name="adj1" fmla="val 10800000"/>
              <a:gd name="adj2" fmla="val 100290"/>
              <a:gd name="adj3" fmla="val 5482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Block Arc 26">
            <a:extLst>
              <a:ext uri="{FF2B5EF4-FFF2-40B4-BE49-F238E27FC236}">
                <a16:creationId xmlns:a16="http://schemas.microsoft.com/office/drawing/2014/main" id="{1748C6B7-26B9-E14E-BA75-95F4F5CACC5F}"/>
              </a:ext>
            </a:extLst>
          </p:cNvPr>
          <p:cNvSpPr/>
          <p:nvPr/>
        </p:nvSpPr>
        <p:spPr>
          <a:xfrm rot="16200000" flipV="1">
            <a:off x="10610850" y="2984500"/>
            <a:ext cx="444458" cy="444039"/>
          </a:xfrm>
          <a:prstGeom prst="blockArc">
            <a:avLst>
              <a:gd name="adj1" fmla="val 10800000"/>
              <a:gd name="adj2" fmla="val 100290"/>
              <a:gd name="adj3" fmla="val 5482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Block Arc 27">
            <a:extLst>
              <a:ext uri="{FF2B5EF4-FFF2-40B4-BE49-F238E27FC236}">
                <a16:creationId xmlns:a16="http://schemas.microsoft.com/office/drawing/2014/main" id="{C8A8ACE1-0D18-314F-AD97-68D29A5ECAFE}"/>
              </a:ext>
            </a:extLst>
          </p:cNvPr>
          <p:cNvSpPr/>
          <p:nvPr/>
        </p:nvSpPr>
        <p:spPr>
          <a:xfrm>
            <a:off x="6072852" y="3251200"/>
            <a:ext cx="444458" cy="444039"/>
          </a:xfrm>
          <a:prstGeom prst="blockArc">
            <a:avLst>
              <a:gd name="adj1" fmla="val 10800000"/>
              <a:gd name="adj2" fmla="val 100290"/>
              <a:gd name="adj3" fmla="val 5482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Block Arc 28">
            <a:extLst>
              <a:ext uri="{FF2B5EF4-FFF2-40B4-BE49-F238E27FC236}">
                <a16:creationId xmlns:a16="http://schemas.microsoft.com/office/drawing/2014/main" id="{CC26A489-2CF9-DA47-9FC6-F1C511659EC0}"/>
              </a:ext>
            </a:extLst>
          </p:cNvPr>
          <p:cNvSpPr/>
          <p:nvPr/>
        </p:nvSpPr>
        <p:spPr>
          <a:xfrm flipV="1">
            <a:off x="6072852" y="3531061"/>
            <a:ext cx="444458" cy="444039"/>
          </a:xfrm>
          <a:prstGeom prst="blockArc">
            <a:avLst>
              <a:gd name="adj1" fmla="val 10800000"/>
              <a:gd name="adj2" fmla="val 100290"/>
              <a:gd name="adj3" fmla="val 5482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648600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BF31D2-859A-424A-B3D6-89A580A2C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qualitative model of the </a:t>
            </a:r>
            <a:r>
              <a:rPr lang="en-US" dirty="0" err="1"/>
              <a:t>nanoprism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88D5FB-C944-9543-8045-21CE84781B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79</a:t>
            </a:fld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391C30B-307E-0644-808D-40670B05EB90}"/>
              </a:ext>
            </a:extLst>
          </p:cNvPr>
          <p:cNvSpPr/>
          <p:nvPr/>
        </p:nvSpPr>
        <p:spPr>
          <a:xfrm>
            <a:off x="1376369" y="2727260"/>
            <a:ext cx="914400" cy="9144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1810BA8-D83E-404E-AED0-6A78272B0A50}"/>
              </a:ext>
            </a:extLst>
          </p:cNvPr>
          <p:cNvSpPr/>
          <p:nvPr/>
        </p:nvSpPr>
        <p:spPr>
          <a:xfrm>
            <a:off x="923938" y="3518530"/>
            <a:ext cx="914400" cy="9144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2C18F30-6216-2D4D-A463-CD5880271C4F}"/>
              </a:ext>
            </a:extLst>
          </p:cNvPr>
          <p:cNvSpPr/>
          <p:nvPr/>
        </p:nvSpPr>
        <p:spPr>
          <a:xfrm>
            <a:off x="1838338" y="3519232"/>
            <a:ext cx="914400" cy="9144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6478BBB-BD69-5B4B-A5E4-5B628232A399}"/>
              </a:ext>
            </a:extLst>
          </p:cNvPr>
          <p:cNvCxnSpPr>
            <a:stCxn id="5" idx="4"/>
            <a:endCxn id="5" idx="0"/>
          </p:cNvCxnSpPr>
          <p:nvPr/>
        </p:nvCxnSpPr>
        <p:spPr>
          <a:xfrm flipV="1">
            <a:off x="1833569" y="2727260"/>
            <a:ext cx="0" cy="9144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F3DF0FD-2632-8B44-8646-FA9F7BE2A0D6}"/>
              </a:ext>
            </a:extLst>
          </p:cNvPr>
          <p:cNvCxnSpPr>
            <a:stCxn id="5" idx="2"/>
            <a:endCxn id="5" idx="6"/>
          </p:cNvCxnSpPr>
          <p:nvPr/>
        </p:nvCxnSpPr>
        <p:spPr>
          <a:xfrm>
            <a:off x="1376369" y="3184460"/>
            <a:ext cx="9144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1A6FD1B-2576-A94E-B0C6-C50BB5BFD7AD}"/>
              </a:ext>
            </a:extLst>
          </p:cNvPr>
          <p:cNvCxnSpPr>
            <a:stCxn id="6" idx="4"/>
            <a:endCxn id="6" idx="0"/>
          </p:cNvCxnSpPr>
          <p:nvPr/>
        </p:nvCxnSpPr>
        <p:spPr>
          <a:xfrm flipV="1">
            <a:off x="1381138" y="3518530"/>
            <a:ext cx="0" cy="9144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3F7FD59-65C7-0945-B1D1-CD99EBE9EA24}"/>
              </a:ext>
            </a:extLst>
          </p:cNvPr>
          <p:cNvCxnSpPr>
            <a:stCxn id="6" idx="2"/>
            <a:endCxn id="6" idx="6"/>
          </p:cNvCxnSpPr>
          <p:nvPr/>
        </p:nvCxnSpPr>
        <p:spPr>
          <a:xfrm>
            <a:off x="923938" y="3975730"/>
            <a:ext cx="9144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0DD36A3-E4FB-D741-9034-EA0B1DC77AAF}"/>
              </a:ext>
            </a:extLst>
          </p:cNvPr>
          <p:cNvCxnSpPr>
            <a:stCxn id="7" idx="2"/>
            <a:endCxn id="7" idx="6"/>
          </p:cNvCxnSpPr>
          <p:nvPr/>
        </p:nvCxnSpPr>
        <p:spPr>
          <a:xfrm>
            <a:off x="1838338" y="3976432"/>
            <a:ext cx="9144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B070C19-96C1-464A-AA9E-08B7C880ABEA}"/>
              </a:ext>
            </a:extLst>
          </p:cNvPr>
          <p:cNvCxnSpPr>
            <a:stCxn id="7" idx="4"/>
            <a:endCxn id="7" idx="0"/>
          </p:cNvCxnSpPr>
          <p:nvPr/>
        </p:nvCxnSpPr>
        <p:spPr>
          <a:xfrm flipV="1">
            <a:off x="2295538" y="3519232"/>
            <a:ext cx="0" cy="9144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59B576C-6D44-F541-910C-255C53FD013E}"/>
              </a:ext>
            </a:extLst>
          </p:cNvPr>
          <p:cNvCxnSpPr/>
          <p:nvPr/>
        </p:nvCxnSpPr>
        <p:spPr>
          <a:xfrm flipV="1">
            <a:off x="2948940" y="1920240"/>
            <a:ext cx="1440180" cy="205549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CCFBFD8-4945-DF45-A80E-F2655C492847}"/>
              </a:ext>
            </a:extLst>
          </p:cNvPr>
          <p:cNvCxnSpPr/>
          <p:nvPr/>
        </p:nvCxnSpPr>
        <p:spPr>
          <a:xfrm flipV="1">
            <a:off x="2948940" y="3184460"/>
            <a:ext cx="1440180" cy="79127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5789699-CE94-DD45-B881-F5845FCE1F2C}"/>
              </a:ext>
            </a:extLst>
          </p:cNvPr>
          <p:cNvCxnSpPr/>
          <p:nvPr/>
        </p:nvCxnSpPr>
        <p:spPr>
          <a:xfrm>
            <a:off x="2948940" y="3975730"/>
            <a:ext cx="1440180" cy="93917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C78F160-7114-4D4A-859C-7004C63B1785}"/>
              </a:ext>
            </a:extLst>
          </p:cNvPr>
          <p:cNvCxnSpPr/>
          <p:nvPr/>
        </p:nvCxnSpPr>
        <p:spPr>
          <a:xfrm>
            <a:off x="2948940" y="3975730"/>
            <a:ext cx="1417320" cy="219647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A64E78CC-D8C4-EE4A-9B9D-E283C4947B28}"/>
              </a:ext>
            </a:extLst>
          </p:cNvPr>
          <p:cNvSpPr/>
          <p:nvPr/>
        </p:nvSpPr>
        <p:spPr>
          <a:xfrm>
            <a:off x="6290737" y="1375698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D7FEA449-ED6E-BB4E-A179-5E76C45508AE}"/>
              </a:ext>
            </a:extLst>
          </p:cNvPr>
          <p:cNvSpPr/>
          <p:nvPr/>
        </p:nvSpPr>
        <p:spPr>
          <a:xfrm rot="7183946">
            <a:off x="6573209" y="1859950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E481CBE-1A50-9248-8AC1-83A108E16211}"/>
              </a:ext>
            </a:extLst>
          </p:cNvPr>
          <p:cNvCxnSpPr/>
          <p:nvPr/>
        </p:nvCxnSpPr>
        <p:spPr>
          <a:xfrm flipV="1">
            <a:off x="6570293" y="1375698"/>
            <a:ext cx="0" cy="5591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A758E93-A579-9B4A-84C6-456EB1D0272B}"/>
              </a:ext>
            </a:extLst>
          </p:cNvPr>
          <p:cNvCxnSpPr/>
          <p:nvPr/>
        </p:nvCxnSpPr>
        <p:spPr>
          <a:xfrm rot="7183946" flipV="1">
            <a:off x="6852765" y="1859950"/>
            <a:ext cx="0" cy="5591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AB1112B5-DB5E-8D4D-A1E7-9792C02F0F5E}"/>
              </a:ext>
            </a:extLst>
          </p:cNvPr>
          <p:cNvSpPr/>
          <p:nvPr/>
        </p:nvSpPr>
        <p:spPr>
          <a:xfrm>
            <a:off x="6287820" y="5650518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3F2D3873-7F83-5148-B67E-1BA78F84B378}"/>
              </a:ext>
            </a:extLst>
          </p:cNvPr>
          <p:cNvSpPr/>
          <p:nvPr/>
        </p:nvSpPr>
        <p:spPr>
          <a:xfrm rot="14379994">
            <a:off x="6011181" y="6134341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186B639-9454-764C-902B-0F9F61155D5C}"/>
              </a:ext>
            </a:extLst>
          </p:cNvPr>
          <p:cNvSpPr/>
          <p:nvPr/>
        </p:nvSpPr>
        <p:spPr>
          <a:xfrm rot="7227692">
            <a:off x="6570292" y="6134770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A774868-186D-9140-8BB1-00D782260F48}"/>
              </a:ext>
            </a:extLst>
          </p:cNvPr>
          <p:cNvCxnSpPr/>
          <p:nvPr/>
        </p:nvCxnSpPr>
        <p:spPr>
          <a:xfrm>
            <a:off x="6287820" y="5930073"/>
            <a:ext cx="55911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09A7DD3-6D78-224F-898B-4DE629B3DA24}"/>
              </a:ext>
            </a:extLst>
          </p:cNvPr>
          <p:cNvCxnSpPr/>
          <p:nvPr/>
        </p:nvCxnSpPr>
        <p:spPr>
          <a:xfrm rot="14379994">
            <a:off x="6011181" y="6413896"/>
            <a:ext cx="55911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4AF841C-EAB2-FF42-8B21-FAB194199FE3}"/>
              </a:ext>
            </a:extLst>
          </p:cNvPr>
          <p:cNvCxnSpPr/>
          <p:nvPr/>
        </p:nvCxnSpPr>
        <p:spPr>
          <a:xfrm rot="7227692">
            <a:off x="6570292" y="6414326"/>
            <a:ext cx="55911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F864E2F6-4EE6-514B-9117-A3971E24CFFF}"/>
              </a:ext>
            </a:extLst>
          </p:cNvPr>
          <p:cNvSpPr/>
          <p:nvPr/>
        </p:nvSpPr>
        <p:spPr>
          <a:xfrm>
            <a:off x="5217250" y="4346099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008D9450-0C03-2A4E-9C27-CCC1E6520FF6}"/>
              </a:ext>
            </a:extLst>
          </p:cNvPr>
          <p:cNvSpPr/>
          <p:nvPr/>
        </p:nvSpPr>
        <p:spPr>
          <a:xfrm rot="1815831">
            <a:off x="4940611" y="4829922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9205B9BA-437D-0743-BFB7-75732E03B6FE}"/>
              </a:ext>
            </a:extLst>
          </p:cNvPr>
          <p:cNvSpPr/>
          <p:nvPr/>
        </p:nvSpPr>
        <p:spPr>
          <a:xfrm rot="19817032">
            <a:off x="5499722" y="4830351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402FEE0-C6F6-3040-A30D-90B4BC4861D6}"/>
              </a:ext>
            </a:extLst>
          </p:cNvPr>
          <p:cNvCxnSpPr/>
          <p:nvPr/>
        </p:nvCxnSpPr>
        <p:spPr>
          <a:xfrm flipV="1">
            <a:off x="5496806" y="4346099"/>
            <a:ext cx="0" cy="5591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B7906C1-9B61-F644-BED7-2491129935E7}"/>
              </a:ext>
            </a:extLst>
          </p:cNvPr>
          <p:cNvCxnSpPr/>
          <p:nvPr/>
        </p:nvCxnSpPr>
        <p:spPr>
          <a:xfrm rot="1815831" flipV="1">
            <a:off x="5220167" y="4829922"/>
            <a:ext cx="0" cy="5591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48412FC-17EB-9142-9C71-F310ED3A6A25}"/>
              </a:ext>
            </a:extLst>
          </p:cNvPr>
          <p:cNvCxnSpPr/>
          <p:nvPr/>
        </p:nvCxnSpPr>
        <p:spPr>
          <a:xfrm rot="19817032" flipV="1">
            <a:off x="5779278" y="4830351"/>
            <a:ext cx="0" cy="5591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4" name="Oval 33">
            <a:extLst>
              <a:ext uri="{FF2B5EF4-FFF2-40B4-BE49-F238E27FC236}">
                <a16:creationId xmlns:a16="http://schemas.microsoft.com/office/drawing/2014/main" id="{DB246CE0-2018-3848-B92C-74D57327B9E4}"/>
              </a:ext>
            </a:extLst>
          </p:cNvPr>
          <p:cNvSpPr/>
          <p:nvPr/>
        </p:nvSpPr>
        <p:spPr>
          <a:xfrm>
            <a:off x="7265512" y="4308240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F4B85333-5A5D-9742-884B-91A27F9D770F}"/>
              </a:ext>
            </a:extLst>
          </p:cNvPr>
          <p:cNvSpPr/>
          <p:nvPr/>
        </p:nvSpPr>
        <p:spPr>
          <a:xfrm rot="9019247">
            <a:off x="6988873" y="4792063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EB2DF71B-ED5B-BF4B-BC69-41B3160407FF}"/>
              </a:ext>
            </a:extLst>
          </p:cNvPr>
          <p:cNvSpPr/>
          <p:nvPr/>
        </p:nvSpPr>
        <p:spPr>
          <a:xfrm rot="12615382">
            <a:off x="7547984" y="4792492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A3C2458-820E-9B4B-BDB7-D92F8BC9AD6A}"/>
              </a:ext>
            </a:extLst>
          </p:cNvPr>
          <p:cNvCxnSpPr/>
          <p:nvPr/>
        </p:nvCxnSpPr>
        <p:spPr>
          <a:xfrm rot="9019247">
            <a:off x="6988873" y="5071618"/>
            <a:ext cx="55911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0C2A5729-7065-9543-8C61-F0EE57E485BD}"/>
              </a:ext>
            </a:extLst>
          </p:cNvPr>
          <p:cNvCxnSpPr/>
          <p:nvPr/>
        </p:nvCxnSpPr>
        <p:spPr>
          <a:xfrm rot="12615382">
            <a:off x="7547984" y="5072048"/>
            <a:ext cx="55911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B86A63EA-263F-604C-B30B-BB31F82B6A31}"/>
              </a:ext>
            </a:extLst>
          </p:cNvPr>
          <p:cNvSpPr/>
          <p:nvPr/>
        </p:nvSpPr>
        <p:spPr>
          <a:xfrm>
            <a:off x="5169598" y="2735952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9CE90D94-9632-DB46-B28F-C5882E042F33}"/>
              </a:ext>
            </a:extLst>
          </p:cNvPr>
          <p:cNvSpPr/>
          <p:nvPr/>
        </p:nvSpPr>
        <p:spPr>
          <a:xfrm rot="9040114">
            <a:off x="4892959" y="3219775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9620EBC3-AD4B-2B44-B603-10827172BCE3}"/>
              </a:ext>
            </a:extLst>
          </p:cNvPr>
          <p:cNvSpPr/>
          <p:nvPr/>
        </p:nvSpPr>
        <p:spPr>
          <a:xfrm rot="12640411">
            <a:off x="5452070" y="3220204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B838E23E-75A4-6740-89FD-D177BF4AE7E4}"/>
              </a:ext>
            </a:extLst>
          </p:cNvPr>
          <p:cNvCxnSpPr/>
          <p:nvPr/>
        </p:nvCxnSpPr>
        <p:spPr>
          <a:xfrm flipV="1">
            <a:off x="5449154" y="2735952"/>
            <a:ext cx="0" cy="5591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EB3F2D0E-A5B8-014E-AA08-362F89D75849}"/>
              </a:ext>
            </a:extLst>
          </p:cNvPr>
          <p:cNvCxnSpPr/>
          <p:nvPr/>
        </p:nvCxnSpPr>
        <p:spPr>
          <a:xfrm rot="9040114" flipV="1">
            <a:off x="5172515" y="3219775"/>
            <a:ext cx="0" cy="5591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B0EB7948-6DA2-6148-BA91-940FAD41389D}"/>
              </a:ext>
            </a:extLst>
          </p:cNvPr>
          <p:cNvCxnSpPr/>
          <p:nvPr/>
        </p:nvCxnSpPr>
        <p:spPr>
          <a:xfrm rot="12640411" flipV="1">
            <a:off x="5731626" y="3220204"/>
            <a:ext cx="0" cy="5591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5" name="Oval 44">
            <a:extLst>
              <a:ext uri="{FF2B5EF4-FFF2-40B4-BE49-F238E27FC236}">
                <a16:creationId xmlns:a16="http://schemas.microsoft.com/office/drawing/2014/main" id="{19863ED8-C167-1D45-9567-454700BE4DF9}"/>
              </a:ext>
            </a:extLst>
          </p:cNvPr>
          <p:cNvSpPr/>
          <p:nvPr/>
        </p:nvSpPr>
        <p:spPr>
          <a:xfrm>
            <a:off x="7217860" y="2698093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BAD2AFB5-940A-FF4D-9A55-0AC436906EB8}"/>
              </a:ext>
            </a:extLst>
          </p:cNvPr>
          <p:cNvSpPr/>
          <p:nvPr/>
        </p:nvSpPr>
        <p:spPr>
          <a:xfrm rot="1823594">
            <a:off x="6941221" y="3181916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BFDD62D7-E232-4149-B949-0247A0CCAB97}"/>
              </a:ext>
            </a:extLst>
          </p:cNvPr>
          <p:cNvSpPr/>
          <p:nvPr/>
        </p:nvSpPr>
        <p:spPr>
          <a:xfrm rot="19805752">
            <a:off x="7500332" y="3182345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BA1270BF-D8A5-D74A-8642-F7E0886284D7}"/>
              </a:ext>
            </a:extLst>
          </p:cNvPr>
          <p:cNvCxnSpPr/>
          <p:nvPr/>
        </p:nvCxnSpPr>
        <p:spPr>
          <a:xfrm>
            <a:off x="7217860" y="2977648"/>
            <a:ext cx="55911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C0AFA70C-5371-4F4A-A451-5DC1038192E1}"/>
              </a:ext>
            </a:extLst>
          </p:cNvPr>
          <p:cNvCxnSpPr/>
          <p:nvPr/>
        </p:nvCxnSpPr>
        <p:spPr>
          <a:xfrm rot="1823594">
            <a:off x="6941221" y="3461471"/>
            <a:ext cx="55911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096ED820-3B4C-B543-B352-25023BD00C41}"/>
              </a:ext>
            </a:extLst>
          </p:cNvPr>
          <p:cNvCxnSpPr/>
          <p:nvPr/>
        </p:nvCxnSpPr>
        <p:spPr>
          <a:xfrm rot="19805752">
            <a:off x="7500332" y="3461901"/>
            <a:ext cx="55911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1" name="Oval 50">
            <a:extLst>
              <a:ext uri="{FF2B5EF4-FFF2-40B4-BE49-F238E27FC236}">
                <a16:creationId xmlns:a16="http://schemas.microsoft.com/office/drawing/2014/main" id="{6B8E74BD-DF1F-A247-9003-232362959556}"/>
              </a:ext>
            </a:extLst>
          </p:cNvPr>
          <p:cNvSpPr/>
          <p:nvPr/>
        </p:nvSpPr>
        <p:spPr>
          <a:xfrm rot="9019247">
            <a:off x="6008263" y="1858448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A365F30D-0412-1942-8403-C4AE27FEACA8}"/>
              </a:ext>
            </a:extLst>
          </p:cNvPr>
          <p:cNvCxnSpPr/>
          <p:nvPr/>
        </p:nvCxnSpPr>
        <p:spPr>
          <a:xfrm rot="9019247">
            <a:off x="6008263" y="2138003"/>
            <a:ext cx="55911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3" name="Frame 52">
            <a:extLst>
              <a:ext uri="{FF2B5EF4-FFF2-40B4-BE49-F238E27FC236}">
                <a16:creationId xmlns:a16="http://schemas.microsoft.com/office/drawing/2014/main" id="{52509CF8-9892-BC4A-BF45-72FEA2F734FA}"/>
              </a:ext>
            </a:extLst>
          </p:cNvPr>
          <p:cNvSpPr/>
          <p:nvPr/>
        </p:nvSpPr>
        <p:spPr>
          <a:xfrm>
            <a:off x="4791855" y="4082897"/>
            <a:ext cx="3418020" cy="1498126"/>
          </a:xfrm>
          <a:prstGeom prst="frame">
            <a:avLst>
              <a:gd name="adj1" fmla="val 5783"/>
            </a:avLst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B309AECD-A04E-454D-9964-819F31ADAF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282" y="5186909"/>
            <a:ext cx="3195789" cy="56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72448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2BA13E-E3D7-6644-A952-E993E74657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Prism dipole moments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D91B23-FA37-ED4D-9EEE-9AAB15ADDB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80</a:t>
            </a:fld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8288FCE-12E7-3C40-93C1-DBD29CF13452}"/>
              </a:ext>
            </a:extLst>
          </p:cNvPr>
          <p:cNvSpPr/>
          <p:nvPr/>
        </p:nvSpPr>
        <p:spPr>
          <a:xfrm>
            <a:off x="4342926" y="2046287"/>
            <a:ext cx="779638" cy="779638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6CCEC64-3944-E04B-88CA-EEC639EE980D}"/>
              </a:ext>
            </a:extLst>
          </p:cNvPr>
          <p:cNvSpPr/>
          <p:nvPr/>
        </p:nvSpPr>
        <p:spPr>
          <a:xfrm rot="1815831">
            <a:off x="3957174" y="2720941"/>
            <a:ext cx="779638" cy="779638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4271556-82B0-3F43-B245-A2B8AC7B363B}"/>
              </a:ext>
            </a:extLst>
          </p:cNvPr>
          <p:cNvSpPr/>
          <p:nvPr/>
        </p:nvSpPr>
        <p:spPr>
          <a:xfrm rot="19817032">
            <a:off x="4736812" y="2721540"/>
            <a:ext cx="779638" cy="779638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F64C0FC-6B84-4349-B249-F22EAAD540C4}"/>
              </a:ext>
            </a:extLst>
          </p:cNvPr>
          <p:cNvCxnSpPr/>
          <p:nvPr/>
        </p:nvCxnSpPr>
        <p:spPr>
          <a:xfrm flipV="1">
            <a:off x="4732746" y="2046287"/>
            <a:ext cx="0" cy="77963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C42E22F-0FC1-544A-A1B1-048FB265236A}"/>
              </a:ext>
            </a:extLst>
          </p:cNvPr>
          <p:cNvCxnSpPr/>
          <p:nvPr/>
        </p:nvCxnSpPr>
        <p:spPr>
          <a:xfrm rot="1815831" flipV="1">
            <a:off x="4346994" y="2720941"/>
            <a:ext cx="0" cy="77963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07D1616-6EA1-2442-8338-3B8457996081}"/>
              </a:ext>
            </a:extLst>
          </p:cNvPr>
          <p:cNvCxnSpPr/>
          <p:nvPr/>
        </p:nvCxnSpPr>
        <p:spPr>
          <a:xfrm rot="19817032" flipV="1">
            <a:off x="5126632" y="2721540"/>
            <a:ext cx="0" cy="77963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959CFB7A-9938-044C-9136-0462B89A8463}"/>
              </a:ext>
            </a:extLst>
          </p:cNvPr>
          <p:cNvSpPr/>
          <p:nvPr/>
        </p:nvSpPr>
        <p:spPr>
          <a:xfrm>
            <a:off x="7199074" y="1993495"/>
            <a:ext cx="779638" cy="779638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08A6E3F-1434-8743-B07B-7C50E8F6A689}"/>
              </a:ext>
            </a:extLst>
          </p:cNvPr>
          <p:cNvSpPr/>
          <p:nvPr/>
        </p:nvSpPr>
        <p:spPr>
          <a:xfrm rot="9019247">
            <a:off x="6813321" y="2668150"/>
            <a:ext cx="779638" cy="779638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6F1A87B-E978-B748-95F4-11D98C2F9A9A}"/>
              </a:ext>
            </a:extLst>
          </p:cNvPr>
          <p:cNvSpPr/>
          <p:nvPr/>
        </p:nvSpPr>
        <p:spPr>
          <a:xfrm rot="12615382">
            <a:off x="7592960" y="2668748"/>
            <a:ext cx="779638" cy="779638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65A1EC8-745D-734C-8751-C49917EACE86}"/>
              </a:ext>
            </a:extLst>
          </p:cNvPr>
          <p:cNvCxnSpPr/>
          <p:nvPr/>
        </p:nvCxnSpPr>
        <p:spPr>
          <a:xfrm rot="9019247">
            <a:off x="6813321" y="3057968"/>
            <a:ext cx="77963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FC4B28E-3548-3B40-BD53-DF13244E105F}"/>
              </a:ext>
            </a:extLst>
          </p:cNvPr>
          <p:cNvCxnSpPr/>
          <p:nvPr/>
        </p:nvCxnSpPr>
        <p:spPr>
          <a:xfrm rot="12615382">
            <a:off x="7592960" y="3058568"/>
            <a:ext cx="77963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Triangle 15">
            <a:extLst>
              <a:ext uri="{FF2B5EF4-FFF2-40B4-BE49-F238E27FC236}">
                <a16:creationId xmlns:a16="http://schemas.microsoft.com/office/drawing/2014/main" id="{19BF577D-C6E4-CF48-BF31-DBD198B91985}"/>
              </a:ext>
            </a:extLst>
          </p:cNvPr>
          <p:cNvSpPr/>
          <p:nvPr/>
        </p:nvSpPr>
        <p:spPr>
          <a:xfrm>
            <a:off x="3711037" y="4175233"/>
            <a:ext cx="2043415" cy="1761565"/>
          </a:xfrm>
          <a:prstGeom prst="triangl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riangle 16">
            <a:extLst>
              <a:ext uri="{FF2B5EF4-FFF2-40B4-BE49-F238E27FC236}">
                <a16:creationId xmlns:a16="http://schemas.microsoft.com/office/drawing/2014/main" id="{06B47C9D-9882-054D-B38F-5F38A571971D}"/>
              </a:ext>
            </a:extLst>
          </p:cNvPr>
          <p:cNvSpPr/>
          <p:nvPr/>
        </p:nvSpPr>
        <p:spPr>
          <a:xfrm>
            <a:off x="6567185" y="4175232"/>
            <a:ext cx="2043415" cy="1761565"/>
          </a:xfrm>
          <a:prstGeom prst="triangl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Cross 17">
            <a:extLst>
              <a:ext uri="{FF2B5EF4-FFF2-40B4-BE49-F238E27FC236}">
                <a16:creationId xmlns:a16="http://schemas.microsoft.com/office/drawing/2014/main" id="{CE466241-9D55-6D4B-BD21-9F88E7C81A86}"/>
              </a:ext>
            </a:extLst>
          </p:cNvPr>
          <p:cNvSpPr/>
          <p:nvPr/>
        </p:nvSpPr>
        <p:spPr>
          <a:xfrm>
            <a:off x="3813838" y="5573381"/>
            <a:ext cx="363416" cy="363416"/>
          </a:xfrm>
          <a:prstGeom prst="plus">
            <a:avLst>
              <a:gd name="adj" fmla="val 35363"/>
            </a:avLst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Minus 18">
            <a:extLst>
              <a:ext uri="{FF2B5EF4-FFF2-40B4-BE49-F238E27FC236}">
                <a16:creationId xmlns:a16="http://schemas.microsoft.com/office/drawing/2014/main" id="{F514391E-A51E-184C-81AE-3728DC5CBB51}"/>
              </a:ext>
            </a:extLst>
          </p:cNvPr>
          <p:cNvSpPr/>
          <p:nvPr/>
        </p:nvSpPr>
        <p:spPr>
          <a:xfrm>
            <a:off x="4492663" y="4325216"/>
            <a:ext cx="480161" cy="480161"/>
          </a:xfrm>
          <a:prstGeom prst="mathMinus">
            <a:avLst/>
          </a:prstGeom>
          <a:solidFill>
            <a:srgbClr val="3366FF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Cross 19">
            <a:extLst>
              <a:ext uri="{FF2B5EF4-FFF2-40B4-BE49-F238E27FC236}">
                <a16:creationId xmlns:a16="http://schemas.microsoft.com/office/drawing/2014/main" id="{0DE05CC0-9697-F64E-9E7D-81279DEC6E00}"/>
              </a:ext>
            </a:extLst>
          </p:cNvPr>
          <p:cNvSpPr/>
          <p:nvPr/>
        </p:nvSpPr>
        <p:spPr>
          <a:xfrm>
            <a:off x="5295005" y="5573381"/>
            <a:ext cx="363416" cy="363416"/>
          </a:xfrm>
          <a:prstGeom prst="plus">
            <a:avLst>
              <a:gd name="adj" fmla="val 35363"/>
            </a:avLst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Minus 20">
            <a:extLst>
              <a:ext uri="{FF2B5EF4-FFF2-40B4-BE49-F238E27FC236}">
                <a16:creationId xmlns:a16="http://schemas.microsoft.com/office/drawing/2014/main" id="{2D5746DD-5197-4A48-A6F2-269282391DC3}"/>
              </a:ext>
            </a:extLst>
          </p:cNvPr>
          <p:cNvSpPr/>
          <p:nvPr/>
        </p:nvSpPr>
        <p:spPr>
          <a:xfrm>
            <a:off x="6672167" y="5573381"/>
            <a:ext cx="480161" cy="480161"/>
          </a:xfrm>
          <a:prstGeom prst="mathMinus">
            <a:avLst/>
          </a:prstGeom>
          <a:solidFill>
            <a:srgbClr val="3366FF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Cross 21">
            <a:extLst>
              <a:ext uri="{FF2B5EF4-FFF2-40B4-BE49-F238E27FC236}">
                <a16:creationId xmlns:a16="http://schemas.microsoft.com/office/drawing/2014/main" id="{0475BEE2-0E87-754A-BF00-7055A8FC4122}"/>
              </a:ext>
            </a:extLst>
          </p:cNvPr>
          <p:cNvSpPr/>
          <p:nvPr/>
        </p:nvSpPr>
        <p:spPr>
          <a:xfrm>
            <a:off x="8178216" y="5582426"/>
            <a:ext cx="363416" cy="363416"/>
          </a:xfrm>
          <a:prstGeom prst="plus">
            <a:avLst>
              <a:gd name="adj" fmla="val 35363"/>
            </a:avLst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A815E5A-4CB0-9B4C-87CC-420B22CBD933}"/>
              </a:ext>
            </a:extLst>
          </p:cNvPr>
          <p:cNvSpPr txBox="1"/>
          <p:nvPr/>
        </p:nvSpPr>
        <p:spPr>
          <a:xfrm>
            <a:off x="1663700" y="2984500"/>
            <a:ext cx="1131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y-directed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5B32CA9-7234-3E4B-B959-F0031F4E8A7F}"/>
              </a:ext>
            </a:extLst>
          </p:cNvPr>
          <p:cNvSpPr txBox="1"/>
          <p:nvPr/>
        </p:nvSpPr>
        <p:spPr>
          <a:xfrm>
            <a:off x="9101098" y="3078121"/>
            <a:ext cx="1124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x-directed</a:t>
            </a:r>
          </a:p>
        </p:txBody>
      </p:sp>
    </p:spTree>
    <p:extLst>
      <p:ext uri="{BB962C8B-B14F-4D97-AF65-F5344CB8AC3E}">
        <p14:creationId xmlns:p14="http://schemas.microsoft.com/office/powerpoint/2010/main" val="294867480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829B09-8A2D-0346-BD55-8E0806C45E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a (small) perturbation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549D50-6EBB-2745-A9FC-32BB729C7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81</a:t>
            </a:fld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FDE25DA-9D8A-AF48-AD04-3B7AC9219942}"/>
              </a:ext>
            </a:extLst>
          </p:cNvPr>
          <p:cNvSpPr/>
          <p:nvPr/>
        </p:nvSpPr>
        <p:spPr>
          <a:xfrm>
            <a:off x="5350308" y="3872773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657E117-A791-7D44-A2C4-7C8199A0712A}"/>
              </a:ext>
            </a:extLst>
          </p:cNvPr>
          <p:cNvSpPr/>
          <p:nvPr/>
        </p:nvSpPr>
        <p:spPr>
          <a:xfrm rot="1815831">
            <a:off x="5073669" y="4356596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A4ECDAB-9A0F-1A43-B26B-607BF2091B76}"/>
              </a:ext>
            </a:extLst>
          </p:cNvPr>
          <p:cNvSpPr/>
          <p:nvPr/>
        </p:nvSpPr>
        <p:spPr>
          <a:xfrm rot="19817032">
            <a:off x="5632780" y="4357025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B270485-5771-2748-B007-1624C50EB45D}"/>
              </a:ext>
            </a:extLst>
          </p:cNvPr>
          <p:cNvCxnSpPr/>
          <p:nvPr/>
        </p:nvCxnSpPr>
        <p:spPr>
          <a:xfrm flipV="1">
            <a:off x="5629864" y="3872773"/>
            <a:ext cx="0" cy="5591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0A465E4-D59F-B840-95CB-1D03FE3BF65D}"/>
              </a:ext>
            </a:extLst>
          </p:cNvPr>
          <p:cNvCxnSpPr/>
          <p:nvPr/>
        </p:nvCxnSpPr>
        <p:spPr>
          <a:xfrm rot="1815831" flipV="1">
            <a:off x="5353225" y="4356596"/>
            <a:ext cx="0" cy="5591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509605B-6EDA-D143-96D6-156E69EC85C6}"/>
              </a:ext>
            </a:extLst>
          </p:cNvPr>
          <p:cNvCxnSpPr/>
          <p:nvPr/>
        </p:nvCxnSpPr>
        <p:spPr>
          <a:xfrm rot="19817032" flipV="1">
            <a:off x="5912336" y="4357025"/>
            <a:ext cx="0" cy="5591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12F46ED6-D5DA-B541-9AA1-C01D0C47FD5D}"/>
              </a:ext>
            </a:extLst>
          </p:cNvPr>
          <p:cNvSpPr/>
          <p:nvPr/>
        </p:nvSpPr>
        <p:spPr>
          <a:xfrm>
            <a:off x="7265512" y="3873819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9E2026E-CAD0-DA4B-BF22-6BBEC76DECE1}"/>
              </a:ext>
            </a:extLst>
          </p:cNvPr>
          <p:cNvSpPr/>
          <p:nvPr/>
        </p:nvSpPr>
        <p:spPr>
          <a:xfrm rot="9019247">
            <a:off x="6988873" y="4357642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15CE719-3874-594A-8C1F-25F06D98EE91}"/>
              </a:ext>
            </a:extLst>
          </p:cNvPr>
          <p:cNvSpPr/>
          <p:nvPr/>
        </p:nvSpPr>
        <p:spPr>
          <a:xfrm rot="12615382">
            <a:off x="7547984" y="4358071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F4D617F-B148-764D-9506-3B90B13DFEEC}"/>
              </a:ext>
            </a:extLst>
          </p:cNvPr>
          <p:cNvCxnSpPr/>
          <p:nvPr/>
        </p:nvCxnSpPr>
        <p:spPr>
          <a:xfrm rot="9019247">
            <a:off x="6988873" y="4637197"/>
            <a:ext cx="55911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473F423-B2E4-F74B-BD8D-4D4AE24F5888}"/>
              </a:ext>
            </a:extLst>
          </p:cNvPr>
          <p:cNvCxnSpPr/>
          <p:nvPr/>
        </p:nvCxnSpPr>
        <p:spPr>
          <a:xfrm rot="12615382">
            <a:off x="7547984" y="4637627"/>
            <a:ext cx="55911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89AAF98D-6E22-884D-A234-EF2009FB59F1}"/>
              </a:ext>
            </a:extLst>
          </p:cNvPr>
          <p:cNvSpPr/>
          <p:nvPr/>
        </p:nvSpPr>
        <p:spPr>
          <a:xfrm>
            <a:off x="1376369" y="2727260"/>
            <a:ext cx="914400" cy="9144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B453AD5-51C0-2A40-83FA-9D2D4CD8AA7E}"/>
              </a:ext>
            </a:extLst>
          </p:cNvPr>
          <p:cNvSpPr/>
          <p:nvPr/>
        </p:nvSpPr>
        <p:spPr>
          <a:xfrm>
            <a:off x="923938" y="3518530"/>
            <a:ext cx="914400" cy="9144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CC1DA30-0BF5-A442-A211-EA41FB2E514F}"/>
              </a:ext>
            </a:extLst>
          </p:cNvPr>
          <p:cNvSpPr/>
          <p:nvPr/>
        </p:nvSpPr>
        <p:spPr>
          <a:xfrm>
            <a:off x="1838338" y="3519232"/>
            <a:ext cx="914400" cy="9144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F69882B-9CD0-EF43-ADD4-858915C92AA2}"/>
              </a:ext>
            </a:extLst>
          </p:cNvPr>
          <p:cNvCxnSpPr>
            <a:stCxn id="20" idx="4"/>
            <a:endCxn id="20" idx="0"/>
          </p:cNvCxnSpPr>
          <p:nvPr/>
        </p:nvCxnSpPr>
        <p:spPr>
          <a:xfrm flipV="1">
            <a:off x="1833569" y="2727260"/>
            <a:ext cx="0" cy="9144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E8D5543-F8EE-674F-8D94-AC7C5156AA2B}"/>
              </a:ext>
            </a:extLst>
          </p:cNvPr>
          <p:cNvCxnSpPr>
            <a:stCxn id="20" idx="2"/>
            <a:endCxn id="20" idx="6"/>
          </p:cNvCxnSpPr>
          <p:nvPr/>
        </p:nvCxnSpPr>
        <p:spPr>
          <a:xfrm>
            <a:off x="1376369" y="3184460"/>
            <a:ext cx="9144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BF5D7B7-AEDC-B340-A071-7F645D1AD03D}"/>
              </a:ext>
            </a:extLst>
          </p:cNvPr>
          <p:cNvCxnSpPr>
            <a:stCxn id="21" idx="4"/>
            <a:endCxn id="21" idx="0"/>
          </p:cNvCxnSpPr>
          <p:nvPr/>
        </p:nvCxnSpPr>
        <p:spPr>
          <a:xfrm flipV="1">
            <a:off x="1381138" y="3518530"/>
            <a:ext cx="0" cy="9144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46DD1CE-FE38-E847-AF34-3F971422E885}"/>
              </a:ext>
            </a:extLst>
          </p:cNvPr>
          <p:cNvCxnSpPr>
            <a:stCxn id="21" idx="2"/>
            <a:endCxn id="21" idx="6"/>
          </p:cNvCxnSpPr>
          <p:nvPr/>
        </p:nvCxnSpPr>
        <p:spPr>
          <a:xfrm>
            <a:off x="923938" y="3975730"/>
            <a:ext cx="9144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5820756-ADF7-A440-BDFD-8E455C56AAE0}"/>
              </a:ext>
            </a:extLst>
          </p:cNvPr>
          <p:cNvCxnSpPr>
            <a:stCxn id="22" idx="2"/>
            <a:endCxn id="22" idx="6"/>
          </p:cNvCxnSpPr>
          <p:nvPr/>
        </p:nvCxnSpPr>
        <p:spPr>
          <a:xfrm>
            <a:off x="1838338" y="3976432"/>
            <a:ext cx="9144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69FA00D-BFBE-F44C-9D6D-7E45894D6C5A}"/>
              </a:ext>
            </a:extLst>
          </p:cNvPr>
          <p:cNvCxnSpPr>
            <a:stCxn id="22" idx="4"/>
            <a:endCxn id="22" idx="0"/>
          </p:cNvCxnSpPr>
          <p:nvPr/>
        </p:nvCxnSpPr>
        <p:spPr>
          <a:xfrm flipV="1">
            <a:off x="2295538" y="3519232"/>
            <a:ext cx="0" cy="9144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2C461C2-261B-B44C-A3E5-D42BE19D0158}"/>
              </a:ext>
            </a:extLst>
          </p:cNvPr>
          <p:cNvCxnSpPr/>
          <p:nvPr/>
        </p:nvCxnSpPr>
        <p:spPr>
          <a:xfrm>
            <a:off x="2968487" y="3641660"/>
            <a:ext cx="1960655" cy="65104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438463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C3D98B-D08F-6E4F-A0F5-248E57249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a (small) perturbation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275286-4BFC-FC48-B07C-9244D63735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82</a:t>
            </a:fld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7CCA83E-72DE-604F-91B9-5C9137F5254A}"/>
              </a:ext>
            </a:extLst>
          </p:cNvPr>
          <p:cNvSpPr/>
          <p:nvPr/>
        </p:nvSpPr>
        <p:spPr>
          <a:xfrm>
            <a:off x="1376369" y="2727260"/>
            <a:ext cx="914400" cy="9144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E54740D-62DE-D943-B947-0DB33534C546}"/>
              </a:ext>
            </a:extLst>
          </p:cNvPr>
          <p:cNvSpPr/>
          <p:nvPr/>
        </p:nvSpPr>
        <p:spPr>
          <a:xfrm>
            <a:off x="923938" y="3518530"/>
            <a:ext cx="914400" cy="9144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2802A83-A8FD-6D4B-A5C5-68D418FE9CDB}"/>
              </a:ext>
            </a:extLst>
          </p:cNvPr>
          <p:cNvSpPr/>
          <p:nvPr/>
        </p:nvSpPr>
        <p:spPr>
          <a:xfrm>
            <a:off x="1838338" y="3519232"/>
            <a:ext cx="914400" cy="9144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99F0196-376F-F14D-BFE2-330A1D5C060B}"/>
              </a:ext>
            </a:extLst>
          </p:cNvPr>
          <p:cNvCxnSpPr>
            <a:stCxn id="9" idx="4"/>
            <a:endCxn id="9" idx="0"/>
          </p:cNvCxnSpPr>
          <p:nvPr/>
        </p:nvCxnSpPr>
        <p:spPr>
          <a:xfrm flipV="1">
            <a:off x="1833569" y="2727260"/>
            <a:ext cx="0" cy="9144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699AD4B-3818-DD47-A8F5-47DA6DC36DC9}"/>
              </a:ext>
            </a:extLst>
          </p:cNvPr>
          <p:cNvCxnSpPr>
            <a:stCxn id="9" idx="2"/>
            <a:endCxn id="9" idx="6"/>
          </p:cNvCxnSpPr>
          <p:nvPr/>
        </p:nvCxnSpPr>
        <p:spPr>
          <a:xfrm>
            <a:off x="1376369" y="3184460"/>
            <a:ext cx="9144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67B847D-FA99-4349-AA42-CC5839487A5F}"/>
              </a:ext>
            </a:extLst>
          </p:cNvPr>
          <p:cNvCxnSpPr>
            <a:stCxn id="10" idx="4"/>
            <a:endCxn id="10" idx="0"/>
          </p:cNvCxnSpPr>
          <p:nvPr/>
        </p:nvCxnSpPr>
        <p:spPr>
          <a:xfrm flipV="1">
            <a:off x="1381138" y="3518530"/>
            <a:ext cx="0" cy="9144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206DD56-28A6-4849-8FDC-43E813BB7D14}"/>
              </a:ext>
            </a:extLst>
          </p:cNvPr>
          <p:cNvCxnSpPr>
            <a:stCxn id="10" idx="2"/>
            <a:endCxn id="10" idx="6"/>
          </p:cNvCxnSpPr>
          <p:nvPr/>
        </p:nvCxnSpPr>
        <p:spPr>
          <a:xfrm>
            <a:off x="923938" y="3975730"/>
            <a:ext cx="9144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D8DC17A-5687-B943-9CB7-2521C256DAE3}"/>
              </a:ext>
            </a:extLst>
          </p:cNvPr>
          <p:cNvCxnSpPr>
            <a:stCxn id="11" idx="2"/>
            <a:endCxn id="11" idx="6"/>
          </p:cNvCxnSpPr>
          <p:nvPr/>
        </p:nvCxnSpPr>
        <p:spPr>
          <a:xfrm>
            <a:off x="1838338" y="3976432"/>
            <a:ext cx="9144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664A2DF-2107-5848-8866-D07979D47818}"/>
              </a:ext>
            </a:extLst>
          </p:cNvPr>
          <p:cNvCxnSpPr>
            <a:stCxn id="11" idx="4"/>
            <a:endCxn id="11" idx="0"/>
          </p:cNvCxnSpPr>
          <p:nvPr/>
        </p:nvCxnSpPr>
        <p:spPr>
          <a:xfrm flipV="1">
            <a:off x="2295538" y="3519232"/>
            <a:ext cx="0" cy="9144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DC0CB127-F3E3-FA4C-BAB2-338DEA4C4A73}"/>
              </a:ext>
            </a:extLst>
          </p:cNvPr>
          <p:cNvSpPr/>
          <p:nvPr/>
        </p:nvSpPr>
        <p:spPr>
          <a:xfrm>
            <a:off x="1556777" y="3403250"/>
            <a:ext cx="547277" cy="54727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E0A3F42-6202-D343-9598-AB929B3FA2DE}"/>
              </a:ext>
            </a:extLst>
          </p:cNvPr>
          <p:cNvCxnSpPr/>
          <p:nvPr/>
        </p:nvCxnSpPr>
        <p:spPr>
          <a:xfrm flipV="1">
            <a:off x="1830416" y="3403250"/>
            <a:ext cx="0" cy="54727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801040B-9765-5E48-AB96-58EE11B6AD54}"/>
              </a:ext>
            </a:extLst>
          </p:cNvPr>
          <p:cNvCxnSpPr/>
          <p:nvPr/>
        </p:nvCxnSpPr>
        <p:spPr>
          <a:xfrm>
            <a:off x="1556777" y="3676889"/>
            <a:ext cx="54727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0F2F100-E3E4-9F45-801E-AB19D6A21F9B}"/>
              </a:ext>
            </a:extLst>
          </p:cNvPr>
          <p:cNvCxnSpPr/>
          <p:nvPr/>
        </p:nvCxnSpPr>
        <p:spPr>
          <a:xfrm>
            <a:off x="2968487" y="3641660"/>
            <a:ext cx="1960655" cy="65104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C7DEC684-4057-E047-BECB-56EAE4DFAFBC}"/>
              </a:ext>
            </a:extLst>
          </p:cNvPr>
          <p:cNvSpPr/>
          <p:nvPr/>
        </p:nvSpPr>
        <p:spPr>
          <a:xfrm>
            <a:off x="5368411" y="4213274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0861B426-962F-7642-A178-E23F8776C205}"/>
              </a:ext>
            </a:extLst>
          </p:cNvPr>
          <p:cNvSpPr/>
          <p:nvPr/>
        </p:nvSpPr>
        <p:spPr>
          <a:xfrm rot="1815831">
            <a:off x="5091772" y="4697097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2F5048C-4A81-D94A-82F3-D35E6FF9D326}"/>
              </a:ext>
            </a:extLst>
          </p:cNvPr>
          <p:cNvSpPr/>
          <p:nvPr/>
        </p:nvSpPr>
        <p:spPr>
          <a:xfrm rot="19817032">
            <a:off x="5650883" y="4697526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DECBB5D-E3B8-AD47-898D-B7A381CF5433}"/>
              </a:ext>
            </a:extLst>
          </p:cNvPr>
          <p:cNvCxnSpPr/>
          <p:nvPr/>
        </p:nvCxnSpPr>
        <p:spPr>
          <a:xfrm flipV="1">
            <a:off x="5647967" y="4213274"/>
            <a:ext cx="0" cy="5591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8601452-F7F7-8847-93CE-11A8B5D9EA41}"/>
              </a:ext>
            </a:extLst>
          </p:cNvPr>
          <p:cNvCxnSpPr/>
          <p:nvPr/>
        </p:nvCxnSpPr>
        <p:spPr>
          <a:xfrm rot="1815831" flipV="1">
            <a:off x="5371328" y="4697097"/>
            <a:ext cx="0" cy="5591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993D44A-B8B3-7548-9472-4FDE5BEDD888}"/>
              </a:ext>
            </a:extLst>
          </p:cNvPr>
          <p:cNvCxnSpPr/>
          <p:nvPr/>
        </p:nvCxnSpPr>
        <p:spPr>
          <a:xfrm rot="19817032" flipV="1">
            <a:off x="5930439" y="4697526"/>
            <a:ext cx="0" cy="5591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FB9D24E9-635C-2040-9975-7594FBC130F1}"/>
              </a:ext>
            </a:extLst>
          </p:cNvPr>
          <p:cNvSpPr/>
          <p:nvPr/>
        </p:nvSpPr>
        <p:spPr>
          <a:xfrm>
            <a:off x="7252260" y="4213274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BA4678B6-E068-484B-BB82-178FF33E0051}"/>
              </a:ext>
            </a:extLst>
          </p:cNvPr>
          <p:cNvSpPr/>
          <p:nvPr/>
        </p:nvSpPr>
        <p:spPr>
          <a:xfrm rot="9019247">
            <a:off x="6975621" y="4697097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CD35EBBA-2B00-6F4B-AA82-87CD617EE716}"/>
              </a:ext>
            </a:extLst>
          </p:cNvPr>
          <p:cNvSpPr/>
          <p:nvPr/>
        </p:nvSpPr>
        <p:spPr>
          <a:xfrm rot="12615382">
            <a:off x="7534732" y="4697526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9BA1C69-2768-C145-9F69-A6F41F93C1BC}"/>
              </a:ext>
            </a:extLst>
          </p:cNvPr>
          <p:cNvCxnSpPr/>
          <p:nvPr/>
        </p:nvCxnSpPr>
        <p:spPr>
          <a:xfrm rot="9019247">
            <a:off x="6975621" y="4976652"/>
            <a:ext cx="55911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14D76B8-F675-6845-9680-3E17944BCBE5}"/>
              </a:ext>
            </a:extLst>
          </p:cNvPr>
          <p:cNvCxnSpPr/>
          <p:nvPr/>
        </p:nvCxnSpPr>
        <p:spPr>
          <a:xfrm rot="12615382">
            <a:off x="7534732" y="4977082"/>
            <a:ext cx="55911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B5119E0-F0B0-4C46-8F1D-E22A9EEB1E65}"/>
              </a:ext>
            </a:extLst>
          </p:cNvPr>
          <p:cNvCxnSpPr>
            <a:cxnSpLocks/>
          </p:cNvCxnSpPr>
          <p:nvPr/>
        </p:nvCxnSpPr>
        <p:spPr>
          <a:xfrm>
            <a:off x="8497016" y="4292709"/>
            <a:ext cx="0" cy="9419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A184527C-EF94-364A-ABD7-40B55C3725D5}"/>
              </a:ext>
            </a:extLst>
          </p:cNvPr>
          <p:cNvSpPr/>
          <p:nvPr/>
        </p:nvSpPr>
        <p:spPr>
          <a:xfrm>
            <a:off x="5408844" y="4533538"/>
            <a:ext cx="478244" cy="47824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7EB019A-8C6A-7542-9EF7-21C81028B1DA}"/>
              </a:ext>
            </a:extLst>
          </p:cNvPr>
          <p:cNvCxnSpPr/>
          <p:nvPr/>
        </p:nvCxnSpPr>
        <p:spPr>
          <a:xfrm flipV="1">
            <a:off x="5647966" y="4533538"/>
            <a:ext cx="0" cy="47824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216DB571-0E10-4340-BA10-4607612F9F1D}"/>
              </a:ext>
            </a:extLst>
          </p:cNvPr>
          <p:cNvSpPr/>
          <p:nvPr/>
        </p:nvSpPr>
        <p:spPr>
          <a:xfrm rot="5400000">
            <a:off x="7292692" y="4535616"/>
            <a:ext cx="478244" cy="47824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5549624-D54E-804F-B580-4E7BFEA47F53}"/>
              </a:ext>
            </a:extLst>
          </p:cNvPr>
          <p:cNvCxnSpPr/>
          <p:nvPr/>
        </p:nvCxnSpPr>
        <p:spPr>
          <a:xfrm rot="5400000" flipV="1">
            <a:off x="7531814" y="4535616"/>
            <a:ext cx="0" cy="47824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491192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A352FB-87F2-8442-B235-FCAE820B9F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a (small) perturbation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D8B57D-4FB7-BD46-94F5-003DBF8BA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83</a:t>
            </a:fld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79C293D-E027-C946-AE77-C57E00F740C1}"/>
              </a:ext>
            </a:extLst>
          </p:cNvPr>
          <p:cNvSpPr/>
          <p:nvPr/>
        </p:nvSpPr>
        <p:spPr>
          <a:xfrm>
            <a:off x="1376369" y="2727260"/>
            <a:ext cx="914400" cy="9144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3F62B69-5E09-4F41-B020-632D25FDC7A9}"/>
              </a:ext>
            </a:extLst>
          </p:cNvPr>
          <p:cNvSpPr/>
          <p:nvPr/>
        </p:nvSpPr>
        <p:spPr>
          <a:xfrm>
            <a:off x="923938" y="3518530"/>
            <a:ext cx="914400" cy="9144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E706360-EC57-174C-9382-B48DD07C10DE}"/>
              </a:ext>
            </a:extLst>
          </p:cNvPr>
          <p:cNvSpPr/>
          <p:nvPr/>
        </p:nvSpPr>
        <p:spPr>
          <a:xfrm>
            <a:off x="1838338" y="3519232"/>
            <a:ext cx="914400" cy="9144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1121C03-B5C2-974B-99C4-3233261A119C}"/>
              </a:ext>
            </a:extLst>
          </p:cNvPr>
          <p:cNvCxnSpPr>
            <a:stCxn id="9" idx="4"/>
            <a:endCxn id="9" idx="0"/>
          </p:cNvCxnSpPr>
          <p:nvPr/>
        </p:nvCxnSpPr>
        <p:spPr>
          <a:xfrm flipV="1">
            <a:off x="1833569" y="2727260"/>
            <a:ext cx="0" cy="9144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1B965BF-6D17-7B4A-95CC-5F9AA137E824}"/>
              </a:ext>
            </a:extLst>
          </p:cNvPr>
          <p:cNvCxnSpPr>
            <a:stCxn id="9" idx="2"/>
            <a:endCxn id="9" idx="6"/>
          </p:cNvCxnSpPr>
          <p:nvPr/>
        </p:nvCxnSpPr>
        <p:spPr>
          <a:xfrm>
            <a:off x="1376369" y="3184460"/>
            <a:ext cx="9144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434B26E-02F0-8E45-A021-555CA51636E0}"/>
              </a:ext>
            </a:extLst>
          </p:cNvPr>
          <p:cNvCxnSpPr>
            <a:stCxn id="10" idx="4"/>
            <a:endCxn id="10" idx="0"/>
          </p:cNvCxnSpPr>
          <p:nvPr/>
        </p:nvCxnSpPr>
        <p:spPr>
          <a:xfrm flipV="1">
            <a:off x="1381138" y="3518530"/>
            <a:ext cx="0" cy="9144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1680F44-02BB-6440-B021-E3542EBA4CEF}"/>
              </a:ext>
            </a:extLst>
          </p:cNvPr>
          <p:cNvCxnSpPr>
            <a:stCxn id="10" idx="2"/>
            <a:endCxn id="10" idx="6"/>
          </p:cNvCxnSpPr>
          <p:nvPr/>
        </p:nvCxnSpPr>
        <p:spPr>
          <a:xfrm>
            <a:off x="923938" y="3975730"/>
            <a:ext cx="9144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50C1603-E4CA-1F41-B86C-5BB0B191B041}"/>
              </a:ext>
            </a:extLst>
          </p:cNvPr>
          <p:cNvCxnSpPr>
            <a:stCxn id="11" idx="2"/>
            <a:endCxn id="11" idx="6"/>
          </p:cNvCxnSpPr>
          <p:nvPr/>
        </p:nvCxnSpPr>
        <p:spPr>
          <a:xfrm>
            <a:off x="1838338" y="3976432"/>
            <a:ext cx="9144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895CCBB-B528-6147-9449-C75E65301896}"/>
              </a:ext>
            </a:extLst>
          </p:cNvPr>
          <p:cNvCxnSpPr>
            <a:stCxn id="11" idx="4"/>
            <a:endCxn id="11" idx="0"/>
          </p:cNvCxnSpPr>
          <p:nvPr/>
        </p:nvCxnSpPr>
        <p:spPr>
          <a:xfrm flipV="1">
            <a:off x="2295538" y="3519232"/>
            <a:ext cx="0" cy="9144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A28CBAD8-E3DA-704B-B1B4-68C281519A13}"/>
              </a:ext>
            </a:extLst>
          </p:cNvPr>
          <p:cNvSpPr/>
          <p:nvPr/>
        </p:nvSpPr>
        <p:spPr>
          <a:xfrm>
            <a:off x="1556777" y="2396085"/>
            <a:ext cx="547277" cy="54727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3BED6CE-E361-AD4B-8C76-AE9B7BF7FC1C}"/>
              </a:ext>
            </a:extLst>
          </p:cNvPr>
          <p:cNvCxnSpPr/>
          <p:nvPr/>
        </p:nvCxnSpPr>
        <p:spPr>
          <a:xfrm flipV="1">
            <a:off x="1830416" y="2396085"/>
            <a:ext cx="0" cy="54727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9CD5005-688E-DA4A-8D00-2F4568504686}"/>
              </a:ext>
            </a:extLst>
          </p:cNvPr>
          <p:cNvCxnSpPr/>
          <p:nvPr/>
        </p:nvCxnSpPr>
        <p:spPr>
          <a:xfrm>
            <a:off x="1556777" y="2669724"/>
            <a:ext cx="54727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34D4867-537D-F64D-BFAF-9958F883CA48}"/>
              </a:ext>
            </a:extLst>
          </p:cNvPr>
          <p:cNvCxnSpPr/>
          <p:nvPr/>
        </p:nvCxnSpPr>
        <p:spPr>
          <a:xfrm>
            <a:off x="2968487" y="3641660"/>
            <a:ext cx="1960655" cy="65104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06187BBF-A409-F945-BEA4-027443013B5E}"/>
              </a:ext>
            </a:extLst>
          </p:cNvPr>
          <p:cNvSpPr/>
          <p:nvPr/>
        </p:nvSpPr>
        <p:spPr>
          <a:xfrm>
            <a:off x="5352048" y="4722223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D5F0836A-AB11-8845-B090-D8318256B212}"/>
              </a:ext>
            </a:extLst>
          </p:cNvPr>
          <p:cNvSpPr/>
          <p:nvPr/>
        </p:nvSpPr>
        <p:spPr>
          <a:xfrm rot="1815831">
            <a:off x="5075409" y="5206046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172F89F9-1DAA-BD49-B39A-0E99EBB17CD7}"/>
              </a:ext>
            </a:extLst>
          </p:cNvPr>
          <p:cNvSpPr/>
          <p:nvPr/>
        </p:nvSpPr>
        <p:spPr>
          <a:xfrm rot="19817032">
            <a:off x="5634520" y="5206475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75A3318-1423-5E41-907E-88D7DD12C77F}"/>
              </a:ext>
            </a:extLst>
          </p:cNvPr>
          <p:cNvCxnSpPr/>
          <p:nvPr/>
        </p:nvCxnSpPr>
        <p:spPr>
          <a:xfrm flipV="1">
            <a:off x="5631604" y="4722223"/>
            <a:ext cx="0" cy="5591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693EC2B-F440-AC4E-A6D3-F471CCB74010}"/>
              </a:ext>
            </a:extLst>
          </p:cNvPr>
          <p:cNvCxnSpPr/>
          <p:nvPr/>
        </p:nvCxnSpPr>
        <p:spPr>
          <a:xfrm rot="1815831" flipV="1">
            <a:off x="5354965" y="5206046"/>
            <a:ext cx="0" cy="5591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DBFE1CB-3933-8944-B21C-03CCAF811C27}"/>
              </a:ext>
            </a:extLst>
          </p:cNvPr>
          <p:cNvCxnSpPr/>
          <p:nvPr/>
        </p:nvCxnSpPr>
        <p:spPr>
          <a:xfrm rot="19817032" flipV="1">
            <a:off x="5914076" y="5206475"/>
            <a:ext cx="0" cy="5591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A07389AC-2B3F-6646-8B04-39750B7E39CA}"/>
              </a:ext>
            </a:extLst>
          </p:cNvPr>
          <p:cNvSpPr/>
          <p:nvPr/>
        </p:nvSpPr>
        <p:spPr>
          <a:xfrm>
            <a:off x="7248332" y="4338571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BEBEAF57-0710-BA49-8210-85449D8FA57D}"/>
              </a:ext>
            </a:extLst>
          </p:cNvPr>
          <p:cNvSpPr/>
          <p:nvPr/>
        </p:nvSpPr>
        <p:spPr>
          <a:xfrm rot="9019247">
            <a:off x="6971693" y="4822394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B7AC674-E52F-D742-A8F2-DF4171324B45}"/>
              </a:ext>
            </a:extLst>
          </p:cNvPr>
          <p:cNvSpPr/>
          <p:nvPr/>
        </p:nvSpPr>
        <p:spPr>
          <a:xfrm rot="12615382">
            <a:off x="7530804" y="4822823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53AFF7A-4922-424D-9928-85B40379EB28}"/>
              </a:ext>
            </a:extLst>
          </p:cNvPr>
          <p:cNvCxnSpPr/>
          <p:nvPr/>
        </p:nvCxnSpPr>
        <p:spPr>
          <a:xfrm rot="9019247">
            <a:off x="6971693" y="5101949"/>
            <a:ext cx="55911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C71702A-136B-9342-9222-60B5A5682773}"/>
              </a:ext>
            </a:extLst>
          </p:cNvPr>
          <p:cNvCxnSpPr/>
          <p:nvPr/>
        </p:nvCxnSpPr>
        <p:spPr>
          <a:xfrm rot="12615382">
            <a:off x="7530804" y="5102379"/>
            <a:ext cx="55911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E8EDE0F-11DE-9A4C-8FA8-532C9D4C4D30}"/>
              </a:ext>
            </a:extLst>
          </p:cNvPr>
          <p:cNvCxnSpPr>
            <a:cxnSpLocks/>
          </p:cNvCxnSpPr>
          <p:nvPr/>
        </p:nvCxnSpPr>
        <p:spPr>
          <a:xfrm>
            <a:off x="8497016" y="4292709"/>
            <a:ext cx="0" cy="106813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74D32EB2-7F68-EE43-A2DE-3A65719EEAD9}"/>
              </a:ext>
            </a:extLst>
          </p:cNvPr>
          <p:cNvSpPr/>
          <p:nvPr/>
        </p:nvSpPr>
        <p:spPr>
          <a:xfrm>
            <a:off x="5392481" y="4419635"/>
            <a:ext cx="478244" cy="47824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4E54C6B-6023-7A4E-8138-042C294DB646}"/>
              </a:ext>
            </a:extLst>
          </p:cNvPr>
          <p:cNvCxnSpPr/>
          <p:nvPr/>
        </p:nvCxnSpPr>
        <p:spPr>
          <a:xfrm flipV="1">
            <a:off x="5631603" y="4419635"/>
            <a:ext cx="0" cy="47824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F9950843-51E7-2842-BD97-EA68D1694782}"/>
              </a:ext>
            </a:extLst>
          </p:cNvPr>
          <p:cNvSpPr/>
          <p:nvPr/>
        </p:nvSpPr>
        <p:spPr>
          <a:xfrm rot="5400000">
            <a:off x="7288764" y="3998307"/>
            <a:ext cx="478244" cy="47824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2CBA87F-D9DB-3942-8CAE-A609AD1AD620}"/>
              </a:ext>
            </a:extLst>
          </p:cNvPr>
          <p:cNvCxnSpPr/>
          <p:nvPr/>
        </p:nvCxnSpPr>
        <p:spPr>
          <a:xfrm rot="5400000" flipV="1">
            <a:off x="7527886" y="3998307"/>
            <a:ext cx="0" cy="47824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4A2EC5CD-8E9D-0040-89B5-41D192127393}"/>
              </a:ext>
            </a:extLst>
          </p:cNvPr>
          <p:cNvCxnSpPr>
            <a:cxnSpLocks/>
          </p:cNvCxnSpPr>
          <p:nvPr/>
        </p:nvCxnSpPr>
        <p:spPr>
          <a:xfrm>
            <a:off x="6436303" y="4292709"/>
            <a:ext cx="0" cy="141897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848586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0DA0B-8C29-5F49-8E90-6CE3BE52EE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(and simulated) evidence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058B14-5A9B-6947-A218-13FC952BA4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84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C4B7BD4-0DF4-074D-A613-479AE842A5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9100" y="1483050"/>
            <a:ext cx="6413500" cy="537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6410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0DA0B-8C29-5F49-8E90-6CE3BE52EE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(and simulated) evidence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058B14-5A9B-6947-A218-13FC952BA4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85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5BC97A-08C6-2148-BA82-ABFC54E505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5975" y="1463844"/>
            <a:ext cx="5480050" cy="539415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5816C30-288B-1041-83F1-4F18D908D14F}"/>
              </a:ext>
            </a:extLst>
          </p:cNvPr>
          <p:cNvSpPr txBox="1"/>
          <p:nvPr/>
        </p:nvSpPr>
        <p:spPr>
          <a:xfrm>
            <a:off x="9740899" y="2159000"/>
            <a:ext cx="2222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Split corner dipole modes!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FDA692C-81A4-884A-B8E0-581CE7B6F7CD}"/>
              </a:ext>
            </a:extLst>
          </p:cNvPr>
          <p:cNvCxnSpPr>
            <a:endCxn id="7" idx="1"/>
          </p:cNvCxnSpPr>
          <p:nvPr/>
        </p:nvCxnSpPr>
        <p:spPr>
          <a:xfrm>
            <a:off x="8712200" y="2006600"/>
            <a:ext cx="1028699" cy="4755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A6771D6-0541-EC47-885D-DDAB491F0252}"/>
              </a:ext>
            </a:extLst>
          </p:cNvPr>
          <p:cNvCxnSpPr>
            <a:cxnSpLocks/>
            <a:endCxn id="7" idx="1"/>
          </p:cNvCxnSpPr>
          <p:nvPr/>
        </p:nvCxnSpPr>
        <p:spPr>
          <a:xfrm flipV="1">
            <a:off x="8712200" y="2482166"/>
            <a:ext cx="1028699" cy="3882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955927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AE1937-B3F1-A648-A373-A670B45958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Optimizing the perturbation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FD1B9B-791C-7740-8947-CE49864C99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86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90B777-653F-144E-83A6-311BA245925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5700" y="2410895"/>
            <a:ext cx="4300331" cy="32252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21F4844-AFAA-C446-98F0-4CE6107E894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8865" y="2410895"/>
            <a:ext cx="4300331" cy="3225248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4BD95580-618D-1945-BB25-961E2F43D7AB}"/>
              </a:ext>
            </a:extLst>
          </p:cNvPr>
          <p:cNvGrpSpPr/>
          <p:nvPr/>
        </p:nvGrpSpPr>
        <p:grpSpPr>
          <a:xfrm>
            <a:off x="4849714" y="3331373"/>
            <a:ext cx="802890" cy="781922"/>
            <a:chOff x="6923127" y="2460926"/>
            <a:chExt cx="2043415" cy="1990051"/>
          </a:xfrm>
        </p:grpSpPr>
        <p:sp>
          <p:nvSpPr>
            <p:cNvPr id="8" name="Triangle 7">
              <a:extLst>
                <a:ext uri="{FF2B5EF4-FFF2-40B4-BE49-F238E27FC236}">
                  <a16:creationId xmlns:a16="http://schemas.microsoft.com/office/drawing/2014/main" id="{05876288-4A98-594E-91FB-420826846951}"/>
                </a:ext>
              </a:extLst>
            </p:cNvPr>
            <p:cNvSpPr/>
            <p:nvPr/>
          </p:nvSpPr>
          <p:spPr>
            <a:xfrm>
              <a:off x="6923127" y="2689412"/>
              <a:ext cx="2043415" cy="1761565"/>
            </a:xfrm>
            <a:prstGeom prst="triangle">
              <a:avLst/>
            </a:prstGeom>
            <a:solidFill>
              <a:srgbClr val="FFC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589A64E-E3D8-FC43-A6BC-5CF753D2B642}"/>
                </a:ext>
              </a:extLst>
            </p:cNvPr>
            <p:cNvSpPr/>
            <p:nvPr/>
          </p:nvSpPr>
          <p:spPr>
            <a:xfrm>
              <a:off x="7709510" y="2460926"/>
              <a:ext cx="470647" cy="47064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Triangle 9">
            <a:extLst>
              <a:ext uri="{FF2B5EF4-FFF2-40B4-BE49-F238E27FC236}">
                <a16:creationId xmlns:a16="http://schemas.microsoft.com/office/drawing/2014/main" id="{57104EFC-2C30-9346-96B7-C1A1ADA47CE5}"/>
              </a:ext>
            </a:extLst>
          </p:cNvPr>
          <p:cNvSpPr/>
          <p:nvPr/>
        </p:nvSpPr>
        <p:spPr>
          <a:xfrm>
            <a:off x="9150045" y="3421149"/>
            <a:ext cx="802890" cy="692146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8F7CF12-E6A4-5A4D-A228-AC7B0894E8B9}"/>
              </a:ext>
            </a:extLst>
          </p:cNvPr>
          <p:cNvSpPr/>
          <p:nvPr/>
        </p:nvSpPr>
        <p:spPr>
          <a:xfrm>
            <a:off x="9459027" y="3331373"/>
            <a:ext cx="184925" cy="18492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66695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A4074-0A86-3D4E-AB68-AF85F9CAF1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Are electric fields a measure of energy transfer?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813FBB-DE8F-BB4A-82E6-68FD535B0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87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B29CB49-DF82-D54F-ABF5-526602A96F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2000" y="1047067"/>
            <a:ext cx="4891900" cy="5803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52758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A4074-0A86-3D4E-AB68-AF85F9CAF1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Are electric fields a measure of energy transfer?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813FBB-DE8F-BB4A-82E6-68FD535B0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88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E05F272-53BE-F943-AB95-CCFC8E690E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8650" y="1905018"/>
            <a:ext cx="8090584" cy="4698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0369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627E49-C0BE-6249-A4D1-7C897CE32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Nanophotonics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0900CC-AC6A-824E-9008-B15B3B3F9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8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1EEB49-1D2D-6F46-A730-D47A47845F0B}"/>
              </a:ext>
            </a:extLst>
          </p:cNvPr>
          <p:cNvSpPr txBox="1"/>
          <p:nvPr/>
        </p:nvSpPr>
        <p:spPr>
          <a:xfrm>
            <a:off x="1713772" y="1843088"/>
            <a:ext cx="29293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Nanotechnology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34B177-D1C4-0E41-827A-1BC6B7377413}"/>
              </a:ext>
            </a:extLst>
          </p:cNvPr>
          <p:cNvSpPr txBox="1"/>
          <p:nvPr/>
        </p:nvSpPr>
        <p:spPr>
          <a:xfrm>
            <a:off x="7231196" y="1843088"/>
            <a:ext cx="355315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Photonics</a:t>
            </a:r>
          </a:p>
          <a:p>
            <a:pPr algn="ctr"/>
            <a:r>
              <a:rPr lang="en-US" sz="3200" dirty="0"/>
              <a:t>(photon electronics)</a:t>
            </a:r>
          </a:p>
        </p:txBody>
      </p:sp>
      <p:sp>
        <p:nvSpPr>
          <p:cNvPr id="9" name="Down Arrow 8">
            <a:extLst>
              <a:ext uri="{FF2B5EF4-FFF2-40B4-BE49-F238E27FC236}">
                <a16:creationId xmlns:a16="http://schemas.microsoft.com/office/drawing/2014/main" id="{D42686E4-3D2F-3245-B379-B6E560A625CB}"/>
              </a:ext>
            </a:extLst>
          </p:cNvPr>
          <p:cNvSpPr/>
          <p:nvPr/>
        </p:nvSpPr>
        <p:spPr>
          <a:xfrm rot="17165473">
            <a:off x="7172285" y="1081087"/>
            <a:ext cx="469900" cy="12192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own Arrow 9">
            <a:extLst>
              <a:ext uri="{FF2B5EF4-FFF2-40B4-BE49-F238E27FC236}">
                <a16:creationId xmlns:a16="http://schemas.microsoft.com/office/drawing/2014/main" id="{E2E6E6BE-D567-E449-8AB9-3B5FB958E368}"/>
              </a:ext>
            </a:extLst>
          </p:cNvPr>
          <p:cNvSpPr/>
          <p:nvPr/>
        </p:nvSpPr>
        <p:spPr>
          <a:xfrm rot="4434527" flipH="1">
            <a:off x="4657685" y="1081086"/>
            <a:ext cx="469900" cy="12192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984F229-A6FA-764B-89FF-DB216ECDFCA9}"/>
              </a:ext>
            </a:extLst>
          </p:cNvPr>
          <p:cNvCxnSpPr>
            <a:stCxn id="2" idx="2"/>
          </p:cNvCxnSpPr>
          <p:nvPr/>
        </p:nvCxnSpPr>
        <p:spPr>
          <a:xfrm>
            <a:off x="6096000" y="1690688"/>
            <a:ext cx="0" cy="5167312"/>
          </a:xfrm>
          <a:prstGeom prst="line">
            <a:avLst/>
          </a:prstGeom>
          <a:ln w="571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01404DD-81A7-1749-9F42-6B0A1FE9F407}"/>
              </a:ext>
            </a:extLst>
          </p:cNvPr>
          <p:cNvSpPr txBox="1"/>
          <p:nvPr/>
        </p:nvSpPr>
        <p:spPr>
          <a:xfrm>
            <a:off x="965201" y="2831581"/>
            <a:ext cx="4426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Feynman: “there’s room at the bottom” 1954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F23582F-E3B9-9B45-A008-54C34AA3F4EC}"/>
              </a:ext>
            </a:extLst>
          </p:cNvPr>
          <p:cNvSpPr txBox="1"/>
          <p:nvPr/>
        </p:nvSpPr>
        <p:spPr>
          <a:xfrm>
            <a:off x="353187" y="4157140"/>
            <a:ext cx="5650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Taniguchi: “on the basic concept of nanotechnology” 1974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EFE6983-CBEF-6841-87E5-5ADB1CB6819B}"/>
              </a:ext>
            </a:extLst>
          </p:cNvPr>
          <p:cNvSpPr txBox="1"/>
          <p:nvPr/>
        </p:nvSpPr>
        <p:spPr>
          <a:xfrm>
            <a:off x="1144114" y="5482699"/>
            <a:ext cx="4068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Drexler: “molecular manufacturing” 1981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D06DFFD-02E8-8940-9419-59944BB1A0E0}"/>
              </a:ext>
            </a:extLst>
          </p:cNvPr>
          <p:cNvSpPr txBox="1"/>
          <p:nvPr/>
        </p:nvSpPr>
        <p:spPr>
          <a:xfrm>
            <a:off x="7629351" y="3434084"/>
            <a:ext cx="2756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Bell: the photophone, 1860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B32FEE5-08A2-0F4B-BF35-DDD78276C3F4}"/>
              </a:ext>
            </a:extLst>
          </p:cNvPr>
          <p:cNvSpPr txBox="1"/>
          <p:nvPr/>
        </p:nvSpPr>
        <p:spPr>
          <a:xfrm>
            <a:off x="6349950" y="4480401"/>
            <a:ext cx="53156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Mainer: Light Amplification by Stimulated Emission of Radiation (LASER), 1960</a:t>
            </a:r>
          </a:p>
        </p:txBody>
      </p:sp>
    </p:spTree>
    <p:extLst>
      <p:ext uri="{BB962C8B-B14F-4D97-AF65-F5344CB8AC3E}">
        <p14:creationId xmlns:p14="http://schemas.microsoft.com/office/powerpoint/2010/main" val="279951419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953DB-2556-8942-89FE-67C703B627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have we learned?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45B4DC-EAE2-7746-8EE6-670E4CE735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Even a small perturbation has experimentally observable impacts on the plasmonic spectrum of a nanocluster</a:t>
            </a:r>
          </a:p>
          <a:p>
            <a:r>
              <a:rPr lang="en-US" dirty="0"/>
              <a:t>The strength of the perturbation is location-dependent</a:t>
            </a:r>
          </a:p>
          <a:p>
            <a:r>
              <a:rPr lang="en-US" dirty="0"/>
              <a:t>Changing the material of one nanoparticle changes the field enhancement around the other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26B2FA-94D1-FF4E-B295-43D1DDEC3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17345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for today: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Learn what a plasmon is and why we should care</a:t>
            </a:r>
          </a:p>
          <a:p>
            <a:endParaRPr lang="en-US" dirty="0"/>
          </a:p>
          <a:p>
            <a:r>
              <a:rPr lang="en-US" dirty="0"/>
              <a:t>Learn how plasmons behave in small particles and clusters of particles</a:t>
            </a:r>
          </a:p>
          <a:p>
            <a:endParaRPr lang="en-US" dirty="0"/>
          </a:p>
          <a:p>
            <a:r>
              <a:rPr lang="en-US" dirty="0"/>
              <a:t>Qualify and quantify plasmon hybridization in mixed-metal, mixed-geometry clusters</a:t>
            </a:r>
          </a:p>
          <a:p>
            <a:endParaRPr lang="en-US" dirty="0"/>
          </a:p>
          <a:p>
            <a:r>
              <a:rPr lang="en-US" dirty="0"/>
              <a:t>Introduce size and magnetic effects to our model of cluster behavior</a:t>
            </a:r>
          </a:p>
          <a:p>
            <a:endParaRPr lang="en-US" dirty="0"/>
          </a:p>
          <a:p>
            <a:r>
              <a:rPr lang="en-US" dirty="0"/>
              <a:t>Accurately describe the plasmon resonances of large, finite clusters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90</a:t>
            </a:fld>
            <a:endParaRPr lang="en-US"/>
          </a:p>
        </p:txBody>
      </p:sp>
      <p:sp>
        <p:nvSpPr>
          <p:cNvPr id="5" name="5-Point Star 4">
            <a:extLst>
              <a:ext uri="{FF2B5EF4-FFF2-40B4-BE49-F238E27FC236}">
                <a16:creationId xmlns:a16="http://schemas.microsoft.com/office/drawing/2014/main" id="{36D937E8-72B3-FA43-931F-21D1433C5E50}"/>
              </a:ext>
            </a:extLst>
          </p:cNvPr>
          <p:cNvSpPr/>
          <p:nvPr/>
        </p:nvSpPr>
        <p:spPr>
          <a:xfrm>
            <a:off x="508000" y="1690688"/>
            <a:ext cx="660400" cy="660400"/>
          </a:xfrm>
          <a:prstGeom prst="star5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5-Point Star 5">
            <a:extLst>
              <a:ext uri="{FF2B5EF4-FFF2-40B4-BE49-F238E27FC236}">
                <a16:creationId xmlns:a16="http://schemas.microsoft.com/office/drawing/2014/main" id="{4B8EB41C-2E8B-074E-8C36-71E7BBDE8DAB}"/>
              </a:ext>
            </a:extLst>
          </p:cNvPr>
          <p:cNvSpPr/>
          <p:nvPr/>
        </p:nvSpPr>
        <p:spPr>
          <a:xfrm>
            <a:off x="508000" y="2576513"/>
            <a:ext cx="660400" cy="660400"/>
          </a:xfrm>
          <a:prstGeom prst="star5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44296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for today: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Learn what a plasmon is and why we should care</a:t>
            </a:r>
          </a:p>
          <a:p>
            <a:endParaRPr lang="en-US" dirty="0"/>
          </a:p>
          <a:p>
            <a:r>
              <a:rPr lang="en-US" dirty="0"/>
              <a:t>Learn how plasmons behave in small particles and clusters of particles</a:t>
            </a:r>
          </a:p>
          <a:p>
            <a:endParaRPr lang="en-US" dirty="0"/>
          </a:p>
          <a:p>
            <a:r>
              <a:rPr lang="en-US" dirty="0"/>
              <a:t>Qualify and quantify plasmon hybridization in mixed-metal, mixed-geometry clusters</a:t>
            </a:r>
          </a:p>
          <a:p>
            <a:endParaRPr lang="en-US" dirty="0"/>
          </a:p>
          <a:p>
            <a:r>
              <a:rPr lang="en-US" b="1" dirty="0"/>
              <a:t>Introduce size and magnetic effects to our model of cluster behavior</a:t>
            </a:r>
          </a:p>
          <a:p>
            <a:endParaRPr lang="en-US" dirty="0"/>
          </a:p>
          <a:p>
            <a:r>
              <a:rPr lang="en-US" dirty="0"/>
              <a:t>Accurately describe the plasmon resonances of large, finite clusters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91</a:t>
            </a:fld>
            <a:endParaRPr lang="en-US"/>
          </a:p>
        </p:txBody>
      </p:sp>
      <p:sp>
        <p:nvSpPr>
          <p:cNvPr id="5" name="5-Point Star 4">
            <a:extLst>
              <a:ext uri="{FF2B5EF4-FFF2-40B4-BE49-F238E27FC236}">
                <a16:creationId xmlns:a16="http://schemas.microsoft.com/office/drawing/2014/main" id="{36D937E8-72B3-FA43-931F-21D1433C5E50}"/>
              </a:ext>
            </a:extLst>
          </p:cNvPr>
          <p:cNvSpPr/>
          <p:nvPr/>
        </p:nvSpPr>
        <p:spPr>
          <a:xfrm>
            <a:off x="508000" y="1690688"/>
            <a:ext cx="660400" cy="660400"/>
          </a:xfrm>
          <a:prstGeom prst="star5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5-Point Star 5">
            <a:extLst>
              <a:ext uri="{FF2B5EF4-FFF2-40B4-BE49-F238E27FC236}">
                <a16:creationId xmlns:a16="http://schemas.microsoft.com/office/drawing/2014/main" id="{4B8EB41C-2E8B-074E-8C36-71E7BBDE8DAB}"/>
              </a:ext>
            </a:extLst>
          </p:cNvPr>
          <p:cNvSpPr/>
          <p:nvPr/>
        </p:nvSpPr>
        <p:spPr>
          <a:xfrm>
            <a:off x="508000" y="2576513"/>
            <a:ext cx="660400" cy="660400"/>
          </a:xfrm>
          <a:prstGeom prst="star5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5-Point Star 6">
            <a:extLst>
              <a:ext uri="{FF2B5EF4-FFF2-40B4-BE49-F238E27FC236}">
                <a16:creationId xmlns:a16="http://schemas.microsoft.com/office/drawing/2014/main" id="{8D965C66-848D-D346-BC25-841E86DA4EE7}"/>
              </a:ext>
            </a:extLst>
          </p:cNvPr>
          <p:cNvSpPr/>
          <p:nvPr/>
        </p:nvSpPr>
        <p:spPr>
          <a:xfrm>
            <a:off x="508000" y="3460751"/>
            <a:ext cx="660400" cy="660400"/>
          </a:xfrm>
          <a:prstGeom prst="star5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43506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Quasistatic</a:t>
            </a:r>
            <a:r>
              <a:rPr lang="en-US" dirty="0"/>
              <a:t> coupling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92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5982" y="3146156"/>
            <a:ext cx="5306554" cy="1675754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>
            <a:off x="8951123" y="2021176"/>
            <a:ext cx="2511189" cy="0"/>
          </a:xfrm>
          <a:prstGeom prst="line">
            <a:avLst/>
          </a:prstGeom>
          <a:ln w="571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4840" y="1327182"/>
            <a:ext cx="1412566" cy="1400177"/>
          </a:xfrm>
          <a:prstGeom prst="rect">
            <a:avLst/>
          </a:prstGeom>
        </p:spPr>
      </p:pic>
      <p:sp>
        <p:nvSpPr>
          <p:cNvPr id="17" name="Down Arrow 16"/>
          <p:cNvSpPr/>
          <p:nvPr/>
        </p:nvSpPr>
        <p:spPr>
          <a:xfrm rot="16200000">
            <a:off x="8740370" y="1531918"/>
            <a:ext cx="421507" cy="978516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6029" y="1327182"/>
            <a:ext cx="1412566" cy="1400177"/>
          </a:xfrm>
          <a:prstGeom prst="rect">
            <a:avLst/>
          </a:prstGeom>
        </p:spPr>
      </p:pic>
      <p:sp>
        <p:nvSpPr>
          <p:cNvPr id="19" name="Down Arrow 18"/>
          <p:cNvSpPr/>
          <p:nvPr/>
        </p:nvSpPr>
        <p:spPr>
          <a:xfrm rot="16200000">
            <a:off x="11251559" y="1531918"/>
            <a:ext cx="421507" cy="978516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8" t="82686" r="-2338" b="-608"/>
          <a:stretch/>
        </p:blipFill>
        <p:spPr>
          <a:xfrm>
            <a:off x="10026342" y="1533020"/>
            <a:ext cx="558800" cy="450669"/>
          </a:xfrm>
          <a:prstGeom prst="rect">
            <a:avLst/>
          </a:prstGeom>
        </p:spPr>
      </p:pic>
      <p:cxnSp>
        <p:nvCxnSpPr>
          <p:cNvPr id="23" name="Straight Connector 22"/>
          <p:cNvCxnSpPr/>
          <p:nvPr/>
        </p:nvCxnSpPr>
        <p:spPr>
          <a:xfrm>
            <a:off x="9657406" y="2027271"/>
            <a:ext cx="324794" cy="0"/>
          </a:xfrm>
          <a:prstGeom prst="line">
            <a:avLst/>
          </a:prstGeom>
          <a:ln w="57150">
            <a:solidFill>
              <a:schemeClr val="tx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8" t="54959" r="-1698" b="27119"/>
          <a:stretch/>
        </p:blipFill>
        <p:spPr>
          <a:xfrm>
            <a:off x="9657406" y="2105133"/>
            <a:ext cx="558800" cy="450669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12" t="57242"/>
          <a:stretch/>
        </p:blipFill>
        <p:spPr>
          <a:xfrm>
            <a:off x="11069972" y="2190918"/>
            <a:ext cx="454335" cy="488727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14" b="63330"/>
          <a:stretch/>
        </p:blipFill>
        <p:spPr>
          <a:xfrm>
            <a:off x="8461865" y="2219084"/>
            <a:ext cx="438656" cy="419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75949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Fully retarded coupling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93</a:t>
            </a:fld>
            <a:endParaRPr lang="en-US"/>
          </a:p>
        </p:txBody>
      </p:sp>
      <p:sp>
        <p:nvSpPr>
          <p:cNvPr id="3" name="Frame 2"/>
          <p:cNvSpPr/>
          <p:nvPr/>
        </p:nvSpPr>
        <p:spPr>
          <a:xfrm>
            <a:off x="1993072" y="3215099"/>
            <a:ext cx="2293177" cy="1421730"/>
          </a:xfrm>
          <a:prstGeom prst="frame">
            <a:avLst>
              <a:gd name="adj1" fmla="val 542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Frame 8"/>
          <p:cNvSpPr/>
          <p:nvPr/>
        </p:nvSpPr>
        <p:spPr>
          <a:xfrm>
            <a:off x="4610099" y="3215099"/>
            <a:ext cx="2705099" cy="1421730"/>
          </a:xfrm>
          <a:prstGeom prst="frame">
            <a:avLst>
              <a:gd name="adj1" fmla="val 542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Frame 9"/>
          <p:cNvSpPr/>
          <p:nvPr/>
        </p:nvSpPr>
        <p:spPr>
          <a:xfrm>
            <a:off x="7762388" y="3215099"/>
            <a:ext cx="2537311" cy="1421730"/>
          </a:xfrm>
          <a:prstGeom prst="frame">
            <a:avLst>
              <a:gd name="adj1" fmla="val 542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293144" y="4722296"/>
            <a:ext cx="21717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Near-field Term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743449" y="4722296"/>
            <a:ext cx="24384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Intermediate-field Term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810500" y="4722296"/>
            <a:ext cx="21717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Far-field Term</a:t>
            </a:r>
          </a:p>
        </p:txBody>
      </p:sp>
      <p:sp>
        <p:nvSpPr>
          <p:cNvPr id="14" name="Frame 13"/>
          <p:cNvSpPr/>
          <p:nvPr/>
        </p:nvSpPr>
        <p:spPr>
          <a:xfrm>
            <a:off x="10540784" y="3495676"/>
            <a:ext cx="1439406" cy="647700"/>
          </a:xfrm>
          <a:prstGeom prst="frame">
            <a:avLst>
              <a:gd name="adj1" fmla="val 5420"/>
            </a:avLst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475" y="3306831"/>
            <a:ext cx="11177945" cy="1244531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>
            <a:off x="8951123" y="2021176"/>
            <a:ext cx="2511189" cy="0"/>
          </a:xfrm>
          <a:prstGeom prst="line">
            <a:avLst/>
          </a:prstGeom>
          <a:ln w="571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4840" y="1327182"/>
            <a:ext cx="1412566" cy="1400177"/>
          </a:xfrm>
          <a:prstGeom prst="rect">
            <a:avLst/>
          </a:prstGeom>
        </p:spPr>
      </p:pic>
      <p:sp>
        <p:nvSpPr>
          <p:cNvPr id="17" name="Down Arrow 16"/>
          <p:cNvSpPr/>
          <p:nvPr/>
        </p:nvSpPr>
        <p:spPr>
          <a:xfrm rot="16200000">
            <a:off x="8740370" y="1531918"/>
            <a:ext cx="421507" cy="978516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6029" y="1327182"/>
            <a:ext cx="1412566" cy="1400177"/>
          </a:xfrm>
          <a:prstGeom prst="rect">
            <a:avLst/>
          </a:prstGeom>
        </p:spPr>
      </p:pic>
      <p:sp>
        <p:nvSpPr>
          <p:cNvPr id="19" name="Down Arrow 18"/>
          <p:cNvSpPr/>
          <p:nvPr/>
        </p:nvSpPr>
        <p:spPr>
          <a:xfrm rot="16200000">
            <a:off x="11251559" y="1531918"/>
            <a:ext cx="421507" cy="978516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8" t="82686" r="-2338" b="-608"/>
          <a:stretch/>
        </p:blipFill>
        <p:spPr>
          <a:xfrm>
            <a:off x="10026342" y="1533020"/>
            <a:ext cx="558800" cy="450669"/>
          </a:xfrm>
          <a:prstGeom prst="rect">
            <a:avLst/>
          </a:prstGeom>
        </p:spPr>
      </p:pic>
      <p:cxnSp>
        <p:nvCxnSpPr>
          <p:cNvPr id="23" name="Straight Connector 22"/>
          <p:cNvCxnSpPr/>
          <p:nvPr/>
        </p:nvCxnSpPr>
        <p:spPr>
          <a:xfrm>
            <a:off x="9657406" y="2027271"/>
            <a:ext cx="324794" cy="0"/>
          </a:xfrm>
          <a:prstGeom prst="line">
            <a:avLst/>
          </a:prstGeom>
          <a:ln w="57150">
            <a:solidFill>
              <a:schemeClr val="tx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8" t="54959" r="-1698" b="27119"/>
          <a:stretch/>
        </p:blipFill>
        <p:spPr>
          <a:xfrm>
            <a:off x="9657406" y="2105133"/>
            <a:ext cx="558800" cy="450669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12" t="57242"/>
          <a:stretch/>
        </p:blipFill>
        <p:spPr>
          <a:xfrm>
            <a:off x="11069972" y="2203982"/>
            <a:ext cx="454335" cy="488727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14" b="63330"/>
          <a:stretch/>
        </p:blipFill>
        <p:spPr>
          <a:xfrm>
            <a:off x="8461865" y="2232148"/>
            <a:ext cx="438656" cy="419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03986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Fully Retarded Interaction Energies in a MNP Dimer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94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0662" y="1690688"/>
            <a:ext cx="7239876" cy="5084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89586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Fully Retarded Interaction Energies in a MNP Dimer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95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6811" y="2189463"/>
            <a:ext cx="5099168" cy="366811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" y="2189463"/>
            <a:ext cx="4761187" cy="371967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954924" y="1765738"/>
            <a:ext cx="2270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Quasistatic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711965" y="1755409"/>
            <a:ext cx="2270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Fully Retarded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5525" y="5033362"/>
            <a:ext cx="2800131" cy="30472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9982" y="5033362"/>
            <a:ext cx="2280087" cy="252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39721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Quasistatic</a:t>
            </a:r>
            <a:r>
              <a:rPr lang="en-US" dirty="0"/>
              <a:t> Solution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96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8250" y="4642757"/>
            <a:ext cx="4635500" cy="8255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500" y="2095500"/>
            <a:ext cx="7239000" cy="111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99051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Solutions with Retardation Effects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0600" y="4463756"/>
            <a:ext cx="5130800" cy="8255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97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4850" y="2253809"/>
            <a:ext cx="8242300" cy="111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22132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Solutions with Retardation Effects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0600" y="4463756"/>
            <a:ext cx="5130800" cy="8255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98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4850" y="2253809"/>
            <a:ext cx="8242300" cy="1117600"/>
          </a:xfrm>
          <a:prstGeom prst="rect">
            <a:avLst/>
          </a:prstGeom>
        </p:spPr>
      </p:pic>
      <p:sp>
        <p:nvSpPr>
          <p:cNvPr id="7" name="Donut 6"/>
          <p:cNvSpPr/>
          <p:nvPr/>
        </p:nvSpPr>
        <p:spPr>
          <a:xfrm>
            <a:off x="7106194" y="2144662"/>
            <a:ext cx="692331" cy="692331"/>
          </a:xfrm>
          <a:prstGeom prst="donut">
            <a:avLst>
              <a:gd name="adj" fmla="val 1174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Donut 7"/>
          <p:cNvSpPr/>
          <p:nvPr/>
        </p:nvSpPr>
        <p:spPr>
          <a:xfrm>
            <a:off x="4008300" y="2750517"/>
            <a:ext cx="692331" cy="692331"/>
          </a:xfrm>
          <a:prstGeom prst="donut">
            <a:avLst>
              <a:gd name="adj" fmla="val 1174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Donut 8"/>
          <p:cNvSpPr/>
          <p:nvPr/>
        </p:nvSpPr>
        <p:spPr>
          <a:xfrm>
            <a:off x="7955460" y="4539502"/>
            <a:ext cx="692331" cy="692331"/>
          </a:xfrm>
          <a:prstGeom prst="donut">
            <a:avLst>
              <a:gd name="adj" fmla="val 1174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Donut 9"/>
          <p:cNvSpPr/>
          <p:nvPr/>
        </p:nvSpPr>
        <p:spPr>
          <a:xfrm>
            <a:off x="3315969" y="4539501"/>
            <a:ext cx="692331" cy="692331"/>
          </a:xfrm>
          <a:prstGeom prst="donut">
            <a:avLst>
              <a:gd name="adj" fmla="val 1174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593771" y="5839097"/>
            <a:ext cx="3004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 same omega!</a:t>
            </a:r>
          </a:p>
        </p:txBody>
      </p:sp>
    </p:spTree>
    <p:extLst>
      <p:ext uri="{BB962C8B-B14F-4D97-AF65-F5344CB8AC3E}">
        <p14:creationId xmlns:p14="http://schemas.microsoft.com/office/powerpoint/2010/main" val="11124728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47317</TotalTime>
  <Words>2879</Words>
  <Application>Microsoft Macintosh PowerPoint</Application>
  <PresentationFormat>Widescreen</PresentationFormat>
  <Paragraphs>639</Paragraphs>
  <Slides>176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176</vt:i4>
      </vt:variant>
    </vt:vector>
  </HeadingPairs>
  <TitlesOfParts>
    <vt:vector size="183" baseType="lpstr">
      <vt:lpstr>Arial</vt:lpstr>
      <vt:lpstr>Calibri</vt:lpstr>
      <vt:lpstr>Calibri Light</vt:lpstr>
      <vt:lpstr>Latin Modern Roman 10</vt:lpstr>
      <vt:lpstr>Mangal</vt:lpstr>
      <vt:lpstr>Wingdings</vt:lpstr>
      <vt:lpstr>Office Theme</vt:lpstr>
      <vt:lpstr>Plasmon Hybridization in Clusters of Metal Nanoparticles and Magnetic Oligomers</vt:lpstr>
      <vt:lpstr>Nanophotonics</vt:lpstr>
      <vt:lpstr>Nanophotonics</vt:lpstr>
      <vt:lpstr>Nanophotonics</vt:lpstr>
      <vt:lpstr>Nanophotonics</vt:lpstr>
      <vt:lpstr>Nanophotonics</vt:lpstr>
      <vt:lpstr>Nanophotonics</vt:lpstr>
      <vt:lpstr>THE PHOTOPHONE</vt:lpstr>
      <vt:lpstr>Nanophotonics</vt:lpstr>
      <vt:lpstr>What can nanophotonics do?</vt:lpstr>
      <vt:lpstr>What can nanophotonics do?</vt:lpstr>
      <vt:lpstr>What can nanophotonics do?</vt:lpstr>
      <vt:lpstr>What can nanophotonics do?</vt:lpstr>
      <vt:lpstr>What can nanophotonics do?</vt:lpstr>
      <vt:lpstr>What can nanophotonics do?</vt:lpstr>
      <vt:lpstr>Goals for today: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 analogy:</vt:lpstr>
      <vt:lpstr>An analogy:</vt:lpstr>
      <vt:lpstr>An analogy:</vt:lpstr>
      <vt:lpstr>An analogy:</vt:lpstr>
      <vt:lpstr>An analogy:</vt:lpstr>
      <vt:lpstr>An analogy:</vt:lpstr>
      <vt:lpstr>An analogy:</vt:lpstr>
      <vt:lpstr>An analogy:</vt:lpstr>
      <vt:lpstr>Plasmon  spring</vt:lpstr>
      <vt:lpstr>Frequency-Dependent Polarizability</vt:lpstr>
      <vt:lpstr>Time-Dependent Polarizability and Oscillator Response</vt:lpstr>
      <vt:lpstr>Time-Dependent Polarizability and Oscillator Response</vt:lpstr>
      <vt:lpstr>Time-Dependent Response of Various Metals</vt:lpstr>
      <vt:lpstr>Goals for today:</vt:lpstr>
      <vt:lpstr>Goals for today:</vt:lpstr>
      <vt:lpstr>PowerPoint Presentation</vt:lpstr>
      <vt:lpstr>PowerPoint Presentation</vt:lpstr>
      <vt:lpstr>Dipole-dipole interaction energy</vt:lpstr>
      <vt:lpstr>Dipole-dipole interaction energy</vt:lpstr>
      <vt:lpstr>Dipole-dipole interaction energy</vt:lpstr>
      <vt:lpstr>Dipole-dipole interaction energy</vt:lpstr>
      <vt:lpstr>Dipole-dipole interaction energy</vt:lpstr>
      <vt:lpstr>Dipole-dipole interaction energy</vt:lpstr>
      <vt:lpstr>Taking the quasistatic limit…</vt:lpstr>
      <vt:lpstr>Quasistatic Interactions of a MNP Dimer</vt:lpstr>
      <vt:lpstr>Coupled oscillator equations of motion</vt:lpstr>
      <vt:lpstr>Solving coupled oscillator equations of motion</vt:lpstr>
      <vt:lpstr>For an arbitrary number of nanoparticles:</vt:lpstr>
      <vt:lpstr>Goals for today:</vt:lpstr>
      <vt:lpstr>Goals for today:</vt:lpstr>
      <vt:lpstr>Past and present work</vt:lpstr>
      <vt:lpstr>Imaging Energy Transfer in Pt-Decorated Au Nanoprisms via Electron Energy-Loss Spectroscopy</vt:lpstr>
      <vt:lpstr>Catalysis – molecules adsorb</vt:lpstr>
      <vt:lpstr>Catalysis – molecules collide</vt:lpstr>
      <vt:lpstr>Catalysis – molecules react</vt:lpstr>
      <vt:lpstr>Can we enhance this process?</vt:lpstr>
      <vt:lpstr>Can we enhance this process?</vt:lpstr>
      <vt:lpstr>Can we enhance this process?</vt:lpstr>
      <vt:lpstr>A Quick Intro to Electron Energy-Loss Spectroscopy (EELS)</vt:lpstr>
      <vt:lpstr>Generate a spectrum…</vt:lpstr>
      <vt:lpstr>… or generate maps!</vt:lpstr>
      <vt:lpstr>A qualitative model of the nanoprism</vt:lpstr>
      <vt:lpstr>A qualitative model of the nanoprism</vt:lpstr>
      <vt:lpstr>A qualitative model of the nanoprism</vt:lpstr>
      <vt:lpstr>A qualitative model of the nanoprism</vt:lpstr>
      <vt:lpstr>A qualitative model of the nanoprism</vt:lpstr>
      <vt:lpstr>A qualitative model of the nanoprism</vt:lpstr>
      <vt:lpstr>Prism dipole moments</vt:lpstr>
      <vt:lpstr>Adding a (small) perturbation</vt:lpstr>
      <vt:lpstr>Adding a (small) perturbation</vt:lpstr>
      <vt:lpstr>Adding a (small) perturbation</vt:lpstr>
      <vt:lpstr>Experimental (and simulated) evidence</vt:lpstr>
      <vt:lpstr>Experimental (and simulated) evidence</vt:lpstr>
      <vt:lpstr>Optimizing the perturbation</vt:lpstr>
      <vt:lpstr>Are electric fields a measure of energy transfer?</vt:lpstr>
      <vt:lpstr>Are electric fields a measure of energy transfer?</vt:lpstr>
      <vt:lpstr>What have we learned?</vt:lpstr>
      <vt:lpstr>Goals for today:</vt:lpstr>
      <vt:lpstr>Goals for today:</vt:lpstr>
      <vt:lpstr>Quasistatic coupling</vt:lpstr>
      <vt:lpstr>Fully retarded coupling</vt:lpstr>
      <vt:lpstr>Fully Retarded Interaction Energies in a MNP Dimer</vt:lpstr>
      <vt:lpstr>Fully Retarded Interaction Energies in a MNP Dimer</vt:lpstr>
      <vt:lpstr>Quasistatic Solution</vt:lpstr>
      <vt:lpstr>Solutions with Retardation Effects</vt:lpstr>
      <vt:lpstr>Solutions with Retardation Effects</vt:lpstr>
      <vt:lpstr>Goals for today:</vt:lpstr>
      <vt:lpstr>Goals for today:</vt:lpstr>
      <vt:lpstr>Tunable Spectral Ordering of Magnetic Plasmon Resonances in Metal Nanoparticle Clusters</vt:lpstr>
      <vt:lpstr>What does “magnetic” mean?</vt:lpstr>
      <vt:lpstr>What does “magnetic” mean?</vt:lpstr>
      <vt:lpstr>Cyclic dipoles: like cyclic currents</vt:lpstr>
      <vt:lpstr>Motivation: Size Dependence</vt:lpstr>
      <vt:lpstr>Motivation: Size Dependence</vt:lpstr>
      <vt:lpstr>Motivation: Size Dependence</vt:lpstr>
      <vt:lpstr>Motivation: Accurate Model</vt:lpstr>
      <vt:lpstr>Motivation: Accurate Model</vt:lpstr>
      <vt:lpstr>Motivation: Accurate Model</vt:lpstr>
      <vt:lpstr>Motivation: Accurate Model</vt:lpstr>
      <vt:lpstr>Model System: Arrays of Silver Nanospheres</vt:lpstr>
      <vt:lpstr>Magnetic Plasmons of the 2-mer and 3-mer</vt:lpstr>
      <vt:lpstr>Investigate spectral switching via system size</vt:lpstr>
      <vt:lpstr>The size-dependence of magnetic plasmon energetics</vt:lpstr>
      <vt:lpstr>The size-dependence of magnetic plasmon energetics</vt:lpstr>
      <vt:lpstr>The size-dependence of magnetic plasmon energetics</vt:lpstr>
      <vt:lpstr>The size-dependence of magnetic plasmon energetics</vt:lpstr>
      <vt:lpstr>Distinguishing the magnetic plasmons</vt:lpstr>
      <vt:lpstr>Directional Radiation from Electric and Magnetic Dipole Moments</vt:lpstr>
      <vt:lpstr>Directional Radiation from Electric and Magnetic Dipole Moments</vt:lpstr>
      <vt:lpstr>Directional Radiation from Electric and Magnetic Dipole Moments</vt:lpstr>
      <vt:lpstr>Directional Radiation from Electric and Magnetic Dipole Moments</vt:lpstr>
      <vt:lpstr>Directional Radiation from Electric and Magnetic Dipole Moments</vt:lpstr>
      <vt:lpstr>Directional Radiation from Electric and Magnetic Dipole Moments</vt:lpstr>
      <vt:lpstr>Measuring the angular dependence of scattered light</vt:lpstr>
      <vt:lpstr>Angle Resolved CL spectra of magnetic oligomers</vt:lpstr>
      <vt:lpstr>Experimentally Relevant Nanoclusters</vt:lpstr>
      <vt:lpstr>Experimentally Relevant Nanoclusters</vt:lpstr>
      <vt:lpstr>Magnetic Plasmon Spectrum of Hexagonally Packed Nanoclusters</vt:lpstr>
      <vt:lpstr>Magnetic Plasmon Spectrum of Hexagonally Packed Nanoclusters</vt:lpstr>
      <vt:lpstr>Magnetic Plasmon Spectrum of Hexagonally Packed Nanoclusters</vt:lpstr>
      <vt:lpstr>Magnetic Plasmon Spectrum of Hexagonally Packed Nanoclusters</vt:lpstr>
      <vt:lpstr>Angle Resolved CL of Hexagonally Packed Nanoclusters</vt:lpstr>
      <vt:lpstr>Angle Resolved CL of Hexagonally Packed Nanoclusters</vt:lpstr>
      <vt:lpstr>Angle Resolved CL of Hexagonally Packed Nanoclusters</vt:lpstr>
      <vt:lpstr>Angle Resolved CL of Hexagonally Packed Nanoclusters</vt:lpstr>
      <vt:lpstr>What have we learned?</vt:lpstr>
      <vt:lpstr>Goals for today:</vt:lpstr>
      <vt:lpstr>Future work: Stimulated Electron Energy-Loss Spectroscopy</vt:lpstr>
      <vt:lpstr>Future work: Stimulated Electron Energy-Loss Spectroscopy</vt:lpstr>
      <vt:lpstr>Photon-plasmon and electron-plasmon processes</vt:lpstr>
      <vt:lpstr>Photon-plasmon and electron-plasmon processes</vt:lpstr>
      <vt:lpstr>Photon-plasmon and electron-plasmon processes</vt:lpstr>
      <vt:lpstr>Photon-plasmon and electron-plasmon processes</vt:lpstr>
      <vt:lpstr>Photon-plasmon and electron-plasmon processes</vt:lpstr>
      <vt:lpstr>Photon-plasmon and electron-plasmon processes</vt:lpstr>
      <vt:lpstr>Photon-plasmon and electron-plasmon processes</vt:lpstr>
      <vt:lpstr>Photon-plasmon and electron-plasmon processes</vt:lpstr>
      <vt:lpstr>Stimulated EELS</vt:lpstr>
      <vt:lpstr>Stimulated EELS: a few months later…</vt:lpstr>
      <vt:lpstr>Stimulated EELS: a few months later…</vt:lpstr>
      <vt:lpstr>Extracurriculars  Community-Building and Science Advocacy</vt:lpstr>
      <vt:lpstr>Acknowledgements</vt:lpstr>
      <vt:lpstr>Acknowledgements</vt:lpstr>
      <vt:lpstr>Acknowledgements</vt:lpstr>
      <vt:lpstr>Questions?</vt:lpstr>
      <vt:lpstr>PowerPoint Presentation</vt:lpstr>
      <vt:lpstr>Time-Dependent Response of Various Metals</vt:lpstr>
      <vt:lpstr>Time-Dependent Response of Various Metals</vt:lpstr>
      <vt:lpstr>Time-Dependent Response of Various Metals</vt:lpstr>
      <vt:lpstr>Time-Dependent Response of Various Metals</vt:lpstr>
      <vt:lpstr>PowerPoint Presentation</vt:lpstr>
      <vt:lpstr>How I know the quasistatic model doesn’t work at large sizes:</vt:lpstr>
      <vt:lpstr>Fully retarded model predicts multiple spectral switches</vt:lpstr>
      <vt:lpstr>Oscillations in spacing calculations are due largely to the exponential term</vt:lpstr>
      <vt:lpstr>Realistically tunable variable: interparticle distance</vt:lpstr>
      <vt:lpstr>Spacing: 2-mer</vt:lpstr>
      <vt:lpstr>Spacing: Twomer</vt:lpstr>
      <vt:lpstr>Spacing: Twomer</vt:lpstr>
      <vt:lpstr>Spacing: Twomer</vt:lpstr>
      <vt:lpstr>Comparison of Length Scales</vt:lpstr>
      <vt:lpstr>Conclusions</vt:lpstr>
      <vt:lpstr>Characteristic Mode Wavelength</vt:lpstr>
      <vt:lpstr>Characteristic Mode Wavelength</vt:lpstr>
    </vt:vector>
  </TitlesOfParts>
  <Company/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Quantifying the Role of Retardation Effects in Magnetic Plasmon-Supporting Nanostructures</dc:title>
  <dc:creator>Nicholas P. Montoni</dc:creator>
  <cp:lastModifiedBy>Microsoft Office User</cp:lastModifiedBy>
  <cp:revision>326</cp:revision>
  <dcterms:created xsi:type="dcterms:W3CDTF">2017-07-15T21:16:47Z</dcterms:created>
  <dcterms:modified xsi:type="dcterms:W3CDTF">2018-05-29T02:45:41Z</dcterms:modified>
</cp:coreProperties>
</file>